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2" r:id="rId6"/>
    <p:sldId id="293" r:id="rId7"/>
    <p:sldId id="297" r:id="rId8"/>
    <p:sldId id="257" r:id="rId9"/>
    <p:sldId id="261" r:id="rId10"/>
    <p:sldId id="262" r:id="rId11"/>
    <p:sldId id="295" r:id="rId12"/>
    <p:sldId id="291" r:id="rId13"/>
    <p:sldId id="264" r:id="rId14"/>
    <p:sldId id="281" r:id="rId15"/>
    <p:sldId id="290" r:id="rId16"/>
    <p:sldId id="2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6"/>
    <a:srgbClr val="102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F9AB01-B6E1-4649-95E9-E5220EABFFD5}" v="9" dt="2023-11-28T06:11:34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32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8T06:13:01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1556 1 24575,'-26'1'0,"-1"1"0,1 1 0,0 2 0,0 0 0,-28 11 0,-124 54 0,99-36 0,-285 117 0,217-84 0,124-55 0,1 1 0,1 1 0,0 1 0,-22 21 0,31-26 0,0 0 0,-1-1 0,-20 10 0,20-12 0,0 1 0,1 1 0,-22 17 0,-11 17 0,21-22 0,1 1 0,1 1 0,-24 33 0,31-36 0,-21 21 0,25-30 0,1 0 0,0 0 0,1 1 0,0 0 0,1 1 0,-12 26 0,11-16 0,1 0 0,1 0 0,2 0 0,0 1 0,1 0 0,0 32 0,4-44 0,0 0 0,1 0 0,0 0 0,1-1 0,1 1 0,0-1 0,6 16 0,-6-19 0,1-1 0,0 1 0,1-1 0,-1 0 0,2 0 0,-1-1 0,1 1 0,0-1 0,0 0 0,0-1 0,9 6 0,40 27 0,57 42 0,-90-63 0,1 0 0,0-1 0,1-1 0,1-2 0,0 0 0,1-2 0,31 10 0,-14-8 0,0-3 0,0-2 0,78 6 0,183-14 0,-131-1 0,-119-1 0,-1-2 0,81-17 0,102-41 0,-62-6 0,-17 5 0,-128 53 0,0 2 0,0 1 0,47-5 0,-60 11 0,1-1 0,0-1 0,-1 0 0,0-1 0,0-1 0,0-1 0,0 0 0,-1-1 0,0-1 0,0 0 0,-1-1 0,0 0 0,13-13 0,37-25 0,-40 31 0,33-31 0,-23 19 0,0 1 0,74-44 0,-26 20 0,-60 37 0,25-10 0,-35 19 0,-1 0 0,0-1 0,-1 0 0,1 0 0,-1-2 0,0 1 0,-1-1 0,0 0 0,0-1 0,9-12 0,57-77 0,-67 85 0,0 1 0,-1-1 0,-1-1 0,5-13 0,-6 13 0,1 1 0,0 0 0,0 1 0,13-17 0,-14 20 0,0 1 0,0-1 0,-1 0 0,0 0 0,-1-1 0,0 1 0,0-1 0,-1 0 0,0 1 0,-1-1 0,0 0 0,-1 0 0,0 0 0,0 0 0,-1 0 0,0 0 0,-1 1 0,0-1 0,0 0 0,-1 1 0,-5-11 0,4 9 0,-1 0 0,0 0 0,0 1 0,-1 0 0,-1 0 0,0 0 0,0 0 0,-1 1 0,-14-13 0,9 12 0,0 0 0,-1 1 0,-1 1 0,1 0 0,-21-8 0,10 4 0,-33-21 0,45 24 0,0 1 0,-1 0 0,0 1 0,0 1 0,-1 0 0,1 1 0,-1 0 0,-19-3 0,-24 4 0,-92 6 0,46 1 0,33-5 0,41 0 0,-1 1 0,1 2 0,-1 1 0,-54 11 0,70-8 0,1 1 0,0 0 0,-16 9 0,18-8 0,1-1 0,-1-1 0,0 0 0,0 0 0,-15 2 0,-17-1 0,-2-2 0,1-2 0,-53-5 0,6 0 0,83 3 0,1-1 0,-1 0 0,1 0 0,0-1 0,0 0 0,0 0 0,0-1 0,0 0 0,0-1 0,1 1 0,-12-9 0,12 9-195,0-1 0,0 1 0,0 0 0,-1 1 0,1 0 0,-12-2 0,-3 1-6631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8T06:13:2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708 201 24575,'-4'0'0,"0"1"0,1-1 0,-1 1 0,0 0 0,1 0 0,-1 0 0,0 0 0,1 1 0,-1 0 0,1 0 0,-6 4 0,-35 31 0,8-6 0,7-10 0,6-6 0,0 1 0,-34 34 0,-32 25 0,-11 15 0,24-22 0,46-41 0,16-15 0,0 0 0,1 2 0,0-1 0,1 2 0,-13 19 0,23-30 0,-12 18 0,-12 29 0,23-42 0,-1 1 0,1-1 0,1 1 0,0 0 0,0 0 0,-1 13 0,4 125 0,0-69 0,-1-73 0,0 0 0,0 1 0,0-1 0,1 0 0,0 0 0,0 0 0,1 0 0,-1 0 0,1-1 0,1 1 0,-1 0 0,1-1 0,0 1 0,0-1 0,0 0 0,1 0 0,0 0 0,0-1 0,0 1 0,0-1 0,1 0 0,0 0 0,6 4 0,5 1 0,-1 0 0,1 0 0,1-2 0,-1 0 0,2-1 0,-1 0 0,31 5 0,-37-10 0,0 1 0,0 0 0,0 1 0,0 0 0,0 1 0,-1 0 0,20 11 0,-18-10 0,0 0 0,0-1 0,1 0 0,-1-1 0,1-1 0,0 0 0,14 0 0,32 7 0,5 0 0,0-2 0,1-4 0,83-5 0,-35 0 0,479 2 0,-572-1 0,-1-2 0,0 0 0,0-1 0,0-1 0,0-1 0,30-14 0,-24 10 0,0 1 0,44-10 0,-54 17 0,-1-1 0,0 0 0,0-1 0,0 0 0,0-1 0,-1-1 0,1 0 0,13-9 0,-18 8 0,79-62 0,-71 54 0,3-2 0,-1-2 0,31-38 0,18-24 0,6-9 0,-58 69 0,31-31 0,-33 39 0,-1-2 0,0 0 0,-1 0 0,15-27 0,-22 31 0,-1 0 0,0-1 0,-1 1 0,0-1 0,-1 1 0,0-1 0,0-16 0,-1-4 0,-6-48 0,4 71 0,-1 1 0,0 0 0,0 0 0,-1 0 0,0 0 0,0 1 0,-1-1 0,-5-8 0,-8-9 0,-20-22 0,22 28 0,0 0 0,-12-23 0,20 31 0,0 0 0,0 1 0,-1 0 0,0 0 0,-1 1 0,0 0 0,0 0 0,-1 1 0,0 0 0,-1 1 0,-12-7 0,3 2 0,-1 2 0,-1 0 0,-27-9 0,40 15 0,-1 0 0,1-1 0,0 0 0,0 0 0,0-1 0,1 0 0,-11-10 0,1 3 0,0 1 0,-1 1 0,-1 1 0,-23-9 0,29 14 0,-1 0 0,1 1 0,-1 1 0,0 0 0,-27-1 0,-81 6 0,54 0 0,-410-2 0,460 1 0,1 1 0,0 1 0,-19 5 0,16-4 0,-36 5 0,50-9 0,0 0 0,-1 1 0,1 0 0,0 1 0,0-1 0,1 1 0,-1 1 0,0-1 0,1 1 0,-1 0 0,1 1 0,0 0 0,0 0 0,-7 6 0,-27 18-1365,21-18-5461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8T06:14:29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1527 1,'-5'5,"-6"1,-6 0,-5 3,-4 1,-2-2,-1-2,0-2,-6-1,0 3,0 0,1 0,2-1,2-2,5 3,-2 1,-1 0,3 2,2 1,0-2,-1-2,-1-3,-1 0,-2-3,0 1,0-2,0 1,4 4,2 3,0 3,-2 1,-1-2,-1-2,4 3,1-1,-1-2,-2 3,-1 0,3 2,2 0,-2-2,-2-4,-1-1,-1-3,-1-1,-1-1,-1 4,1 2,-1 5,1-1,4 4,2 5,5 2,0 9,-2 3,-2-3,2-3,0-1,3 1,-1-1,3 6,-1 2,2-1,3 0,3-1,4-2,1 0,1-1,2 4,-1 1,1 0,4-1,2-1,4-2,0-1,-1 0,2-1,-1 0,3-5,-2-1,-2 0,1-4,0 0,2 2,-1 2,2 2,9-2,0-2,1 3,6-4,2-5,2 0,-2 2,0-1,-6 1,-3-1,0 0,1-1,-5 1,1-2,1-3,2-3,1 2,2 0,1-3,1-1,5-2,2 3,0 1,-1-1,3-2,0-1,-2-1,-1-1,-3-1,-1 0,0 0,3 0,6-1,6 1,0 0,-2 0,-5 0,-3 0,-3 0,-2-5,-2-1,0 0,4 2,-2-5,6 1,18-5,18-3,12-5,5 2,13-6,2 1,3 1,-7-2,-11 4,-16 1,-15 4,-13 4,-9 5,-11-2,-5 1,-1-3,1 0,2-3,2 2,2 2,1-2,1 1,0-2,-4-3,-2-5,1-3,0 3,-3-1,-5 0,-5-2,0-2,-1-1,-2 0,-2-1,-3-1,-1 1,0-5,-1-2,-1-4,1-1,-1 2,1 3,-5 2,-6 2,-2 2,-3 5,-3 2,-4 1,2-2,0-2,-1 0,-7-2,-7-1,-4 0,2 4,1 7,3 6,7 0,-2 2,0 2,-5-2,-7 0,0 2,-9 2,5-3,-4 0,-4 1,-2-2,-1-1,-2 2,1-2,0 0,-5 2,3-2,3 0,5 2,7-3,6 1,5 2,3 2,2 2,1 3,0 0,0 1,-1 0,1 1,-6-1,-1 0,0 1,1-1,1 0,-3 0,-1 0,1 0,2 0,-3 0,-1 0,2 0,-3 0,-5 0,5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8T06:15:02.3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1386 31,'-5'0,"-11"10,-17 2,-8 5,-6 4,-6 3,-2-2,2-5,11-1,8-3,5-4,2 2,1-1,0-3,0 3,0 0,-1 2,-6 0,-1 2,0-1,5 2,9 3,2-1,-1-4,-1-4,-3 2,-2 3,-1-1,-2 3,0-2,5 2,1-2,-1 1,4 3,0-1,4 1,-1 2,3 3,-2 2,2 1,-2-3,2-1,-1 1,1 1,-2-4,1 0,4 1,-2 2,-3-3,1 0,2 1,4 2,3 2,2 2,-2 0,-7 1,1 1,0-1,-1 1,0 0,3-1,-2-4,1-3,-3 1,1 2,3 0,2 2,3 2,2-1,1 2,1-1,0 1,1-1,-1 0,6 6,0 5,5 2,1 3,2 4,0-2,1 1,-1-2,-3 0,1-2,-1-4,-3 1,2-6,0-5,2-1,0-2,-3 0,2-4,0-2,2 2,4 0,-1 3,-3 1,0-4,0-1,-4 2,2 0,-1 2,2-3,0 4,2 2,4 1,3 1,-2 0,1-5,-3-2,1-1,-4 7,1 2,3 1,4-5,6 3,5-4,0-2,5 6,-4 1,-3-5,-2 4,-2-3,1-3,-1 1,5-5,-3 0,-6 1,-3 1,1-2,1-1,2 3,1-4,2-5,0 1,1-2,1-4,-1-2,1-3,-1 3,1 1,-6 3,4 1,1-2,2-3,0-1,-1-3,0-1,0-1,0 0,-1 0,0-1,-4-4,-2-2,0-4,1 0,7-4,2-3,11-4,2-7,-1-4,-8-1,-1 0,-2 6,-1 4,-1 4,-2 7,-5 1,-2 1,-5-1,0-4,1-3,3-4,2-3,3 3,1 1,-4 0,-6-3,-6 0,0-2,-1 0,2-6,-1-2,-3-9,-2-2,-2-3,-2-2,-1-3,-1-1,-1 3,1 2,-1 4,1 5,0 5,0 3,-1 3,1 2,0 1,0-1,0 1,0 0,0-6,0-1,0 0,0 1,0 1,0 2,0 0,0 2,0-1,0-4,0-1,0 0,0 1,0-3,-4-6,-8-4,-5-5,-1-3,-1-2,-3-1,-2 0,3 4,5 7,0 11,4 6,-2 9,2 3,3-1,3-2,2-2,3-2,-5 2,0 1,-5 4,1-1,-4-1,-4-2,1-3,-1-2,-3-2,3 0,4 0,4-1,0 0,1 1,-3 4,0 2,-1 5,0 0,-1-2,-4 3,-4 3,3 0,-1-3,-2 1,3-1,0 2,-1 3,2-2,-1 2,4-2,-1 1,-3-2,-2 2,1-3,1 2,-3 3,4-2,-1 1,3-2,0 1,-2 3,-4 2,-2 3,-2-3,-1 0,-1-4,-1 1,0 1,0 2,1 3,-1 2,1 1,0 0,-1 2,6-1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009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FCFB-04C5-D49A-E7A6-5105565D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0FA1E-8ACE-0704-D8D9-5BFB7631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9CEA-D61C-7438-0AB7-807B1CC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BEB0-9199-85BD-2A29-A1D6929B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4DDA-982C-03A3-7724-3C4DB39A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1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32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2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3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9CF9BC6-9E06-A9D4-9AF2-2A568035F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5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8492"/>
            <a:ext cx="10359737" cy="6906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3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7"/>
            <a:ext cx="62856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71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6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096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0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246"/>
            <a:ext cx="6096000" cy="6906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78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307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41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724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ardhats and reflectors&#10;&#10;Description automatically generated with low confidence">
            <a:extLst>
              <a:ext uri="{FF2B5EF4-FFF2-40B4-BE49-F238E27FC236}">
                <a16:creationId xmlns:a16="http://schemas.microsoft.com/office/drawing/2014/main" id="{EA883B76-7EB1-B247-82F9-30468FEC3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94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40851D87-F524-E016-EF82-4FD1ECA2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36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BF8B86E2-3295-5BA7-CA2D-23567E2D6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ground, sandy&#10;&#10;Description automatically generated">
            <a:extLst>
              <a:ext uri="{FF2B5EF4-FFF2-40B4-BE49-F238E27FC236}">
                <a16:creationId xmlns:a16="http://schemas.microsoft.com/office/drawing/2014/main" id="{8754491D-A871-26A6-0440-5F51DFE45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17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30F5-811A-FD4A-FCE4-E95F8592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CC134-797A-8F09-3DCD-EF1D57103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EFDA7-D07B-3D37-8688-D9C5667BE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AF227-B89D-0993-910D-8866EBD3A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0BAD1-3C6A-A384-EBA1-DB2FB8B43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0CEDD-A24F-12D0-EE84-23A0ECEC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59FC7-3B72-3CB1-1A80-BF85053B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3AE5E-3097-D55F-5B29-03EE99D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08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9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910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2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108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6330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605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11/12/2023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89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B883-2459-F245-8F29-70B1A149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2C1A5-32AA-EE4C-B2C4-1E4339B90D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Title. Change by going to View &gt; Header and Footer…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11291-0F01-394B-9600-A961FEEA4A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4C296D-B57D-C34D-923D-154E4CE5CC2A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6583874A-0DA4-6240-8083-25678966AB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030096"/>
            <a:ext cx="10515600" cy="296091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700"/>
            </a:lvl1pPr>
          </a:lstStyle>
          <a:p>
            <a:pPr lvl="0"/>
            <a:r>
              <a:rPr lang="en-GB" dirty="0"/>
              <a:t>Notes go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772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75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B883-2459-F245-8F29-70B1A149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2C1A5-32AA-EE4C-B2C4-1E4339B90D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Title. Change by going to View &gt; Header and Footer…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11291-0F01-394B-9600-A961FEEA4A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4C296D-B57D-C34D-923D-154E4CE5CC2A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6583874A-0DA4-6240-8083-25678966AB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030096"/>
            <a:ext cx="10515600" cy="296091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700"/>
            </a:lvl1pPr>
          </a:lstStyle>
          <a:p>
            <a:pPr lvl="0"/>
            <a:r>
              <a:rPr lang="en-GB" dirty="0"/>
              <a:t>Notes go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0229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0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2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11/12/2023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49" r:id="rId2"/>
    <p:sldLayoutId id="2147483683" r:id="rId3"/>
    <p:sldLayoutId id="2147483650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51" r:id="rId10"/>
    <p:sldLayoutId id="2147483652" r:id="rId11"/>
    <p:sldLayoutId id="2147483663" r:id="rId12"/>
    <p:sldLayoutId id="2147483664" r:id="rId13"/>
    <p:sldLayoutId id="2147483665" r:id="rId14"/>
    <p:sldLayoutId id="2147483691" r:id="rId15"/>
    <p:sldLayoutId id="2147483692" r:id="rId16"/>
    <p:sldLayoutId id="2147483693" r:id="rId17"/>
    <p:sldLayoutId id="2147483694" r:id="rId18"/>
    <p:sldLayoutId id="2147483666" r:id="rId19"/>
    <p:sldLayoutId id="2147483677" r:id="rId20"/>
    <p:sldLayoutId id="2147483678" r:id="rId21"/>
    <p:sldLayoutId id="2147483679" r:id="rId22"/>
    <p:sldLayoutId id="2147483695" r:id="rId23"/>
    <p:sldLayoutId id="2147483696" r:id="rId24"/>
    <p:sldLayoutId id="2147483697" r:id="rId25"/>
    <p:sldLayoutId id="2147483698" r:id="rId26"/>
    <p:sldLayoutId id="2147483660" r:id="rId27"/>
    <p:sldLayoutId id="2147483661" r:id="rId28"/>
    <p:sldLayoutId id="2147483662" r:id="rId29"/>
    <p:sldLayoutId id="2147483676" r:id="rId30"/>
    <p:sldLayoutId id="2147483653" r:id="rId31"/>
    <p:sldLayoutId id="2147483654" r:id="rId32"/>
    <p:sldLayoutId id="2147483655" r:id="rId33"/>
    <p:sldLayoutId id="2147483684" r:id="rId34"/>
    <p:sldLayoutId id="2147483656" r:id="rId35"/>
    <p:sldLayoutId id="2147483657" r:id="rId36"/>
    <p:sldLayoutId id="2147483658" r:id="rId37"/>
    <p:sldLayoutId id="2147483659" r:id="rId38"/>
    <p:sldLayoutId id="2147483700" r:id="rId39"/>
    <p:sldLayoutId id="2147483701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3.xml"/><Relationship Id="rId5" Type="http://schemas.openxmlformats.org/officeDocument/2006/relationships/image" Target="../media/image24.png"/><Relationship Id="rId4" Type="http://schemas.openxmlformats.org/officeDocument/2006/relationships/customXml" Target="../ink/ink2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39EF-1CD3-291C-5D21-4FD875A97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429000"/>
            <a:ext cx="7569200" cy="1744519"/>
          </a:xfrm>
        </p:spPr>
        <p:txBody>
          <a:bodyPr/>
          <a:lstStyle/>
          <a:p>
            <a:r>
              <a:rPr lang="en-US" dirty="0"/>
              <a:t>AS 2885.3 Seminar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3B2CC-535A-D233-A744-5DE226C00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000" y="5278846"/>
            <a:ext cx="10393680" cy="757983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/>
              <a:t>Section 2</a:t>
            </a:r>
            <a:r>
              <a:rPr lang="en-US" sz="4000" dirty="0"/>
              <a:t> Pipeline Management System (</a:t>
            </a:r>
            <a:r>
              <a:rPr lang="en-US" sz="4600" b="1" dirty="0">
                <a:solidFill>
                  <a:srgbClr val="009BA6"/>
                </a:solidFill>
              </a:rPr>
              <a:t>PMS</a:t>
            </a:r>
            <a:r>
              <a:rPr lang="en-US" sz="4000" dirty="0"/>
              <a:t>)</a:t>
            </a:r>
          </a:p>
          <a:p>
            <a:r>
              <a:rPr lang="en-AU" dirty="0"/>
              <a:t>Presented By – Jeff Jones</a:t>
            </a:r>
          </a:p>
        </p:txBody>
      </p:sp>
    </p:spTree>
    <p:extLst>
      <p:ext uri="{BB962C8B-B14F-4D97-AF65-F5344CB8AC3E}">
        <p14:creationId xmlns:p14="http://schemas.microsoft.com/office/powerpoint/2010/main" val="186312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20274B-D94D-F89B-5CB0-80F879900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71" y="362883"/>
            <a:ext cx="7675952" cy="55086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5A54E-5DF4-461E-CD0D-343ACC9B62FC}"/>
              </a:ext>
            </a:extLst>
          </p:cNvPr>
          <p:cNvSpPr txBox="1"/>
          <p:nvPr/>
        </p:nvSpPr>
        <p:spPr>
          <a:xfrm>
            <a:off x="3449782" y="6125785"/>
            <a:ext cx="4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Example PMS Framework </a:t>
            </a:r>
            <a:r>
              <a:rPr lang="en-AU" dirty="0"/>
              <a:t>– 3 x Tier approach</a:t>
            </a:r>
          </a:p>
        </p:txBody>
      </p:sp>
    </p:spTree>
    <p:extLst>
      <p:ext uri="{BB962C8B-B14F-4D97-AF65-F5344CB8AC3E}">
        <p14:creationId xmlns:p14="http://schemas.microsoft.com/office/powerpoint/2010/main" val="342014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4C296D-B57D-C34D-923D-154E4CE5CC2A}" type="slidenum">
              <a:rPr lang="en-AU" smtClean="0"/>
              <a:pPr/>
              <a:t>11</a:t>
            </a:fld>
            <a:endParaRPr lang="en-A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652584" y="2617956"/>
            <a:ext cx="3129910" cy="2880000"/>
            <a:chOff x="290698" y="284750"/>
            <a:chExt cx="3592634" cy="33057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2763" y="1430527"/>
              <a:ext cx="1450569" cy="2160000"/>
            </a:xfrm>
            <a:prstGeom prst="rect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8675" y="1269386"/>
              <a:ext cx="1446606" cy="2160000"/>
            </a:xfrm>
            <a:prstGeom prst="rect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3147" y="284750"/>
              <a:ext cx="1447912" cy="2160000"/>
            </a:xfrm>
            <a:prstGeom prst="rect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0134" y="1430527"/>
              <a:ext cx="1419093" cy="2160000"/>
            </a:xfrm>
            <a:prstGeom prst="rect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8383" y="1269386"/>
              <a:ext cx="1456000" cy="2160000"/>
            </a:xfrm>
            <a:prstGeom prst="rect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698" y="1425770"/>
              <a:ext cx="1411844" cy="21600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Striped Right Arrow 22"/>
          <p:cNvSpPr/>
          <p:nvPr/>
        </p:nvSpPr>
        <p:spPr>
          <a:xfrm rot="20478632">
            <a:off x="3107149" y="2348731"/>
            <a:ext cx="1834506" cy="396331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 wrap="none" lIns="0" tIns="0" rIns="0" bIns="0" rtlCol="0" anchor="ctr">
            <a:noAutofit/>
          </a:bodyPr>
          <a:lstStyle/>
          <a:p>
            <a:pPr algn="l"/>
            <a:endParaRPr lang="en-A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Striped Right Arrow 25"/>
          <p:cNvSpPr/>
          <p:nvPr/>
        </p:nvSpPr>
        <p:spPr>
          <a:xfrm>
            <a:off x="3955323" y="3918138"/>
            <a:ext cx="3969053" cy="370390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 wrap="none" lIns="0" tIns="0" rIns="0" bIns="0" rtlCol="0" anchor="ctr">
            <a:noAutofit/>
          </a:bodyPr>
          <a:lstStyle/>
          <a:p>
            <a:pPr algn="l"/>
            <a:endParaRPr lang="en-A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Striped Right Arrow 26"/>
          <p:cNvSpPr/>
          <p:nvPr/>
        </p:nvSpPr>
        <p:spPr>
          <a:xfrm rot="832482">
            <a:off x="7519258" y="2313241"/>
            <a:ext cx="2032143" cy="339155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 wrap="none" lIns="0" tIns="0" rIns="0" bIns="0" rtlCol="0" anchor="ctr">
            <a:noAutofit/>
          </a:bodyPr>
          <a:lstStyle/>
          <a:p>
            <a:pPr algn="l"/>
            <a:endParaRPr lang="en-A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9245" y="762138"/>
            <a:ext cx="461164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rgbClr val="C8102E"/>
                </a:solidFill>
              </a:rPr>
              <a:t>AS2885 Part 3: 2022</a:t>
            </a:r>
          </a:p>
          <a:p>
            <a:r>
              <a:rPr lang="en-AU" sz="2800" b="1" dirty="0">
                <a:solidFill>
                  <a:srgbClr val="C8102E"/>
                </a:solidFill>
              </a:rPr>
              <a:t>Pipeline Management System</a:t>
            </a:r>
          </a:p>
          <a:p>
            <a:r>
              <a:rPr lang="en-AU" sz="2800" dirty="0">
                <a:solidFill>
                  <a:srgbClr val="C8102E"/>
                </a:solidFill>
              </a:rPr>
              <a:t>requirements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55281" y="1102097"/>
            <a:ext cx="29447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2800" dirty="0">
                <a:solidFill>
                  <a:srgbClr val="C8102E"/>
                </a:solidFill>
              </a:rPr>
              <a:t>PMS requirements</a:t>
            </a:r>
          </a:p>
          <a:p>
            <a:pPr algn="r"/>
            <a:r>
              <a:rPr lang="en-AU" sz="2800" dirty="0">
                <a:solidFill>
                  <a:srgbClr val="C8102E"/>
                </a:solidFill>
              </a:rPr>
              <a:t>AMF integration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79192" y="4604923"/>
            <a:ext cx="3220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solidFill>
                  <a:srgbClr val="C8102E"/>
                </a:solidFill>
              </a:rPr>
              <a:t>AS2885 (all parts) obligations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81598" y="5692167"/>
            <a:ext cx="287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400" b="1" dirty="0">
                <a:solidFill>
                  <a:srgbClr val="0070C0"/>
                </a:solidFill>
              </a:rPr>
              <a:t>AS(NZS) 2885 </a:t>
            </a:r>
          </a:p>
          <a:p>
            <a:pPr algn="ctr"/>
            <a:r>
              <a:rPr lang="en-AU" sz="1400" b="1" dirty="0">
                <a:solidFill>
                  <a:srgbClr val="0070C0"/>
                </a:solidFill>
              </a:rPr>
              <a:t>Pipelines - Gas and liquid petroleum</a:t>
            </a:r>
          </a:p>
        </p:txBody>
      </p:sp>
      <p:pic>
        <p:nvPicPr>
          <p:cNvPr id="5" name="Picture 4" descr="A table of asset management framework&#10;&#10;Description automatically generated">
            <a:extLst>
              <a:ext uri="{FF2B5EF4-FFF2-40B4-BE49-F238E27FC236}">
                <a16:creationId xmlns:a16="http://schemas.microsoft.com/office/drawing/2014/main" id="{33F21C52-8C36-C1E4-D18A-D5F855A1D5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42" y="3204489"/>
            <a:ext cx="3833661" cy="2114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0AE3907-80EC-2493-E496-2C24F51960DD}"/>
              </a:ext>
            </a:extLst>
          </p:cNvPr>
          <p:cNvSpPr/>
          <p:nvPr/>
        </p:nvSpPr>
        <p:spPr>
          <a:xfrm>
            <a:off x="6028426" y="1311398"/>
            <a:ext cx="20445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1009FF-322C-D343-80F1-F564AC767BE5}"/>
              </a:ext>
            </a:extLst>
          </p:cNvPr>
          <p:cNvGrpSpPr/>
          <p:nvPr/>
        </p:nvGrpSpPr>
        <p:grpSpPr>
          <a:xfrm>
            <a:off x="5080106" y="519783"/>
            <a:ext cx="2351731" cy="3072841"/>
            <a:chOff x="5177990" y="295151"/>
            <a:chExt cx="1750732" cy="257242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C9DEB2-7E83-D950-3A89-9F4A5F74FD80}"/>
                </a:ext>
              </a:extLst>
            </p:cNvPr>
            <p:cNvGrpSpPr/>
            <p:nvPr/>
          </p:nvGrpSpPr>
          <p:grpSpPr>
            <a:xfrm>
              <a:off x="5177990" y="295151"/>
              <a:ext cx="1750732" cy="2572423"/>
              <a:chOff x="5177990" y="295151"/>
              <a:chExt cx="1750732" cy="257242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77990" y="295151"/>
                <a:ext cx="1750732" cy="2572423"/>
              </a:xfrm>
              <a:prstGeom prst="rect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BA809E9-9D5F-FFDB-8783-EFEEC9EB361F}"/>
                  </a:ext>
                </a:extLst>
              </p:cNvPr>
              <p:cNvSpPr/>
              <p:nvPr/>
            </p:nvSpPr>
            <p:spPr>
              <a:xfrm>
                <a:off x="5289405" y="523023"/>
                <a:ext cx="485191" cy="128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0BD473-F172-43A2-4B08-DE67D6CCA56D}"/>
                  </a:ext>
                </a:extLst>
              </p:cNvPr>
              <p:cNvSpPr/>
              <p:nvPr/>
            </p:nvSpPr>
            <p:spPr>
              <a:xfrm>
                <a:off x="6417406" y="394936"/>
                <a:ext cx="485191" cy="128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7E68CD5-6684-79A0-2BC6-5AF1EF9E8519}"/>
                  </a:ext>
                </a:extLst>
              </p:cNvPr>
              <p:cNvSpPr/>
              <p:nvPr/>
            </p:nvSpPr>
            <p:spPr>
              <a:xfrm>
                <a:off x="6139419" y="1236828"/>
                <a:ext cx="204453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59C932-CB4D-EEB8-1E9C-09D46BEB4B96}"/>
                </a:ext>
              </a:extLst>
            </p:cNvPr>
            <p:cNvSpPr/>
            <p:nvPr/>
          </p:nvSpPr>
          <p:spPr>
            <a:xfrm>
              <a:off x="6111644" y="1949771"/>
              <a:ext cx="72119" cy="457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EFBD9CF-2583-4B06-A1DB-8FE6E02D9550}"/>
                </a:ext>
              </a:extLst>
            </p:cNvPr>
            <p:cNvSpPr/>
            <p:nvPr/>
          </p:nvSpPr>
          <p:spPr>
            <a:xfrm>
              <a:off x="6343872" y="1017114"/>
              <a:ext cx="105506" cy="457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AE4538F-33A0-14C7-7B02-F4ECC692F770}"/>
                </a:ext>
              </a:extLst>
            </p:cNvPr>
            <p:cNvSpPr/>
            <p:nvPr/>
          </p:nvSpPr>
          <p:spPr>
            <a:xfrm>
              <a:off x="5967766" y="934794"/>
              <a:ext cx="81562" cy="457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1CDF5EE-5028-8890-4407-7F56A3265098}"/>
              </a:ext>
            </a:extLst>
          </p:cNvPr>
          <p:cNvSpPr/>
          <p:nvPr/>
        </p:nvSpPr>
        <p:spPr>
          <a:xfrm>
            <a:off x="5960518" y="1308806"/>
            <a:ext cx="15112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ACBE5-7059-3536-94EE-29CD8E0DA0A0}"/>
              </a:ext>
            </a:extLst>
          </p:cNvPr>
          <p:cNvSpPr txBox="1"/>
          <p:nvPr/>
        </p:nvSpPr>
        <p:spPr>
          <a:xfrm>
            <a:off x="1154111" y="6338217"/>
            <a:ext cx="1008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Example PMS Framework </a:t>
            </a:r>
            <a:r>
              <a:rPr lang="en-AU" dirty="0"/>
              <a:t>– an Asset Management Framework under an Operational Excellence standard</a:t>
            </a:r>
          </a:p>
        </p:txBody>
      </p:sp>
    </p:spTree>
    <p:extLst>
      <p:ext uri="{BB962C8B-B14F-4D97-AF65-F5344CB8AC3E}">
        <p14:creationId xmlns:p14="http://schemas.microsoft.com/office/powerpoint/2010/main" val="1073239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7368463" y="2930995"/>
            <a:ext cx="1314994" cy="731520"/>
          </a:xfrm>
          <a:prstGeom prst="roundRect">
            <a:avLst/>
          </a:prstGeom>
          <a:solidFill>
            <a:srgbClr val="FEB15F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/>
              <a:t>AS/NZ Standards etc…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368463" y="1993972"/>
            <a:ext cx="1314994" cy="731520"/>
          </a:xfrm>
          <a:prstGeom prst="roundRect">
            <a:avLst/>
          </a:prstGeom>
          <a:solidFill>
            <a:srgbClr val="FEB15F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/>
              <a:t>Acts &amp; Regulations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905715" y="2001184"/>
            <a:ext cx="1314994" cy="731520"/>
          </a:xfrm>
          <a:prstGeom prst="roundRect">
            <a:avLst/>
          </a:prstGeom>
          <a:solidFill>
            <a:srgbClr val="C8102E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APA Policies &amp; Standards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796245" y="2915670"/>
            <a:ext cx="1314994" cy="731520"/>
          </a:xfrm>
          <a:prstGeom prst="roundRect">
            <a:avLst/>
          </a:prstGeom>
          <a:solidFill>
            <a:srgbClr val="C8102E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APA </a:t>
            </a:r>
            <a:r>
              <a:rPr lang="en-AU" sz="1050" b="1" dirty="0" err="1">
                <a:solidFill>
                  <a:schemeClr val="bg1"/>
                </a:solidFill>
              </a:rPr>
              <a:t>Mgt</a:t>
            </a:r>
            <a:r>
              <a:rPr lang="en-AU" sz="1050" b="1" dirty="0">
                <a:solidFill>
                  <a:schemeClr val="bg1"/>
                </a:solidFill>
              </a:rPr>
              <a:t> Systems</a:t>
            </a:r>
          </a:p>
          <a:p>
            <a:pPr algn="ctr"/>
            <a:r>
              <a:rPr lang="en-AU" sz="1050" b="1" dirty="0" err="1">
                <a:solidFill>
                  <a:schemeClr val="bg1"/>
                </a:solidFill>
              </a:rPr>
              <a:t>eg</a:t>
            </a:r>
            <a:r>
              <a:rPr lang="en-AU" sz="1050" b="1" dirty="0">
                <a:solidFill>
                  <a:schemeClr val="bg1"/>
                </a:solidFill>
              </a:rPr>
              <a:t> HSEMS / Safeguard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4C296D-B57D-C34D-923D-154E4CE5CC2A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6" name="Rounded Rectangle 5"/>
          <p:cNvSpPr/>
          <p:nvPr/>
        </p:nvSpPr>
        <p:spPr>
          <a:xfrm>
            <a:off x="2928121" y="5544493"/>
            <a:ext cx="1314994" cy="731520"/>
          </a:xfrm>
          <a:prstGeom prst="roundRect">
            <a:avLst/>
          </a:prstGeom>
          <a:solidFill>
            <a:srgbClr val="AFCFCA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/>
              <a:t>Maintenance Regimes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96611" y="2843773"/>
            <a:ext cx="1314994" cy="731520"/>
          </a:xfrm>
          <a:prstGeom prst="roundRect">
            <a:avLst/>
          </a:prstGeom>
          <a:solidFill>
            <a:srgbClr val="00556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Asset Management Framework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78107" y="1929079"/>
            <a:ext cx="1314994" cy="731520"/>
          </a:xfrm>
          <a:prstGeom prst="roundRect">
            <a:avLst/>
          </a:prstGeom>
          <a:solidFill>
            <a:srgbClr val="FEB15F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/>
              <a:t>Acts &amp; Regulations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65156" y="3010737"/>
            <a:ext cx="1314994" cy="73152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Safety Cases</a:t>
            </a:r>
          </a:p>
          <a:p>
            <a:pPr algn="ctr"/>
            <a:r>
              <a:rPr lang="en-AU" sz="1050" b="1" dirty="0">
                <a:solidFill>
                  <a:schemeClr val="bg1"/>
                </a:solidFill>
              </a:rPr>
              <a:t>Pipeline </a:t>
            </a:r>
            <a:r>
              <a:rPr lang="en-AU" sz="1050" b="1" dirty="0" err="1">
                <a:solidFill>
                  <a:schemeClr val="bg1"/>
                </a:solidFill>
              </a:rPr>
              <a:t>Mgt</a:t>
            </a:r>
            <a:r>
              <a:rPr lang="en-AU" sz="1050" b="1" dirty="0">
                <a:solidFill>
                  <a:schemeClr val="bg1"/>
                </a:solidFill>
              </a:rPr>
              <a:t> Plans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54696" y="2820306"/>
            <a:ext cx="1314994" cy="731520"/>
          </a:xfrm>
          <a:prstGeom prst="roundRect">
            <a:avLst/>
          </a:prstGeom>
          <a:solidFill>
            <a:srgbClr val="C8102E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Mgt Systems</a:t>
            </a:r>
          </a:p>
          <a:p>
            <a:pPr algn="ctr"/>
            <a:r>
              <a:rPr lang="en-AU" sz="1050" b="1" dirty="0">
                <a:solidFill>
                  <a:schemeClr val="bg1"/>
                </a:solidFill>
              </a:rPr>
              <a:t>eg Health &amp; safety, Compliance Register, Action Tracking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72121" y="1909815"/>
            <a:ext cx="1314994" cy="731520"/>
          </a:xfrm>
          <a:prstGeom prst="roundRect">
            <a:avLst/>
          </a:prstGeom>
          <a:solidFill>
            <a:srgbClr val="C8102E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Policies &amp; Standards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176755" y="3235399"/>
            <a:ext cx="919856" cy="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9" idx="1"/>
            <a:endCxn id="15" idx="0"/>
          </p:cNvCxnSpPr>
          <p:nvPr/>
        </p:nvCxnSpPr>
        <p:spPr>
          <a:xfrm rot="10800000" flipV="1">
            <a:off x="3512193" y="2275574"/>
            <a:ext cx="459928" cy="544731"/>
          </a:xfrm>
          <a:prstGeom prst="bentConnector2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9" idx="3"/>
            <a:endCxn id="7" idx="0"/>
          </p:cNvCxnSpPr>
          <p:nvPr/>
        </p:nvCxnSpPr>
        <p:spPr>
          <a:xfrm>
            <a:off x="5287115" y="2275575"/>
            <a:ext cx="466993" cy="568198"/>
          </a:xfrm>
          <a:prstGeom prst="bentConnector2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69690" y="3109165"/>
            <a:ext cx="926921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7278107" y="2839126"/>
            <a:ext cx="1314994" cy="731520"/>
          </a:xfrm>
          <a:prstGeom prst="roundRect">
            <a:avLst/>
          </a:prstGeom>
          <a:solidFill>
            <a:srgbClr val="FEB15F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/>
              <a:t>AS/NZ Standards etc…</a:t>
            </a:r>
          </a:p>
        </p:txBody>
      </p:sp>
      <p:cxnSp>
        <p:nvCxnSpPr>
          <p:cNvPr id="35" name="Elbow Connector 34"/>
          <p:cNvCxnSpPr>
            <a:stCxn id="8" idx="1"/>
          </p:cNvCxnSpPr>
          <p:nvPr/>
        </p:nvCxnSpPr>
        <p:spPr>
          <a:xfrm rot="10800000" flipV="1">
            <a:off x="6189535" y="2294839"/>
            <a:ext cx="1088572" cy="548934"/>
          </a:xfrm>
          <a:prstGeom prst="bentConnector3">
            <a:avLst>
              <a:gd name="adj1" fmla="val 10040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2"/>
            <a:endCxn id="33" idx="0"/>
          </p:cNvCxnSpPr>
          <p:nvPr/>
        </p:nvCxnSpPr>
        <p:spPr>
          <a:xfrm>
            <a:off x="7935604" y="2660599"/>
            <a:ext cx="0" cy="1785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3" idx="1"/>
            <a:endCxn id="7" idx="3"/>
          </p:cNvCxnSpPr>
          <p:nvPr/>
        </p:nvCxnSpPr>
        <p:spPr>
          <a:xfrm flipH="1">
            <a:off x="6411605" y="3204886"/>
            <a:ext cx="866502" cy="464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2"/>
            <a:endCxn id="53" idx="0"/>
          </p:cNvCxnSpPr>
          <p:nvPr/>
        </p:nvCxnSpPr>
        <p:spPr>
          <a:xfrm>
            <a:off x="5754108" y="3575293"/>
            <a:ext cx="0" cy="73450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43" idx="3"/>
            <a:endCxn id="9" idx="0"/>
          </p:cNvCxnSpPr>
          <p:nvPr/>
        </p:nvCxnSpPr>
        <p:spPr>
          <a:xfrm>
            <a:off x="8683457" y="2359732"/>
            <a:ext cx="1239196" cy="651005"/>
          </a:xfrm>
          <a:prstGeom prst="bentConnector2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>
            <a:spLocks/>
          </p:cNvSpPr>
          <p:nvPr/>
        </p:nvSpPr>
        <p:spPr>
          <a:xfrm>
            <a:off x="8533954" y="4334301"/>
            <a:ext cx="1044000" cy="93600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Emergency response preparedness</a:t>
            </a:r>
          </a:p>
        </p:txBody>
      </p:sp>
      <p:sp>
        <p:nvSpPr>
          <p:cNvPr id="53" name="Rounded Rectangle 52"/>
          <p:cNvSpPr>
            <a:spLocks/>
          </p:cNvSpPr>
          <p:nvPr/>
        </p:nvSpPr>
        <p:spPr>
          <a:xfrm>
            <a:off x="5232108" y="4309795"/>
            <a:ext cx="1044000" cy="93600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Preparation for operation</a:t>
            </a:r>
          </a:p>
        </p:txBody>
      </p:sp>
      <p:sp>
        <p:nvSpPr>
          <p:cNvPr id="54" name="Rounded Rectangle 53"/>
          <p:cNvSpPr>
            <a:spLocks/>
          </p:cNvSpPr>
          <p:nvPr/>
        </p:nvSpPr>
        <p:spPr>
          <a:xfrm>
            <a:off x="7447890" y="4341193"/>
            <a:ext cx="1044000" cy="93600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Site safety management</a:t>
            </a:r>
          </a:p>
        </p:txBody>
      </p:sp>
      <p:sp>
        <p:nvSpPr>
          <p:cNvPr id="55" name="Rounded Rectangle 54"/>
          <p:cNvSpPr>
            <a:spLocks/>
          </p:cNvSpPr>
          <p:nvPr/>
        </p:nvSpPr>
        <p:spPr>
          <a:xfrm>
            <a:off x="1976223" y="4312118"/>
            <a:ext cx="1044000" cy="936000"/>
          </a:xfrm>
          <a:prstGeom prst="roundRect">
            <a:avLst/>
          </a:prstGeom>
          <a:solidFill>
            <a:srgbClr val="EB4F34"/>
          </a:solidFill>
          <a:ln w="12700"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Pipeline structural integrity</a:t>
            </a:r>
          </a:p>
        </p:txBody>
      </p:sp>
      <p:sp>
        <p:nvSpPr>
          <p:cNvPr id="56" name="Rounded Rectangle 55"/>
          <p:cNvSpPr>
            <a:spLocks/>
          </p:cNvSpPr>
          <p:nvPr/>
        </p:nvSpPr>
        <p:spPr>
          <a:xfrm>
            <a:off x="4151509" y="4310635"/>
            <a:ext cx="1044000" cy="93600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External interference management</a:t>
            </a:r>
          </a:p>
        </p:txBody>
      </p:sp>
      <p:sp>
        <p:nvSpPr>
          <p:cNvPr id="57" name="Rounded Rectangle 56"/>
          <p:cNvSpPr>
            <a:spLocks/>
          </p:cNvSpPr>
          <p:nvPr/>
        </p:nvSpPr>
        <p:spPr>
          <a:xfrm>
            <a:off x="6336810" y="4334301"/>
            <a:ext cx="1044000" cy="93600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Station operation and maintenance</a:t>
            </a:r>
          </a:p>
        </p:txBody>
      </p:sp>
      <p:sp>
        <p:nvSpPr>
          <p:cNvPr id="58" name="Rounded Rectangle 57"/>
          <p:cNvSpPr>
            <a:spLocks/>
          </p:cNvSpPr>
          <p:nvPr/>
        </p:nvSpPr>
        <p:spPr>
          <a:xfrm>
            <a:off x="3059980" y="4323400"/>
            <a:ext cx="1044000" cy="936000"/>
          </a:xfrm>
          <a:prstGeom prst="roundRect">
            <a:avLst/>
          </a:prstGeom>
          <a:solidFill>
            <a:srgbClr val="EB4F34"/>
          </a:solidFill>
          <a:ln w="12700"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Anomaly assessment and defect repair</a:t>
            </a:r>
          </a:p>
        </p:txBody>
      </p:sp>
      <p:sp>
        <p:nvSpPr>
          <p:cNvPr id="59" name="Rounded Rectangle 58"/>
          <p:cNvSpPr>
            <a:spLocks/>
          </p:cNvSpPr>
          <p:nvPr/>
        </p:nvSpPr>
        <p:spPr>
          <a:xfrm>
            <a:off x="9620018" y="4334799"/>
            <a:ext cx="1044000" cy="93600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Changes to approved operating conditions</a:t>
            </a:r>
          </a:p>
        </p:txBody>
      </p:sp>
      <p:sp>
        <p:nvSpPr>
          <p:cNvPr id="60" name="Rounded Rectangle 59"/>
          <p:cNvSpPr>
            <a:spLocks/>
          </p:cNvSpPr>
          <p:nvPr/>
        </p:nvSpPr>
        <p:spPr>
          <a:xfrm>
            <a:off x="10706082" y="4344543"/>
            <a:ext cx="1044000" cy="93600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Records management</a:t>
            </a:r>
          </a:p>
        </p:txBody>
      </p:sp>
      <p:cxnSp>
        <p:nvCxnSpPr>
          <p:cNvPr id="71" name="Elbow Connector 70"/>
          <p:cNvCxnSpPr>
            <a:endCxn id="9" idx="2"/>
          </p:cNvCxnSpPr>
          <p:nvPr/>
        </p:nvCxnSpPr>
        <p:spPr>
          <a:xfrm flipV="1">
            <a:off x="5754108" y="3742257"/>
            <a:ext cx="4168545" cy="197554"/>
          </a:xfrm>
          <a:prstGeom prst="bentConnector2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51" idx="0"/>
            <a:endCxn id="60" idx="0"/>
          </p:cNvCxnSpPr>
          <p:nvPr/>
        </p:nvCxnSpPr>
        <p:spPr>
          <a:xfrm rot="16200000" flipH="1">
            <a:off x="6302983" y="-580555"/>
            <a:ext cx="42798" cy="9807399"/>
          </a:xfrm>
          <a:prstGeom prst="bentConnector3">
            <a:avLst>
              <a:gd name="adj1" fmla="val -534137"/>
            </a:avLst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2476665" y="4077273"/>
            <a:ext cx="0" cy="23703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581980" y="4077273"/>
            <a:ext cx="0" cy="25171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6858810" y="4075206"/>
            <a:ext cx="0" cy="25909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endCxn id="54" idx="0"/>
          </p:cNvCxnSpPr>
          <p:nvPr/>
        </p:nvCxnSpPr>
        <p:spPr>
          <a:xfrm>
            <a:off x="7969890" y="4069489"/>
            <a:ext cx="0" cy="27170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endCxn id="56" idx="0"/>
          </p:cNvCxnSpPr>
          <p:nvPr/>
        </p:nvCxnSpPr>
        <p:spPr>
          <a:xfrm>
            <a:off x="4673509" y="4077273"/>
            <a:ext cx="0" cy="233362"/>
          </a:xfrm>
          <a:prstGeom prst="straightConnector1">
            <a:avLst/>
          </a:prstGeom>
          <a:ln w="2222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>
            <a:spLocks/>
          </p:cNvSpPr>
          <p:nvPr/>
        </p:nvSpPr>
        <p:spPr>
          <a:xfrm>
            <a:off x="898683" y="4301745"/>
            <a:ext cx="1044000" cy="936000"/>
          </a:xfrm>
          <a:prstGeom prst="roundRect">
            <a:avLst/>
          </a:prstGeom>
          <a:solidFill>
            <a:srgbClr val="EB4F34"/>
          </a:solidFill>
          <a:ln w="12700"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Pipeline system integrity management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4354706" y="5544493"/>
            <a:ext cx="1314994" cy="731520"/>
          </a:xfrm>
          <a:prstGeom prst="roundRect">
            <a:avLst/>
          </a:prstGeom>
          <a:solidFill>
            <a:srgbClr val="AFCFCA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/>
              <a:t>Job Plans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5781291" y="5544493"/>
            <a:ext cx="1314994" cy="731520"/>
          </a:xfrm>
          <a:prstGeom prst="roundRect">
            <a:avLst/>
          </a:prstGeom>
          <a:solidFill>
            <a:srgbClr val="AFCFCA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/>
              <a:t>Operational Procedures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9042317" y="4086037"/>
            <a:ext cx="0" cy="27170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10150152" y="4094351"/>
            <a:ext cx="0" cy="27170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ounded Rectangle 132"/>
          <p:cNvSpPr/>
          <p:nvPr/>
        </p:nvSpPr>
        <p:spPr>
          <a:xfrm>
            <a:off x="7245954" y="5556609"/>
            <a:ext cx="1314994" cy="731520"/>
          </a:xfrm>
          <a:prstGeom prst="roundRect">
            <a:avLst/>
          </a:prstGeom>
          <a:solidFill>
            <a:srgbClr val="AFCFCA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/>
              <a:t>Projects</a:t>
            </a:r>
            <a:endParaRPr lang="en-AU" sz="1050" b="1" dirty="0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38200" y="643331"/>
            <a:ext cx="10515600" cy="741850"/>
          </a:xfrm>
        </p:spPr>
        <p:txBody>
          <a:bodyPr>
            <a:normAutofit fontScale="90000"/>
          </a:bodyPr>
          <a:lstStyle/>
          <a:p>
            <a:r>
              <a:rPr lang="en-AU" b="1" dirty="0"/>
              <a:t>Pipeline Management System: “devil in the detail”</a:t>
            </a:r>
          </a:p>
        </p:txBody>
      </p:sp>
      <p:sp>
        <p:nvSpPr>
          <p:cNvPr id="2" name="Cloud Callout 1"/>
          <p:cNvSpPr/>
          <p:nvPr/>
        </p:nvSpPr>
        <p:spPr>
          <a:xfrm rot="692983">
            <a:off x="325806" y="3736031"/>
            <a:ext cx="4134578" cy="2132540"/>
          </a:xfrm>
          <a:prstGeom prst="cloudCallout">
            <a:avLst>
              <a:gd name="adj1" fmla="val -34172"/>
              <a:gd name="adj2" fmla="val -64142"/>
            </a:avLst>
          </a:prstGeom>
          <a:noFill/>
          <a:ln w="28575">
            <a:solidFill>
              <a:srgbClr val="00556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>
            <a:noAutofit/>
          </a:bodyPr>
          <a:lstStyle/>
          <a:p>
            <a:pPr algn="l"/>
            <a:endParaRPr lang="en-A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70" y="2712960"/>
            <a:ext cx="1625699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AU" sz="2000" b="1" dirty="0">
                <a:solidFill>
                  <a:srgbClr val="005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Integrity</a:t>
            </a:r>
          </a:p>
        </p:txBody>
      </p:sp>
      <p:sp>
        <p:nvSpPr>
          <p:cNvPr id="5" name="Rounded Rectangle 59">
            <a:extLst>
              <a:ext uri="{FF2B5EF4-FFF2-40B4-BE49-F238E27FC236}">
                <a16:creationId xmlns:a16="http://schemas.microsoft.com/office/drawing/2014/main" id="{6337AA0B-328C-05C7-45F5-E64D2AB89066}"/>
              </a:ext>
            </a:extLst>
          </p:cNvPr>
          <p:cNvSpPr>
            <a:spLocks/>
          </p:cNvSpPr>
          <p:nvPr/>
        </p:nvSpPr>
        <p:spPr>
          <a:xfrm>
            <a:off x="10706082" y="1528456"/>
            <a:ext cx="1044000" cy="936000"/>
          </a:xfrm>
          <a:prstGeom prst="roundRect">
            <a:avLst/>
          </a:prstGeom>
          <a:solidFill>
            <a:srgbClr val="EB4F34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AU" sz="1050" b="1" dirty="0">
                <a:solidFill>
                  <a:schemeClr val="bg1"/>
                </a:solidFill>
              </a:rPr>
              <a:t>Approvals Structure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75BFCE-DC63-EBB4-79FC-6E18340B8AAB}"/>
              </a:ext>
            </a:extLst>
          </p:cNvPr>
          <p:cNvCxnSpPr/>
          <p:nvPr/>
        </p:nvCxnSpPr>
        <p:spPr>
          <a:xfrm flipV="1">
            <a:off x="11226799" y="2505764"/>
            <a:ext cx="8835" cy="16035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76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9B7952-F5A6-CCA3-9603-B2BA84080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30" y="2401817"/>
            <a:ext cx="10472581" cy="2395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95576A2-60F3-487E-3012-8217B616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Section 2</a:t>
            </a:r>
            <a:r>
              <a:rPr lang="en-AU" dirty="0"/>
              <a:t> Pipeline Management System (</a:t>
            </a:r>
            <a:r>
              <a:rPr lang="en-AU" dirty="0">
                <a:solidFill>
                  <a:srgbClr val="0070C0"/>
                </a:solidFill>
              </a:rPr>
              <a:t>PMS</a:t>
            </a:r>
            <a:r>
              <a:rPr lang="en-A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333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D3012C-8B3D-F571-0680-0C3C13C8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AS 2885.0: 2018 </a:t>
            </a:r>
            <a:br>
              <a:rPr lang="en-AU" dirty="0"/>
            </a:br>
            <a:r>
              <a:rPr lang="en-AU" b="0" dirty="0"/>
              <a:t>Section 1.5 Terms &amp; Definitions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ACCF38-1EE6-D79F-C568-E4AB76742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473" y="2624485"/>
            <a:ext cx="11725054" cy="392749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64516-6F4C-0F5C-8610-756933367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437" y="125338"/>
            <a:ext cx="4483330" cy="17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9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3E94AB-1CCF-1915-F929-9B096FB2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10" y="584262"/>
            <a:ext cx="8553764" cy="60884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0605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D3012C-8B3D-F571-0680-0C3C13C8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AS 2885 Suite  </a:t>
            </a:r>
            <a:br>
              <a:rPr lang="en-AU" dirty="0"/>
            </a:br>
            <a:r>
              <a:rPr lang="en-AU" b="0" dirty="0"/>
              <a:t>Use of Terms &amp; Abbreviations – </a:t>
            </a:r>
            <a:r>
              <a:rPr lang="en-AU" dirty="0"/>
              <a:t>PMS &amp; PIMP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815368-F318-5BC3-5233-16E961B01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30670"/>
              </p:ext>
            </p:extLst>
          </p:nvPr>
        </p:nvGraphicFramePr>
        <p:xfrm>
          <a:off x="838200" y="2416386"/>
          <a:ext cx="10515600" cy="372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600">
                  <a:extLst>
                    <a:ext uri="{9D8B030D-6E8A-4147-A177-3AD203B41FA5}">
                      <a16:colId xmlns:a16="http://schemas.microsoft.com/office/drawing/2014/main" val="134729381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320849465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3586142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1437676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035910890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3939132741"/>
                    </a:ext>
                  </a:extLst>
                </a:gridCol>
              </a:tblGrid>
              <a:tr h="499534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Part 0</a:t>
                      </a:r>
                    </a:p>
                    <a:p>
                      <a:pPr algn="ctr"/>
                      <a:r>
                        <a:rPr lang="en-AU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Part 1</a:t>
                      </a:r>
                    </a:p>
                    <a:p>
                      <a:pPr algn="ctr"/>
                      <a:r>
                        <a:rPr lang="en-AU" dirty="0"/>
                        <a:t>2018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dirty="0"/>
                        <a:t>Part 3 </a:t>
                      </a:r>
                    </a:p>
                    <a:p>
                      <a:pPr algn="ctr"/>
                      <a:r>
                        <a:rPr lang="en-AU" dirty="0"/>
                        <a:t>2012              2022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AU" dirty="0"/>
                        <a:t>Part 3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Part 6</a:t>
                      </a:r>
                    </a:p>
                    <a:p>
                      <a:pPr algn="ctr"/>
                      <a:r>
                        <a:rPr lang="en-AU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122805"/>
                  </a:ext>
                </a:extLst>
              </a:tr>
              <a:tr h="599940">
                <a:tc>
                  <a:txBody>
                    <a:bodyPr/>
                    <a:lstStyle/>
                    <a:p>
                      <a:r>
                        <a:rPr lang="en-AU" sz="2400" b="1" dirty="0"/>
                        <a:t>PMS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3 </a:t>
                      </a:r>
                    </a:p>
                    <a:p>
                      <a:pPr algn="ctr"/>
                      <a:r>
                        <a:rPr lang="en-AU" dirty="0"/>
                        <a:t>+Abb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6</a:t>
                      </a:r>
                    </a:p>
                    <a:p>
                      <a:pPr algn="ctr"/>
                      <a:r>
                        <a:rPr lang="en-AU" dirty="0"/>
                        <a:t>+Abb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988757"/>
                  </a:ext>
                </a:extLst>
              </a:tr>
              <a:tr h="599940">
                <a:tc>
                  <a:txBody>
                    <a:bodyPr/>
                    <a:lstStyle/>
                    <a:p>
                      <a:r>
                        <a:rPr lang="en-AU" sz="2000" dirty="0"/>
                        <a:t>Pipeline Management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04829"/>
                  </a:ext>
                </a:extLst>
              </a:tr>
              <a:tr h="599940">
                <a:tc>
                  <a:txBody>
                    <a:bodyPr/>
                    <a:lstStyle/>
                    <a:p>
                      <a:r>
                        <a:rPr lang="en-AU" sz="2400" b="1" dirty="0"/>
                        <a:t>PIMP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31 </a:t>
                      </a:r>
                    </a:p>
                    <a:p>
                      <a:pPr algn="ctr"/>
                      <a:r>
                        <a:rPr lang="en-AU" dirty="0"/>
                        <a:t>+Abb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</a:t>
                      </a:r>
                    </a:p>
                    <a:p>
                      <a:pPr algn="ctr"/>
                      <a:r>
                        <a:rPr lang="en-AU" dirty="0"/>
                        <a:t>+Abb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881439"/>
                  </a:ext>
                </a:extLst>
              </a:tr>
              <a:tr h="599940">
                <a:tc>
                  <a:txBody>
                    <a:bodyPr/>
                    <a:lstStyle/>
                    <a:p>
                      <a:r>
                        <a:rPr lang="en-AU" sz="2000" dirty="0"/>
                        <a:t>Pipeline Integrity Management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658710"/>
                  </a:ext>
                </a:extLst>
              </a:tr>
              <a:tr h="599940">
                <a:tc>
                  <a:txBody>
                    <a:bodyPr/>
                    <a:lstStyle/>
                    <a:p>
                      <a:pPr algn="r"/>
                      <a:r>
                        <a:rPr lang="en-AU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25412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31E8760-7782-85FE-03EF-6C5FB25D1899}"/>
                  </a:ext>
                </a:extLst>
              </p14:cNvPr>
              <p14:cNvContentPartPr/>
              <p14:nvPr/>
            </p14:nvContentPartPr>
            <p14:xfrm>
              <a:off x="8909120" y="3057800"/>
              <a:ext cx="1151280" cy="559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31E8760-7782-85FE-03EF-6C5FB25D189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00480" y="3049160"/>
                <a:ext cx="116892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F3C062E-B4CF-969B-A372-8CC265050D84}"/>
                  </a:ext>
                </a:extLst>
              </p14:cNvPr>
              <p14:cNvContentPartPr/>
              <p14:nvPr/>
            </p14:nvContentPartPr>
            <p14:xfrm>
              <a:off x="9143120" y="4225280"/>
              <a:ext cx="896760" cy="511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F3C062E-B4CF-969B-A372-8CC265050D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34120" y="4216280"/>
                <a:ext cx="914400" cy="528840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527702-3EBD-D403-32D0-64116B57E79C}"/>
              </a:ext>
            </a:extLst>
          </p:cNvPr>
          <p:cNvCxnSpPr/>
          <p:nvPr/>
        </p:nvCxnSpPr>
        <p:spPr>
          <a:xfrm flipV="1">
            <a:off x="8636000" y="3617240"/>
            <a:ext cx="273120" cy="213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E4DB475-5DB6-A83F-5C59-8EC519942DF1}"/>
                  </a:ext>
                </a:extLst>
              </p14:cNvPr>
              <p14:cNvContentPartPr/>
              <p14:nvPr/>
            </p14:nvContentPartPr>
            <p14:xfrm>
              <a:off x="7801760" y="3718400"/>
              <a:ext cx="1068840" cy="579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E4DB475-5DB6-A83F-5C59-8EC519942D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83760" y="3610760"/>
                <a:ext cx="1104480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6F81CE9-9701-72AC-101B-8D249C2181F2}"/>
                  </a:ext>
                </a:extLst>
              </p14:cNvPr>
              <p14:cNvContentPartPr/>
              <p14:nvPr/>
            </p14:nvContentPartPr>
            <p14:xfrm>
              <a:off x="7852520" y="4357760"/>
              <a:ext cx="855720" cy="1180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6F81CE9-9701-72AC-101B-8D249C2181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34880" y="4249760"/>
                <a:ext cx="891360" cy="1396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E6E4AE-2327-92F4-0BF8-73BD8AE392C5}"/>
              </a:ext>
            </a:extLst>
          </p:cNvPr>
          <p:cNvCxnSpPr>
            <a:cxnSpLocks/>
          </p:cNvCxnSpPr>
          <p:nvPr/>
        </p:nvCxnSpPr>
        <p:spPr>
          <a:xfrm flipV="1">
            <a:off x="8708240" y="4632960"/>
            <a:ext cx="354480" cy="243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867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92" y="973661"/>
            <a:ext cx="5988463" cy="565356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Basis of Section</a:t>
            </a:r>
          </a:p>
          <a:p>
            <a:pPr lvl="1"/>
            <a:r>
              <a:rPr lang="en-US" dirty="0"/>
              <a:t>A “</a:t>
            </a:r>
            <a:r>
              <a:rPr lang="en-US" i="1" dirty="0"/>
              <a:t>management system</a:t>
            </a:r>
            <a:r>
              <a:rPr lang="en-US" dirty="0"/>
              <a:t>” is necessary for O&amp;M</a:t>
            </a:r>
          </a:p>
          <a:p>
            <a:pPr lvl="1"/>
            <a:r>
              <a:rPr lang="en-US" dirty="0"/>
              <a:t>Details key requirements; </a:t>
            </a:r>
            <a:r>
              <a:rPr lang="en-US" cap="small" dirty="0"/>
              <a:t>APPROVED</a:t>
            </a:r>
            <a:r>
              <a:rPr lang="en-US" dirty="0"/>
              <a:t>, in place before COMMISSIONING &amp; for full life-cycle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PIPELINE SYSTEM</a:t>
            </a:r>
            <a:r>
              <a:rPr lang="en-US" dirty="0"/>
              <a:t>; fit-for-purpose condition  </a:t>
            </a:r>
          </a:p>
          <a:p>
            <a:pPr lvl="1"/>
            <a:r>
              <a:rPr lang="en-US" i="1" dirty="0"/>
              <a:t>78 references </a:t>
            </a:r>
            <a:r>
              <a:rPr lang="en-US" dirty="0"/>
              <a:t>to PMS requirements in Part 3-2022</a:t>
            </a:r>
          </a:p>
          <a:p>
            <a:r>
              <a:rPr lang="en-US" b="1" dirty="0"/>
              <a:t>Key Concepts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PMS must detail LICENSEE’s approach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Note 1 – can embed “PMS” in corporate systems &amp; structure documentation to suit, providing full intent is satisfied eg AMS, Safety Case (App C)</a:t>
            </a:r>
          </a:p>
          <a:p>
            <a:pPr lvl="1"/>
            <a:r>
              <a:rPr lang="en-US" dirty="0"/>
              <a:t>Structure flexible</a:t>
            </a:r>
            <a:r>
              <a:rPr lang="en-US" dirty="0">
                <a:solidFill>
                  <a:srgbClr val="0070C0"/>
                </a:solidFill>
              </a:rPr>
              <a:t>,</a:t>
            </a:r>
            <a:r>
              <a:rPr lang="en-US" dirty="0"/>
              <a:t> shall conform to PMS Elements</a:t>
            </a:r>
          </a:p>
          <a:p>
            <a:pPr lvl="2"/>
            <a:r>
              <a:rPr lang="en-US" dirty="0"/>
              <a:t>General</a:t>
            </a:r>
          </a:p>
          <a:p>
            <a:pPr lvl="2"/>
            <a:r>
              <a:rPr lang="en-US" dirty="0"/>
              <a:t>Management</a:t>
            </a:r>
          </a:p>
          <a:p>
            <a:pPr lvl="2"/>
            <a:r>
              <a:rPr lang="en-US" b="1" dirty="0">
                <a:solidFill>
                  <a:srgbClr val="C00000"/>
                </a:solidFill>
              </a:rPr>
              <a:t>Planning</a:t>
            </a:r>
          </a:p>
          <a:p>
            <a:pPr lvl="2"/>
            <a:r>
              <a:rPr lang="en-US" b="1" dirty="0">
                <a:solidFill>
                  <a:srgbClr val="C00000"/>
                </a:solidFill>
              </a:rPr>
              <a:t>Measurement &amp; Evaluation</a:t>
            </a:r>
          </a:p>
          <a:p>
            <a:pPr lvl="2"/>
            <a:r>
              <a:rPr lang="en-US" dirty="0"/>
              <a:t>Consultation, communication and reporting</a:t>
            </a:r>
          </a:p>
          <a:p>
            <a:pPr lvl="2"/>
            <a:r>
              <a:rPr lang="en-US" strike="sngStrike" dirty="0">
                <a:solidFill>
                  <a:srgbClr val="0070C0"/>
                </a:solidFill>
              </a:rPr>
              <a:t>Implementation </a:t>
            </a:r>
            <a:r>
              <a:rPr lang="en-US" dirty="0">
                <a:solidFill>
                  <a:srgbClr val="0070C0"/>
                </a:solidFill>
              </a:rPr>
              <a:t>=&gt;  </a:t>
            </a:r>
            <a:r>
              <a:rPr lang="en-US" i="1" dirty="0">
                <a:solidFill>
                  <a:srgbClr val="0070C0"/>
                </a:solidFill>
              </a:rPr>
              <a:t>ie inherent in Sections 3-12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556EBF-8004-2DA2-82EF-3A6CEBE5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34" y="3648054"/>
            <a:ext cx="5385724" cy="2894608"/>
          </a:xfrm>
          <a:prstGeom prst="rect">
            <a:avLst/>
          </a:prstGeom>
        </p:spPr>
      </p:pic>
      <p:pic>
        <p:nvPicPr>
          <p:cNvPr id="1026" name="Picture 2" descr="ISO 55000 Standard for Asset Management – Erudite Reliability Services OPC">
            <a:extLst>
              <a:ext uri="{FF2B5EF4-FFF2-40B4-BE49-F238E27FC236}">
                <a16:creationId xmlns:a16="http://schemas.microsoft.com/office/drawing/2014/main" id="{69E3BDFB-95F4-1A0A-FD43-5147FB4D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34" y="604313"/>
            <a:ext cx="2535683" cy="26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7E392-10AB-BB86-0812-4259B991A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977" y="306977"/>
            <a:ext cx="3122023" cy="312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50340"/>
            <a:ext cx="6000206" cy="6233934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Objectives of 2022 Update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More contemporary approach to Management System/s, with increased Licensee flexibility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New policy commitments – Process safety management, Legal &amp; Regulatory requirements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Change management – refers to Part 0 with specific O&amp;M triggers (a) to (h).  Note re Design Changes per </a:t>
            </a:r>
            <a:r>
              <a:rPr lang="en-US" b="1" dirty="0">
                <a:solidFill>
                  <a:srgbClr val="0070C0"/>
                </a:solidFill>
              </a:rPr>
              <a:t>Section 10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Review of PMS – every </a:t>
            </a:r>
            <a:r>
              <a:rPr lang="en-US" strike="sngStrike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5 years or change trigger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C00000"/>
                </a:solidFill>
              </a:rPr>
              <a:t>Planning for </a:t>
            </a:r>
            <a:r>
              <a:rPr lang="en-US" b="1" u="sng" dirty="0">
                <a:solidFill>
                  <a:srgbClr val="C00000"/>
                </a:solidFill>
              </a:rPr>
              <a:t>normal </a:t>
            </a:r>
            <a:r>
              <a:rPr lang="en-US" b="1" dirty="0">
                <a:solidFill>
                  <a:srgbClr val="C00000"/>
                </a:solidFill>
              </a:rPr>
              <a:t>Operation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Preparation for Operation of new or re-commissioned PIPELINE SYSTEMS =&gt; </a:t>
            </a:r>
            <a:r>
              <a:rPr lang="en-US" b="1" dirty="0">
                <a:solidFill>
                  <a:srgbClr val="0070C0"/>
                </a:solidFill>
              </a:rPr>
              <a:t>Section 3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Identification of OH&amp;S &amp; Env Hazards &amp; risk mitigation =&gt; </a:t>
            </a:r>
            <a:r>
              <a:rPr lang="en-US" b="1" dirty="0">
                <a:solidFill>
                  <a:srgbClr val="0070C0"/>
                </a:solidFill>
              </a:rPr>
              <a:t>Section 4 </a:t>
            </a:r>
            <a:r>
              <a:rPr lang="en-US" dirty="0">
                <a:solidFill>
                  <a:srgbClr val="0070C0"/>
                </a:solidFill>
              </a:rPr>
              <a:t>prior to any activity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Identification of threats &amp; risk mitigation to PIPEINE SYSTEM integrity =&gt; </a:t>
            </a:r>
            <a:r>
              <a:rPr lang="en-US" b="1" dirty="0">
                <a:solidFill>
                  <a:srgbClr val="0070C0"/>
                </a:solidFill>
              </a:rPr>
              <a:t>Sections 6,7,8</a:t>
            </a:r>
          </a:p>
          <a:p>
            <a:r>
              <a:rPr lang="en-US" b="1" dirty="0">
                <a:solidFill>
                  <a:srgbClr val="C00000"/>
                </a:solidFill>
              </a:rPr>
              <a:t>Planning &amp; preparation for </a:t>
            </a:r>
            <a:r>
              <a:rPr lang="en-US" b="1" u="sng" dirty="0">
                <a:solidFill>
                  <a:srgbClr val="C00000"/>
                </a:solidFill>
              </a:rPr>
              <a:t>abnormal </a:t>
            </a:r>
            <a:r>
              <a:rPr lang="en-US" b="1" dirty="0">
                <a:solidFill>
                  <a:srgbClr val="C00000"/>
                </a:solidFill>
              </a:rPr>
              <a:t>Operation</a:t>
            </a:r>
            <a:endParaRPr lang="en-US" sz="2100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Plan &amp; prepare per examples (a) to (e)</a:t>
            </a:r>
          </a:p>
          <a:p>
            <a:r>
              <a:rPr lang="en-US" b="1" dirty="0">
                <a:solidFill>
                  <a:srgbClr val="C00000"/>
                </a:solidFill>
              </a:rPr>
              <a:t>Planning:</a:t>
            </a:r>
            <a:r>
              <a:rPr lang="en-US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Isolation Plan per AS2885.1 – review 5 years</a:t>
            </a:r>
          </a:p>
          <a:p>
            <a:r>
              <a:rPr lang="en-US" b="1" dirty="0">
                <a:solidFill>
                  <a:srgbClr val="C00000"/>
                </a:solidFill>
              </a:rPr>
              <a:t>Planning</a:t>
            </a:r>
            <a:r>
              <a:rPr lang="en-US" dirty="0"/>
              <a:t>: Identify process for managing emergency events (</a:t>
            </a:r>
            <a:r>
              <a:rPr lang="en-US" b="1" dirty="0"/>
              <a:t>Section 11) </a:t>
            </a:r>
            <a:r>
              <a:rPr lang="en-US" dirty="0">
                <a:solidFill>
                  <a:srgbClr val="0070C0"/>
                </a:solidFill>
              </a:rPr>
              <a:t>&amp; managing records </a:t>
            </a:r>
            <a:r>
              <a:rPr lang="en-US" b="1" dirty="0"/>
              <a:t>(Section 12)</a:t>
            </a:r>
          </a:p>
          <a:p>
            <a:r>
              <a:rPr lang="en-US" b="1" dirty="0"/>
              <a:t>Measurement &amp; Evaluation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process</a:t>
            </a:r>
            <a:r>
              <a:rPr lang="en-US" dirty="0"/>
              <a:t> for Audits</a:t>
            </a:r>
          </a:p>
          <a:p>
            <a:pPr lvl="1"/>
            <a:r>
              <a:rPr lang="en-US" dirty="0"/>
              <a:t>Note – AS/NZS ISO 9001 </a:t>
            </a:r>
            <a:r>
              <a:rPr lang="en-US" dirty="0">
                <a:solidFill>
                  <a:srgbClr val="0070C0"/>
                </a:solidFill>
              </a:rPr>
              <a:t>&amp; ISO 19011 </a:t>
            </a:r>
            <a:r>
              <a:rPr lang="en-US" dirty="0"/>
              <a:t>auditing guidance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BB145E-F46F-74FD-7224-0EB347860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00" y="3581795"/>
            <a:ext cx="5257440" cy="2907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5D62B4-A0BF-F2B6-D668-392C0A0B3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491" y="1075722"/>
            <a:ext cx="3146652" cy="1762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D5B6C-0D31-6F1C-02EC-7AA335EEE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143" y="1075722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45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815263E-05E8-435E-B8A0-3E6B5196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08" y="761999"/>
            <a:ext cx="10792691" cy="459943"/>
          </a:xfrm>
        </p:spPr>
        <p:txBody>
          <a:bodyPr/>
          <a:lstStyle/>
          <a:p>
            <a:r>
              <a:rPr lang="en-AU" dirty="0"/>
              <a:t>Legislative “PMS” &amp; Audit Requirements Requirements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A14FE25-D9EC-B723-1621-98193FFFF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781505"/>
              </p:ext>
            </p:extLst>
          </p:nvPr>
        </p:nvGraphicFramePr>
        <p:xfrm>
          <a:off x="281709" y="1229570"/>
          <a:ext cx="11717785" cy="560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238">
                  <a:extLst>
                    <a:ext uri="{9D8B030D-6E8A-4147-A177-3AD203B41FA5}">
                      <a16:colId xmlns:a16="http://schemas.microsoft.com/office/drawing/2014/main" val="1104222510"/>
                    </a:ext>
                  </a:extLst>
                </a:gridCol>
                <a:gridCol w="5261811">
                  <a:extLst>
                    <a:ext uri="{9D8B030D-6E8A-4147-A177-3AD203B41FA5}">
                      <a16:colId xmlns:a16="http://schemas.microsoft.com/office/drawing/2014/main" val="108012971"/>
                    </a:ext>
                  </a:extLst>
                </a:gridCol>
                <a:gridCol w="5614736">
                  <a:extLst>
                    <a:ext uri="{9D8B030D-6E8A-4147-A177-3AD203B41FA5}">
                      <a16:colId xmlns:a16="http://schemas.microsoft.com/office/drawing/2014/main" val="2820988303"/>
                    </a:ext>
                  </a:extLst>
                </a:gridCol>
              </a:tblGrid>
              <a:tr h="483116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LEGISLATION – ACT/REGULATIONS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PLAN / AUDIT DELIVERABLE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438559"/>
                  </a:ext>
                </a:extLst>
              </a:tr>
              <a:tr h="47166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Vic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Pipelines Act 2005</a:t>
                      </a:r>
                    </a:p>
                    <a:p>
                      <a:r>
                        <a:rPr lang="en-AU" dirty="0"/>
                        <a:t>Pipelines Regulations 2017 -&gt; </a:t>
                      </a:r>
                      <a:r>
                        <a:rPr lang="en-AU" i="1" dirty="0"/>
                        <a:t>refers to AS2885 1&amp;3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Operated in accordance with Part 3 (= PMS) &amp; SMP.  Surveillance reports to be submitted to the Regulator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300396"/>
                  </a:ext>
                </a:extLst>
              </a:tr>
              <a:tr h="450614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NSW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Pipelines Act 1967</a:t>
                      </a:r>
                    </a:p>
                    <a:p>
                      <a:r>
                        <a:rPr lang="en-AU" dirty="0"/>
                        <a:t>Pipelines Regulation 2023 </a:t>
                      </a:r>
                      <a:r>
                        <a:rPr lang="en-AU" i="1" dirty="0"/>
                        <a:t>–&gt; refers to AS2885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External Auditor to conduct a periodic audit (certification) of the Pipeline Management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393407"/>
                  </a:ext>
                </a:extLst>
              </a:tr>
              <a:tr h="47166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Gas Safety and Network Operation Code 2021 </a:t>
                      </a:r>
                    </a:p>
                    <a:p>
                      <a:r>
                        <a:rPr lang="en-AU" dirty="0"/>
                        <a:t>-&gt; </a:t>
                      </a:r>
                      <a:r>
                        <a:rPr lang="en-AU" i="1" dirty="0"/>
                        <a:t>Refers to AS2885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Conformance with AS 2885.3 and approved PMS. </a:t>
                      </a:r>
                    </a:p>
                    <a:p>
                      <a:r>
                        <a:rPr lang="en-AU" dirty="0"/>
                        <a:t>5-year audit plan and periodic audit by approved auditor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045019"/>
                  </a:ext>
                </a:extLst>
              </a:tr>
              <a:tr h="47166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Petroleum Pipelines Act 1969</a:t>
                      </a:r>
                    </a:p>
                    <a:p>
                      <a:r>
                        <a:rPr lang="en-AU" dirty="0"/>
                        <a:t>Petroleum Pipelines Regulations 2010 -&gt; </a:t>
                      </a:r>
                      <a:r>
                        <a:rPr lang="en-AU" i="1" dirty="0"/>
                        <a:t>nominate Std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Requires a pipeline Safety Management System.</a:t>
                      </a:r>
                    </a:p>
                    <a:p>
                      <a:r>
                        <a:rPr lang="en-US" dirty="0"/>
                        <a:t>Must provide for auditing of the operation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186002"/>
                  </a:ext>
                </a:extLst>
              </a:tr>
              <a:tr h="47166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QLD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Queensland Petroleum and Gas (Production and Safety) Act 2004 &amp; P&amp;G Regulations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Operator to implement and maintain a Safety Management Plan.  External Audit typically by RSHQ.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655587"/>
                  </a:ext>
                </a:extLst>
              </a:tr>
              <a:tr h="47166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Energy Pipeline Act 1981</a:t>
                      </a:r>
                    </a:p>
                    <a:p>
                      <a:r>
                        <a:rPr lang="en-AU" dirty="0"/>
                        <a:t>Energy Pipelines Regulations 2001 </a:t>
                      </a:r>
                      <a:r>
                        <a:rPr lang="en-AU" i="1" dirty="0"/>
                        <a:t>-&gt; ref to AS2885.1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Requires a Pipeline Management Plan to be submitted.</a:t>
                      </a:r>
                    </a:p>
                    <a:p>
                      <a:r>
                        <a:rPr lang="en-AU" dirty="0"/>
                        <a:t>Must include arrangements for auditing the PMP.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948616"/>
                  </a:ext>
                </a:extLst>
              </a:tr>
              <a:tr h="47166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Petroleum and Geothermal Energy Act 2000 </a:t>
                      </a:r>
                    </a:p>
                    <a:p>
                      <a:r>
                        <a:rPr lang="en-US" dirty="0"/>
                        <a:t>Petroleum and Geothermal Energy Regulations 2013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/>
                        <a:t>O&amp;M carried out in accordance with AS2885</a:t>
                      </a:r>
                    </a:p>
                    <a:p>
                      <a:r>
                        <a:rPr lang="en-AU"/>
                        <a:t>Annuakl report including system audits undertaken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22304"/>
                  </a:ext>
                </a:extLst>
              </a:tr>
              <a:tr h="47166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Tasmanian Gas Pipelines Act 2014 </a:t>
                      </a:r>
                      <a:r>
                        <a:rPr lang="en-AU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-&gt; refers AS2885</a:t>
                      </a:r>
                      <a:endParaRPr lang="en-A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Requires a Facility Safety Case</a:t>
                      </a:r>
                    </a:p>
                    <a:p>
                      <a:r>
                        <a:rPr lang="en-AU" dirty="0"/>
                        <a:t>Written audit reports of FSC to be retained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285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6675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D3012C-8B3D-F571-0680-0C3C13C8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83" y="2610197"/>
            <a:ext cx="10515600" cy="1803862"/>
          </a:xfrm>
        </p:spPr>
        <p:txBody>
          <a:bodyPr>
            <a:normAutofit/>
          </a:bodyPr>
          <a:lstStyle/>
          <a:p>
            <a:r>
              <a:rPr lang="en-AU" sz="6000" dirty="0"/>
              <a:t>PMS – Examples....</a:t>
            </a:r>
          </a:p>
        </p:txBody>
      </p:sp>
    </p:spTree>
    <p:extLst>
      <p:ext uri="{BB962C8B-B14F-4D97-AF65-F5344CB8AC3E}">
        <p14:creationId xmlns:p14="http://schemas.microsoft.com/office/powerpoint/2010/main" val="157290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AFFC36-3E3D-5B41-5A27-38B8D6DD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850" y="976312"/>
            <a:ext cx="8949287" cy="52914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44365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8" ma:contentTypeDescription="Create a new document." ma:contentTypeScope="" ma:versionID="5fadf4026a248ebb8e06b38d809f8f01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ea5ff47db6efbe2ed3011336c558c63d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57787D-AE7B-4850-8439-3FE4258DEBD2}"/>
</file>

<file path=customXml/itemProps2.xml><?xml version="1.0" encoding="utf-8"?>
<ds:datastoreItem xmlns:ds="http://schemas.openxmlformats.org/officeDocument/2006/customXml" ds:itemID="{7486E856-B822-4E7A-AF57-188666472234}">
  <ds:schemaRefs>
    <ds:schemaRef ds:uri="http://schemas.microsoft.com/office/2006/metadata/properties"/>
    <ds:schemaRef ds:uri="http://www.w3.org/2000/xmlns/"/>
    <ds:schemaRef ds:uri="e35f1a1b-9455-4987-aeba-2c5d3ff84d62"/>
    <ds:schemaRef ds:uri="http://www.w3.org/2001/XMLSchema-instance"/>
    <ds:schemaRef ds:uri="9184752d-f9fd-4ed7-ac6d-7907470e315f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9A4852B-401D-4717-B238-E1749F018F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9314</TotalTime>
  <Words>800</Words>
  <Application>Microsoft Office PowerPoint</Application>
  <PresentationFormat>Widescreen</PresentationFormat>
  <Paragraphs>161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Office Theme</vt:lpstr>
      <vt:lpstr>AS 2885.3 Seminar</vt:lpstr>
      <vt:lpstr>AS 2885.0: 2018  Section 1.5 Terms &amp; Definitions</vt:lpstr>
      <vt:lpstr>PowerPoint Presentation</vt:lpstr>
      <vt:lpstr>AS 2885 Suite   Use of Terms &amp; Abbreviations – PMS &amp; PIMP</vt:lpstr>
      <vt:lpstr>PowerPoint Presentation</vt:lpstr>
      <vt:lpstr>PowerPoint Presentation</vt:lpstr>
      <vt:lpstr>Legislative “PMS” &amp; Audit Requirements Requirements</vt:lpstr>
      <vt:lpstr>PMS – Examples....</vt:lpstr>
      <vt:lpstr>PowerPoint Presentation</vt:lpstr>
      <vt:lpstr>PowerPoint Presentation</vt:lpstr>
      <vt:lpstr>PowerPoint Presentation</vt:lpstr>
      <vt:lpstr>Pipeline Management System: “devil in the detail”</vt:lpstr>
      <vt:lpstr>Section 2 Pipeline Management System (PMS)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Shelton</dc:creator>
  <cp:lastModifiedBy>Craig Bonar</cp:lastModifiedBy>
  <cp:revision>12</cp:revision>
  <dcterms:created xsi:type="dcterms:W3CDTF">2023-02-02T03:38:53Z</dcterms:created>
  <dcterms:modified xsi:type="dcterms:W3CDTF">2023-12-11T00:04:01Z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0x01010026EDDDFEDB378842B63E9DD41EA67249</vt:lpwstr>
  </property>
  <property fmtid="{D5CDD505-2E9C-101B-9397-08002B2CF9AE}" pid="3" name="MediaServiceImageTags">
    <vt:lpwstr/>
  </property>
</Properties>
</file>