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3" r:id="rId3"/>
    <p:sldId id="270" r:id="rId4"/>
    <p:sldId id="301" r:id="rId5"/>
    <p:sldId id="286" r:id="rId6"/>
    <p:sldId id="317" r:id="rId7"/>
    <p:sldId id="319" r:id="rId8"/>
    <p:sldId id="324" r:id="rId9"/>
    <p:sldId id="318" r:id="rId10"/>
    <p:sldId id="303" r:id="rId11"/>
    <p:sldId id="302" r:id="rId12"/>
    <p:sldId id="321" r:id="rId13"/>
    <p:sldId id="325" r:id="rId14"/>
    <p:sldId id="305" r:id="rId15"/>
    <p:sldId id="311" r:id="rId16"/>
    <p:sldId id="326" r:id="rId17"/>
    <p:sldId id="306" r:id="rId18"/>
    <p:sldId id="329" r:id="rId19"/>
    <p:sldId id="312" r:id="rId20"/>
    <p:sldId id="310" r:id="rId21"/>
    <p:sldId id="314" r:id="rId22"/>
    <p:sldId id="266" r:id="rId23"/>
    <p:sldId id="327" r:id="rId24"/>
    <p:sldId id="304" r:id="rId25"/>
    <p:sldId id="316" r:id="rId26"/>
    <p:sldId id="3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7E7E7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1152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344D-63DE-4F5E-B562-326CBF06AC1C}" type="datetimeFigureOut">
              <a:rPr lang="en-AU" smtClean="0"/>
              <a:t>21/02/2024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6A87E-48CE-4FED-8E60-FFB8A7C417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26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78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61830-0F19-7736-3E33-4952A1F75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F56FB-C7EC-89F3-2AA0-9DF036B74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4BA5F-681F-69E1-8576-25B13F8F1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08DC-B849-A017-FA7D-D3689ADC1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53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C2AB5-804E-4143-578C-7E968DC5F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1CF6A-5C4B-C37C-04EE-E48A12845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C5AA5-7830-6E2C-39E1-48BB8539C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A1173-7B43-3D6F-F683-7D3F84F6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29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73ACC-86C9-5D61-1FE9-4B79E9E4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4D3FD-7271-6265-3DD5-5782519CA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52E57-2065-4447-A9D1-863CFF324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0C9-F04B-2107-B809-E2B9F92DD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5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D54B-CF8A-96E5-5134-C05F9E24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DDF36-2666-B9EE-DC72-ADD124EC4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9CE1-EF67-BF8E-8EFE-1EA32A91D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D723F-6A70-4CD1-3A26-11B17971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00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592A7-4F94-289D-A698-6D84AD95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6A896-7913-8A03-CC50-10B3CD754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9A2A5-7B51-04C7-90BA-9EF2ED4F3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80A75-F40C-2968-5A2D-26F034804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656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88D3-3803-2E52-5BD7-C3653FE0D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C7B66-0B59-8239-C038-584D77520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F476C-9D88-35E2-6608-4215E444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46B8D-F11D-9530-2CAE-3951B9D79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28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B7A54-3CF0-AB9E-E75A-D975E2F1B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CD92A-2033-EDF1-67B4-4FDA5FFB7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1A9E4-3CCE-8017-8240-B71D6759C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8D903-776D-828D-2818-2338D599C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98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55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12FE9-5532-DF44-2C22-4772BDBA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B9512-86F6-583B-8F23-4D69D9A60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AE5C9F-C31F-783D-09BD-1694E96FC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0559E-9B00-F9BB-1851-6AD4C367B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19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E627D-918F-9FF2-4545-46D391C4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30D15-73B1-44EC-694A-FC4E0D85A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F52EC5-EF5E-E5F2-860E-31183BA75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5B28E-9EEF-61AB-AF0C-F7B41F1D5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68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8F6AE-1531-4529-05E5-69FA27F03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3DD0F-EBCF-3FB0-9B62-5E1690398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04A94-9E87-2659-4966-66EC4A625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407D1-D82B-94FA-FD9B-CE609D59A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77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322A1-3D3B-9368-4FF1-EF32B6B5D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93FCDC-BE8C-8EE8-236E-377F1CFC6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FF10E-6FB4-78A2-29BF-CD4A8A128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81682-1661-8279-2BD0-AB264E2998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45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92541-9E90-8C69-8231-F3EC5C09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8B0E4-8477-6C5F-9DEF-4040F45B3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790E3-580B-094D-06A8-3FDDE9D51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94A2F-6653-2F11-FB31-5BA6B8394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03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CC9D-0E26-1041-8531-EA91D767F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A0A93-8CB4-00FB-2E92-8804C4C5D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043221-5358-511B-CE11-E90207AAD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/>
          </a:p>
          <a:p>
            <a:pPr marL="0" indent="0">
              <a:lnSpc>
                <a:spcPct val="80000"/>
              </a:lnSpc>
              <a:buNone/>
            </a:pP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6A7E-C208-BE96-1154-2A05110A3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09FA-77F9-4C80-B6AB-B4418DF56C4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80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826"/>
            <a:ext cx="12201024" cy="33928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084721"/>
            <a:ext cx="12192000" cy="277327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1445" y="4716382"/>
            <a:ext cx="6705600" cy="8347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Presentation heading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444" y="5617331"/>
            <a:ext cx="6705601" cy="602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 here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1349" cy="2676149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537032" y="5617331"/>
            <a:ext cx="1024689" cy="392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Consult</a:t>
            </a:r>
          </a:p>
          <a:p>
            <a:r>
              <a:rPr lang="en-US" sz="1200" dirty="0">
                <a:solidFill>
                  <a:schemeClr val="tx1"/>
                </a:solidFill>
              </a:rPr>
              <a:t>Engineer</a:t>
            </a:r>
          </a:p>
          <a:p>
            <a:r>
              <a:rPr lang="en-US" sz="1200" dirty="0">
                <a:solidFill>
                  <a:schemeClr val="tx1"/>
                </a:solidFill>
              </a:rPr>
              <a:t>Deliver</a:t>
            </a:r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347158" y="5591848"/>
            <a:ext cx="0" cy="46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419348" y="5582994"/>
            <a:ext cx="1024689" cy="477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chemeClr val="tx1"/>
                </a:solidFill>
              </a:rPr>
              <a:t>Ideas</a:t>
            </a:r>
          </a:p>
          <a:p>
            <a:r>
              <a:rPr lang="en-AU" sz="1900" noProof="0" dirty="0">
                <a:solidFill>
                  <a:schemeClr val="tx1"/>
                </a:solidFill>
              </a:rPr>
              <a:t>Realise</a:t>
            </a:r>
            <a:r>
              <a:rPr lang="en-AU" sz="1800" noProof="0" dirty="0">
                <a:solidFill>
                  <a:schemeClr val="tx1"/>
                </a:solidFill>
              </a:rPr>
              <a:t>d</a:t>
            </a:r>
            <a:endParaRPr lang="en-AU" sz="2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5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58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1260000"/>
            <a:ext cx="10515600" cy="900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405"/>
            <a:ext cx="10515600" cy="311213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8701" cy="1330205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588411" y="282439"/>
            <a:ext cx="1034722" cy="52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solidFill>
                  <a:schemeClr val="bg1"/>
                </a:solidFill>
              </a:rPr>
              <a:t>Ideas</a:t>
            </a:r>
          </a:p>
          <a:p>
            <a:r>
              <a:rPr lang="en-AU" sz="1600" noProof="0" dirty="0">
                <a:solidFill>
                  <a:schemeClr val="bg1"/>
                </a:solidFill>
              </a:rPr>
              <a:t>Realised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793061" y="363770"/>
            <a:ext cx="1024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</a:rPr>
              <a:t>Consult</a:t>
            </a:r>
          </a:p>
          <a:p>
            <a:r>
              <a:rPr lang="en-US" sz="1050" dirty="0">
                <a:solidFill>
                  <a:schemeClr val="bg1"/>
                </a:solidFill>
              </a:rPr>
              <a:t>Engineer</a:t>
            </a:r>
          </a:p>
          <a:p>
            <a:r>
              <a:rPr lang="en-US" sz="1050" dirty="0">
                <a:solidFill>
                  <a:schemeClr val="bg1"/>
                </a:solidFill>
              </a:rPr>
              <a:t>Deliver</a:t>
            </a:r>
            <a:endParaRPr lang="en-AU" sz="105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533887" y="321523"/>
            <a:ext cx="0" cy="4274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1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8000" y="1260000"/>
            <a:ext cx="7302651" cy="4806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dirty="0"/>
              <a:t>Heading 1 [H1]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8000" y="1800000"/>
            <a:ext cx="7302651" cy="94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"/>
            <a:ext cx="1178701" cy="1330205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588411" y="282439"/>
            <a:ext cx="1034722" cy="52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solidFill>
                  <a:schemeClr val="tx1"/>
                </a:solidFill>
              </a:rPr>
              <a:t>Ideas</a:t>
            </a:r>
          </a:p>
          <a:p>
            <a:r>
              <a:rPr lang="en-AU" sz="1600" noProof="0" dirty="0">
                <a:solidFill>
                  <a:schemeClr val="tx1"/>
                </a:solidFill>
              </a:rPr>
              <a:t>Realised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793061" y="363770"/>
            <a:ext cx="1024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Consult</a:t>
            </a:r>
          </a:p>
          <a:p>
            <a:r>
              <a:rPr lang="en-US" sz="1050" dirty="0">
                <a:solidFill>
                  <a:schemeClr val="tx1"/>
                </a:solidFill>
              </a:rPr>
              <a:t>Engineer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Deliver</a:t>
            </a:r>
            <a:endParaRPr lang="en-AU" sz="105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533887" y="321523"/>
            <a:ext cx="0" cy="427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826168" y="2744502"/>
            <a:ext cx="72963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1850" y="2880000"/>
            <a:ext cx="3674313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2 [H2]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38200" y="3312436"/>
            <a:ext cx="3667963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38200" y="3994304"/>
            <a:ext cx="3692855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3 [H3]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38200" y="4426740"/>
            <a:ext cx="3692855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692791" y="2880000"/>
            <a:ext cx="3441711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4 [H4]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692791" y="3307055"/>
            <a:ext cx="3441709" cy="1123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Calibri" panose="020F0502020204030204" pitchFamily="34" charset="0"/>
              <a:buChar char="›"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Dot point</a:t>
            </a:r>
          </a:p>
          <a:p>
            <a:pPr lvl="0"/>
            <a:r>
              <a:rPr lang="en-US" dirty="0"/>
              <a:t>Dot point</a:t>
            </a:r>
          </a:p>
          <a:p>
            <a:pPr lvl="0"/>
            <a:r>
              <a:rPr lang="en-US" dirty="0"/>
              <a:t>Dot point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-5100" y="6359943"/>
            <a:ext cx="12192000" cy="50165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09458" y="6500982"/>
            <a:ext cx="3692855" cy="268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heading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10817750" y="6500983"/>
            <a:ext cx="536050" cy="23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</a:t>
            </a:r>
            <a:fld id="{7D97168B-5FD6-496C-AEB3-B1526CB04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1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8000" y="1260000"/>
            <a:ext cx="7306500" cy="4806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dirty="0"/>
              <a:t>Heading 1 [H1]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8000" y="1800000"/>
            <a:ext cx="7306500" cy="94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8701" cy="1330205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588411" y="282439"/>
            <a:ext cx="1034722" cy="52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solidFill>
                  <a:schemeClr val="tx1"/>
                </a:solidFill>
              </a:rPr>
              <a:t>Ideas</a:t>
            </a:r>
          </a:p>
          <a:p>
            <a:r>
              <a:rPr lang="en-AU" sz="1600" noProof="0" dirty="0">
                <a:solidFill>
                  <a:schemeClr val="tx1"/>
                </a:solidFill>
              </a:rPr>
              <a:t>Realised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793061" y="363770"/>
            <a:ext cx="1024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Consult</a:t>
            </a:r>
          </a:p>
          <a:p>
            <a:r>
              <a:rPr lang="en-US" sz="1050" dirty="0">
                <a:solidFill>
                  <a:schemeClr val="tx1"/>
                </a:solidFill>
              </a:rPr>
              <a:t>Engineer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Deliver</a:t>
            </a:r>
            <a:endParaRPr lang="en-AU" sz="105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533887" y="321523"/>
            <a:ext cx="0" cy="427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826168" y="2746160"/>
            <a:ext cx="73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8280000" y="1800000"/>
            <a:ext cx="3069855" cy="395441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5100" y="6359943"/>
            <a:ext cx="12192000" cy="50165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09458" y="6500982"/>
            <a:ext cx="3692855" cy="268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heading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10817750" y="6500983"/>
            <a:ext cx="536050" cy="23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</a:t>
            </a:r>
            <a:fld id="{7D97168B-5FD6-496C-AEB3-B1526CB04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38200" y="3994304"/>
            <a:ext cx="3692855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3 [H3]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38200" y="4426740"/>
            <a:ext cx="3692855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1850" y="2880000"/>
            <a:ext cx="3674313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2 [H2]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38200" y="3312436"/>
            <a:ext cx="3667963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692791" y="2880000"/>
            <a:ext cx="3441711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4 [H4]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692791" y="3307055"/>
            <a:ext cx="3441709" cy="1123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Calibri" panose="020F0502020204030204" pitchFamily="34" charset="0"/>
              <a:buChar char="›"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Dot point</a:t>
            </a:r>
          </a:p>
          <a:p>
            <a:pPr lvl="0"/>
            <a:r>
              <a:rPr lang="en-US" dirty="0"/>
              <a:t>Dot point</a:t>
            </a:r>
          </a:p>
          <a:p>
            <a:pPr lvl="0"/>
            <a:r>
              <a:rPr lang="en-US" dirty="0"/>
              <a:t>Dot point</a:t>
            </a:r>
          </a:p>
        </p:txBody>
      </p:sp>
    </p:spTree>
    <p:extLst>
      <p:ext uri="{BB962C8B-B14F-4D97-AF65-F5344CB8AC3E}">
        <p14:creationId xmlns:p14="http://schemas.microsoft.com/office/powerpoint/2010/main" val="100696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8000" y="1260000"/>
            <a:ext cx="3674313" cy="48610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dirty="0"/>
              <a:t>Heading 1 [H1]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8000" y="1800000"/>
            <a:ext cx="3667963" cy="94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8701" cy="13302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15905" y="2746160"/>
            <a:ext cx="37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28000" y="2880000"/>
            <a:ext cx="3692793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2 [H2]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28000" y="3313781"/>
            <a:ext cx="3692793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27938" y="3746432"/>
            <a:ext cx="3692855" cy="415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4 [H4]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27938" y="4169649"/>
            <a:ext cx="3692855" cy="115905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Calibri" panose="020F0502020204030204" pitchFamily="34" charset="0"/>
              <a:buChar char="›"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Dot point</a:t>
            </a:r>
          </a:p>
          <a:p>
            <a:pPr lvl="0"/>
            <a:r>
              <a:rPr lang="en-US" dirty="0"/>
              <a:t>Dot point</a:t>
            </a:r>
          </a:p>
          <a:p>
            <a:pPr lvl="0"/>
            <a:r>
              <a:rPr lang="en-US" dirty="0"/>
              <a:t>Dot point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4901184" y="1800000"/>
            <a:ext cx="6452616" cy="372810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Calibri" panose="020F0502020204030204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5100" y="6359943"/>
            <a:ext cx="12192000" cy="50165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09458" y="6500982"/>
            <a:ext cx="3692855" cy="268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heading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10817750" y="6500983"/>
            <a:ext cx="536050" cy="23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</a:t>
            </a:r>
            <a:fld id="{7D97168B-5FD6-496C-AEB3-B1526CB04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0588411" y="282439"/>
            <a:ext cx="1034722" cy="52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solidFill>
                  <a:schemeClr val="tx1"/>
                </a:solidFill>
              </a:rPr>
              <a:t>Ideas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Realised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9793061" y="363770"/>
            <a:ext cx="1024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Consult</a:t>
            </a:r>
          </a:p>
          <a:p>
            <a:r>
              <a:rPr lang="en-US" sz="1050" dirty="0">
                <a:solidFill>
                  <a:schemeClr val="tx1"/>
                </a:solidFill>
              </a:rPr>
              <a:t>Engineer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Deliver</a:t>
            </a:r>
            <a:endParaRPr lang="en-AU" sz="105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0533887" y="321523"/>
            <a:ext cx="0" cy="427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5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8000" y="1260000"/>
            <a:ext cx="3674313" cy="48610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dirty="0"/>
              <a:t>Heading 1 [H1]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8701" cy="13302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18504" y="1743281"/>
            <a:ext cx="10511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828000" y="1988896"/>
            <a:ext cx="10525800" cy="3539209"/>
          </a:xfrm>
          <a:prstGeom prst="rect">
            <a:avLst/>
          </a:prstGeom>
        </p:spPr>
        <p:txBody>
          <a:bodyPr/>
          <a:lstStyle>
            <a:lvl1pPr marL="228600" indent="-228600">
              <a:buClrTx/>
              <a:buFont typeface="Calibri" panose="020F0502020204030204" pitchFamily="34" charset="0"/>
              <a:buChar char="›"/>
              <a:defRPr sz="2400">
                <a:solidFill>
                  <a:schemeClr val="tx1"/>
                </a:solidFill>
              </a:defRPr>
            </a:lvl1pPr>
            <a:lvl2pPr marL="685800" indent="-228600">
              <a:buClrTx/>
              <a:buFont typeface="Calibri" panose="020F0502020204030204" pitchFamily="34" charset="0"/>
              <a:buChar char="›"/>
              <a:defRPr>
                <a:solidFill>
                  <a:schemeClr val="tx1"/>
                </a:solidFill>
              </a:defRPr>
            </a:lvl2pPr>
            <a:lvl3pPr marL="1143000" indent="-228600">
              <a:buClrTx/>
              <a:buFont typeface="Calibri" panose="020F0502020204030204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600200" indent="-228600">
              <a:buClrTx/>
              <a:buFont typeface="Calibri" panose="020F0502020204030204" pitchFamily="34" charset="0"/>
              <a:buChar char="›"/>
              <a:defRPr>
                <a:solidFill>
                  <a:schemeClr val="tx1"/>
                </a:solidFill>
              </a:defRPr>
            </a:lvl4pPr>
            <a:lvl5pPr marL="2057400" indent="-228600">
              <a:buClrTx/>
              <a:buFont typeface="Calibri" panose="020F0502020204030204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588411" y="282439"/>
            <a:ext cx="1034722" cy="52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solidFill>
                  <a:schemeClr val="tx1"/>
                </a:solidFill>
              </a:rPr>
              <a:t>Ideas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Realised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793061" y="363770"/>
            <a:ext cx="1024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Consult</a:t>
            </a:r>
          </a:p>
          <a:p>
            <a:r>
              <a:rPr lang="en-US" sz="1050" dirty="0">
                <a:solidFill>
                  <a:schemeClr val="tx1"/>
                </a:solidFill>
              </a:rPr>
              <a:t>Engineer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Deliver</a:t>
            </a:r>
            <a:endParaRPr lang="en-AU" sz="105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533887" y="321523"/>
            <a:ext cx="0" cy="427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5100" y="6359943"/>
            <a:ext cx="12192000" cy="50165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09458" y="6500982"/>
            <a:ext cx="3692855" cy="268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heading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10817750" y="6500983"/>
            <a:ext cx="536050" cy="23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</a:t>
            </a:r>
            <a:fld id="{7D97168B-5FD6-496C-AEB3-B1526CB04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3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rgbClr val="58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1526" y="2049152"/>
            <a:ext cx="1034722" cy="52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chemeClr val="bg1"/>
                </a:solidFill>
              </a:rPr>
              <a:t>Ideas</a:t>
            </a:r>
          </a:p>
          <a:p>
            <a:r>
              <a:rPr lang="en-US" sz="1800" dirty="0">
                <a:solidFill>
                  <a:schemeClr val="bg1"/>
                </a:solidFill>
              </a:rPr>
              <a:t>Realised</a:t>
            </a:r>
            <a:endParaRPr lang="en-AU" sz="18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1526" y="1212335"/>
            <a:ext cx="1024689" cy="60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Consult</a:t>
            </a:r>
          </a:p>
          <a:p>
            <a:r>
              <a:rPr lang="en-US" sz="1200" dirty="0">
                <a:solidFill>
                  <a:schemeClr val="bg1"/>
                </a:solidFill>
              </a:rPr>
              <a:t>Engineer</a:t>
            </a:r>
          </a:p>
          <a:p>
            <a:r>
              <a:rPr lang="en-US" sz="1200" dirty="0">
                <a:solidFill>
                  <a:schemeClr val="bg1"/>
                </a:solidFill>
              </a:rPr>
              <a:t>Deliver</a:t>
            </a:r>
            <a:endParaRPr lang="en-AU" sz="12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733826" y="1884334"/>
            <a:ext cx="2410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2491816" y="5571582"/>
            <a:ext cx="1503884" cy="825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050" b="1" dirty="0">
                <a:latin typeface="+mj-lt"/>
              </a:rPr>
              <a:t>Adelaide</a:t>
            </a:r>
          </a:p>
          <a:p>
            <a:r>
              <a:rPr lang="en-US" sz="1050" dirty="0">
                <a:latin typeface="+mj-lt"/>
              </a:rPr>
              <a:t>121 Greenhill Road</a:t>
            </a:r>
          </a:p>
          <a:p>
            <a:r>
              <a:rPr lang="en-US" sz="1050" u="none" dirty="0">
                <a:latin typeface="+mj-lt"/>
              </a:rPr>
              <a:t>Unley</a:t>
            </a:r>
            <a:r>
              <a:rPr lang="en-US" sz="1050" u="none" baseline="0" dirty="0">
                <a:latin typeface="+mj-lt"/>
              </a:rPr>
              <a:t> SA 5061</a:t>
            </a:r>
          </a:p>
          <a:p>
            <a:endParaRPr lang="en-US" sz="1050" u="none" dirty="0">
              <a:latin typeface="+mj-lt"/>
            </a:endParaRPr>
          </a:p>
          <a:p>
            <a:r>
              <a:rPr lang="en-US" sz="1050" dirty="0">
                <a:latin typeface="+mj-lt"/>
              </a:rPr>
              <a:t>Phone (08) 8299 8300</a:t>
            </a:r>
          </a:p>
        </p:txBody>
      </p:sp>
      <p:sp>
        <p:nvSpPr>
          <p:cNvPr id="29" name="Date Placeholder 3"/>
          <p:cNvSpPr txBox="1">
            <a:spLocks/>
          </p:cNvSpPr>
          <p:nvPr userDrawn="1"/>
        </p:nvSpPr>
        <p:spPr>
          <a:xfrm>
            <a:off x="3897977" y="5571582"/>
            <a:ext cx="1651406" cy="825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050" b="1" dirty="0">
                <a:latin typeface="+mj-lt"/>
              </a:rPr>
              <a:t>Brisbane</a:t>
            </a:r>
            <a:endParaRPr lang="en-AU" sz="1000" b="1" dirty="0">
              <a:latin typeface="+mj-lt"/>
            </a:endParaRPr>
          </a:p>
          <a:p>
            <a:r>
              <a:rPr lang="en-US" sz="1050" dirty="0">
                <a:latin typeface="+mj-lt"/>
              </a:rPr>
              <a:t>Level 5, </a:t>
            </a:r>
          </a:p>
          <a:p>
            <a:r>
              <a:rPr lang="en-US" sz="1050" dirty="0">
                <a:latin typeface="+mj-lt"/>
              </a:rPr>
              <a:t>193 North</a:t>
            </a:r>
            <a:r>
              <a:rPr lang="en-US" sz="1050" baseline="0" dirty="0">
                <a:latin typeface="+mj-lt"/>
              </a:rPr>
              <a:t> Quay</a:t>
            </a:r>
            <a:endParaRPr lang="en-US" sz="1050" dirty="0">
              <a:latin typeface="+mj-lt"/>
            </a:endParaRPr>
          </a:p>
          <a:p>
            <a:r>
              <a:rPr lang="en-US" sz="1050" u="none" dirty="0">
                <a:latin typeface="+mj-lt"/>
              </a:rPr>
              <a:t>Brisbane City QLD 4000</a:t>
            </a:r>
          </a:p>
          <a:p>
            <a:r>
              <a:rPr lang="en-US" sz="1050" dirty="0">
                <a:latin typeface="+mj-lt"/>
              </a:rPr>
              <a:t>Phone (07) 3551 1300</a:t>
            </a:r>
          </a:p>
        </p:txBody>
      </p:sp>
      <p:sp>
        <p:nvSpPr>
          <p:cNvPr id="30" name="Date Placeholder 3"/>
          <p:cNvSpPr txBox="1">
            <a:spLocks/>
          </p:cNvSpPr>
          <p:nvPr userDrawn="1"/>
        </p:nvSpPr>
        <p:spPr>
          <a:xfrm>
            <a:off x="5390290" y="5571582"/>
            <a:ext cx="1651406" cy="825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050" b="1" dirty="0">
                <a:latin typeface="+mj-lt"/>
              </a:rPr>
              <a:t>Perth</a:t>
            </a:r>
          </a:p>
          <a:p>
            <a:r>
              <a:rPr lang="en-US" sz="1050" dirty="0">
                <a:latin typeface="+mj-lt"/>
              </a:rPr>
              <a:t>Level 5, </a:t>
            </a:r>
          </a:p>
          <a:p>
            <a:r>
              <a:rPr lang="en-US" sz="1050" dirty="0">
                <a:latin typeface="+mj-lt"/>
              </a:rPr>
              <a:t>89 St George Tce</a:t>
            </a:r>
          </a:p>
          <a:p>
            <a:r>
              <a:rPr lang="en-US" sz="1050" u="none" dirty="0">
                <a:latin typeface="+mj-lt"/>
              </a:rPr>
              <a:t>Perth WA 6000</a:t>
            </a:r>
          </a:p>
          <a:p>
            <a:r>
              <a:rPr lang="en-US" sz="1050" dirty="0">
                <a:latin typeface="+mj-lt"/>
              </a:rPr>
              <a:t>Phone (08) 6370</a:t>
            </a:r>
            <a:r>
              <a:rPr lang="en-US" sz="1050" baseline="0" dirty="0">
                <a:latin typeface="+mj-lt"/>
              </a:rPr>
              <a:t> 5600</a:t>
            </a:r>
            <a:endParaRPr lang="en-US" sz="1050" dirty="0">
              <a:latin typeface="+mj-lt"/>
            </a:endParaRPr>
          </a:p>
        </p:txBody>
      </p:sp>
      <p:sp>
        <p:nvSpPr>
          <p:cNvPr id="31" name="Date Placeholder 3"/>
          <p:cNvSpPr txBox="1">
            <a:spLocks/>
          </p:cNvSpPr>
          <p:nvPr userDrawn="1"/>
        </p:nvSpPr>
        <p:spPr>
          <a:xfrm>
            <a:off x="6815096" y="5571582"/>
            <a:ext cx="1651406" cy="825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050" b="1" dirty="0">
                <a:latin typeface="+mj-lt"/>
              </a:rPr>
              <a:t>Darwin</a:t>
            </a:r>
          </a:p>
          <a:p>
            <a:r>
              <a:rPr lang="en-US" sz="1050" dirty="0">
                <a:latin typeface="+mj-lt"/>
              </a:rPr>
              <a:t>Level 1, </a:t>
            </a:r>
          </a:p>
          <a:p>
            <a:r>
              <a:rPr lang="en-US" sz="1050" u="none" dirty="0">
                <a:latin typeface="+mj-lt"/>
              </a:rPr>
              <a:t>396 Stuart Highway</a:t>
            </a:r>
          </a:p>
          <a:p>
            <a:r>
              <a:rPr lang="en-US" sz="1050" u="none" dirty="0">
                <a:latin typeface="+mj-lt"/>
              </a:rPr>
              <a:t>Darwin NT 0800</a:t>
            </a:r>
          </a:p>
          <a:p>
            <a:r>
              <a:rPr lang="en-US" sz="1050" dirty="0">
                <a:latin typeface="+mj-lt"/>
              </a:rPr>
              <a:t>Phone (08) 8299</a:t>
            </a:r>
            <a:r>
              <a:rPr lang="en-US" sz="1050" baseline="0" dirty="0">
                <a:latin typeface="+mj-lt"/>
              </a:rPr>
              <a:t> 8300</a:t>
            </a:r>
            <a:endParaRPr lang="en-US" sz="1050" dirty="0">
              <a:latin typeface="+mj-lt"/>
            </a:endParaRPr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8227628" y="5571582"/>
            <a:ext cx="1832459" cy="825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050" b="1" dirty="0">
                <a:latin typeface="+mj-lt"/>
              </a:rPr>
              <a:t>Melbourne</a:t>
            </a:r>
          </a:p>
          <a:p>
            <a:r>
              <a:rPr lang="en-US" sz="1050" dirty="0">
                <a:latin typeface="+mj-lt"/>
              </a:rPr>
              <a:t>3/6 Riddell Parade, </a:t>
            </a:r>
          </a:p>
          <a:p>
            <a:r>
              <a:rPr lang="en-US" sz="1050" u="none" dirty="0" err="1">
                <a:latin typeface="+mj-lt"/>
              </a:rPr>
              <a:t>Elsternwick</a:t>
            </a:r>
            <a:r>
              <a:rPr lang="en-US" sz="1050" u="none" baseline="0" dirty="0">
                <a:latin typeface="+mj-lt"/>
              </a:rPr>
              <a:t> VIC 3185</a:t>
            </a:r>
            <a:endParaRPr lang="en-US" sz="1050" u="none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latin typeface="+mj-lt"/>
              </a:rPr>
              <a:t>Phone </a:t>
            </a:r>
            <a:r>
              <a:rPr lang="en-US" sz="105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(08) 8299</a:t>
            </a:r>
            <a:r>
              <a:rPr lang="en-US" sz="1050" b="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8300</a:t>
            </a:r>
            <a:endParaRPr lang="en-US" sz="1050" b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6" name="Date Placeholder 3"/>
          <p:cNvSpPr txBox="1">
            <a:spLocks/>
          </p:cNvSpPr>
          <p:nvPr userDrawn="1"/>
        </p:nvSpPr>
        <p:spPr>
          <a:xfrm>
            <a:off x="652445" y="5571582"/>
            <a:ext cx="1885381" cy="825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050" b="1" dirty="0">
                <a:latin typeface="+mj-lt"/>
              </a:rPr>
              <a:t>GPA Engineering Pty Ltd</a:t>
            </a:r>
          </a:p>
          <a:p>
            <a:r>
              <a:rPr lang="en-US" sz="1050" dirty="0">
                <a:latin typeface="+mj-lt"/>
              </a:rPr>
              <a:t>Phone (08) 8299 8300</a:t>
            </a:r>
          </a:p>
          <a:p>
            <a:r>
              <a:rPr lang="en-US" sz="1050" dirty="0">
                <a:latin typeface="+mj-lt"/>
              </a:rPr>
              <a:t>enquiries@gpaeng.com.au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b="1" dirty="0">
                <a:latin typeface="+mj-lt"/>
              </a:rPr>
              <a:t>gpaeng.com.au</a:t>
            </a:r>
            <a:endParaRPr lang="en-AU" sz="1050" b="1" dirty="0">
              <a:latin typeface="+mj-lt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350052" y="5626736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0" y="746637"/>
            <a:ext cx="1002794" cy="338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84" y="5713013"/>
            <a:ext cx="2127124" cy="6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551444" y="4716382"/>
            <a:ext cx="11463943" cy="834776"/>
          </a:xfrm>
        </p:spPr>
        <p:txBody>
          <a:bodyPr>
            <a:normAutofit/>
          </a:bodyPr>
          <a:lstStyle/>
          <a:p>
            <a:r>
              <a:rPr lang="en-US" dirty="0"/>
              <a:t>High-pressure Hydrogen Pipeline Systems</a:t>
            </a:r>
            <a:endParaRPr lang="en-AU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551444" y="5617331"/>
            <a:ext cx="8233633" cy="602999"/>
          </a:xfrm>
        </p:spPr>
        <p:txBody>
          <a:bodyPr/>
          <a:lstStyle/>
          <a:p>
            <a:r>
              <a:rPr lang="en-US" dirty="0"/>
              <a:t>The status quo and the new Code of Practice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504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56867-7509-F088-DC02-2E5A04E6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AFFC8A85-86E2-237A-FA7C-69FFA2BB1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16ADCB-42E4-2CA5-313E-FC4F251F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160C65-B5CF-C4F9-AA24-9D4B5E0C6FF8}"/>
              </a:ext>
            </a:extLst>
          </p:cNvPr>
          <p:cNvSpPr/>
          <p:nvPr/>
        </p:nvSpPr>
        <p:spPr>
          <a:xfrm>
            <a:off x="4840242" y="2114723"/>
            <a:ext cx="2072368" cy="580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ap="rnd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86571-DD88-7F85-8F00-DE186761684E}"/>
              </a:ext>
            </a:extLst>
          </p:cNvPr>
          <p:cNvSpPr txBox="1"/>
          <p:nvPr/>
        </p:nvSpPr>
        <p:spPr>
          <a:xfrm>
            <a:off x="4840242" y="2151960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Cause</a:t>
            </a:r>
            <a:endParaRPr lang="en-AU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21556-EEA6-3584-B741-65528B1D52DE}"/>
              </a:ext>
            </a:extLst>
          </p:cNvPr>
          <p:cNvSpPr/>
          <p:nvPr/>
        </p:nvSpPr>
        <p:spPr>
          <a:xfrm>
            <a:off x="4840242" y="3026631"/>
            <a:ext cx="2072368" cy="580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ap="rnd"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60ADB-CA45-0C78-C798-7659613650D6}"/>
              </a:ext>
            </a:extLst>
          </p:cNvPr>
          <p:cNvSpPr txBox="1"/>
          <p:nvPr/>
        </p:nvSpPr>
        <p:spPr>
          <a:xfrm>
            <a:off x="4840242" y="3063868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Failure Mode</a:t>
            </a:r>
            <a:endParaRPr lang="en-AU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86EF7-1AFC-C182-9350-3DB602F00A04}"/>
              </a:ext>
            </a:extLst>
          </p:cNvPr>
          <p:cNvSpPr/>
          <p:nvPr/>
        </p:nvSpPr>
        <p:spPr>
          <a:xfrm>
            <a:off x="4840242" y="3927476"/>
            <a:ext cx="2072368" cy="580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CC612-3B81-BA25-BD88-29FE4D74B892}"/>
              </a:ext>
            </a:extLst>
          </p:cNvPr>
          <p:cNvSpPr txBox="1"/>
          <p:nvPr/>
        </p:nvSpPr>
        <p:spPr>
          <a:xfrm>
            <a:off x="4840242" y="3964713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Effect</a:t>
            </a:r>
            <a:endParaRPr lang="en-AU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7D49C4-7413-56FE-9018-2651E8C11F5A}"/>
              </a:ext>
            </a:extLst>
          </p:cNvPr>
          <p:cNvSpPr/>
          <p:nvPr/>
        </p:nvSpPr>
        <p:spPr>
          <a:xfrm>
            <a:off x="4840242" y="4826757"/>
            <a:ext cx="2072368" cy="5801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FB2747-BD64-C66F-7ECC-039C0BFFB9B2}"/>
              </a:ext>
            </a:extLst>
          </p:cNvPr>
          <p:cNvSpPr txBox="1"/>
          <p:nvPr/>
        </p:nvSpPr>
        <p:spPr>
          <a:xfrm>
            <a:off x="4840242" y="4863994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Consequence</a:t>
            </a:r>
            <a:endParaRPr lang="en-AU" sz="2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B526BE-C95C-5C7C-C389-B53EC6CA9DE9}"/>
              </a:ext>
            </a:extLst>
          </p:cNvPr>
          <p:cNvCxnSpPr>
            <a:stCxn id="10" idx="2"/>
            <a:endCxn id="2" idx="0"/>
          </p:cNvCxnSpPr>
          <p:nvPr/>
        </p:nvCxnSpPr>
        <p:spPr>
          <a:xfrm>
            <a:off x="5876426" y="2694884"/>
            <a:ext cx="0" cy="331747"/>
          </a:xfrm>
          <a:prstGeom prst="line">
            <a:avLst/>
          </a:prstGeom>
          <a:ln w="444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4EA00C-8ACB-52E0-3742-EE793863498A}"/>
              </a:ext>
            </a:extLst>
          </p:cNvPr>
          <p:cNvCxnSpPr/>
          <p:nvPr/>
        </p:nvCxnSpPr>
        <p:spPr>
          <a:xfrm>
            <a:off x="5876426" y="3606792"/>
            <a:ext cx="0" cy="331747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BC6D14-5FAB-73D3-D7D2-1A63A85088A1}"/>
              </a:ext>
            </a:extLst>
          </p:cNvPr>
          <p:cNvCxnSpPr/>
          <p:nvPr/>
        </p:nvCxnSpPr>
        <p:spPr>
          <a:xfrm>
            <a:off x="5876426" y="4495010"/>
            <a:ext cx="0" cy="331747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A3D8F9-53CD-59A7-697E-18245CC51773}"/>
              </a:ext>
            </a:extLst>
          </p:cNvPr>
          <p:cNvSpPr txBox="1"/>
          <p:nvPr/>
        </p:nvSpPr>
        <p:spPr>
          <a:xfrm>
            <a:off x="4840242" y="5579480"/>
            <a:ext cx="207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Fault sequence</a:t>
            </a:r>
            <a:endParaRPr lang="en-A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D4EB1-7C4B-4930-2ECF-BCC6A2B370CC}"/>
              </a:ext>
            </a:extLst>
          </p:cNvPr>
          <p:cNvGrpSpPr/>
          <p:nvPr/>
        </p:nvGrpSpPr>
        <p:grpSpPr>
          <a:xfrm>
            <a:off x="6925309" y="2171432"/>
            <a:ext cx="3171191" cy="3808158"/>
            <a:chOff x="6925309" y="2171432"/>
            <a:chExt cx="3171191" cy="38081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9A3491-3AF4-8B76-FECA-A7264C46885A}"/>
                </a:ext>
              </a:extLst>
            </p:cNvPr>
            <p:cNvSpPr txBox="1"/>
            <p:nvPr/>
          </p:nvSpPr>
          <p:spPr>
            <a:xfrm>
              <a:off x="7328533" y="3072018"/>
              <a:ext cx="27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Design controls</a:t>
              </a:r>
              <a:endParaRPr lang="en-AU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FB0C04-824B-D33C-ED9E-947329F0295E}"/>
                </a:ext>
              </a:extLst>
            </p:cNvPr>
            <p:cNvSpPr txBox="1"/>
            <p:nvPr/>
          </p:nvSpPr>
          <p:spPr>
            <a:xfrm>
              <a:off x="7328533" y="3996594"/>
              <a:ext cx="27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Mitigation controls</a:t>
              </a:r>
              <a:endParaRPr lang="en-AU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0FC376-63EB-237B-8A35-5AD24EAB8C12}"/>
                </a:ext>
              </a:extLst>
            </p:cNvPr>
            <p:cNvSpPr txBox="1"/>
            <p:nvPr/>
          </p:nvSpPr>
          <p:spPr>
            <a:xfrm>
              <a:off x="7328533" y="2171432"/>
              <a:ext cx="27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Threat controls</a:t>
              </a:r>
              <a:endParaRPr lang="en-AU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83137D-B61F-1B10-5649-2255AD5A9F7B}"/>
                </a:ext>
              </a:extLst>
            </p:cNvPr>
            <p:cNvSpPr txBox="1"/>
            <p:nvPr/>
          </p:nvSpPr>
          <p:spPr>
            <a:xfrm>
              <a:off x="7328532" y="5579480"/>
              <a:ext cx="2590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bg2">
                      <a:lumMod val="50000"/>
                    </a:schemeClr>
                  </a:solidFill>
                </a:rPr>
                <a:t>Responsive actions</a:t>
              </a:r>
              <a:endParaRPr lang="en-AU" sz="20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7013981-DE91-C510-19BB-575EF7774D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310" y="2404804"/>
              <a:ext cx="403225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5FB1D88-9AAD-7BF9-CEAF-24FD573A0A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309" y="3307484"/>
              <a:ext cx="403225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E51CAA-F9ED-4633-5674-478A13C6C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309" y="4217556"/>
              <a:ext cx="403225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5550E9-EE53-6E8A-F909-82CAD9E9EB10}"/>
              </a:ext>
            </a:extLst>
          </p:cNvPr>
          <p:cNvGrpSpPr/>
          <p:nvPr/>
        </p:nvGrpSpPr>
        <p:grpSpPr>
          <a:xfrm>
            <a:off x="1244600" y="3084718"/>
            <a:ext cx="3565709" cy="2894872"/>
            <a:chOff x="1244600" y="3084718"/>
            <a:chExt cx="3565709" cy="28948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7DB261-99C6-E28B-5314-E1453037EAC5}"/>
                </a:ext>
              </a:extLst>
            </p:cNvPr>
            <p:cNvSpPr txBox="1"/>
            <p:nvPr/>
          </p:nvSpPr>
          <p:spPr>
            <a:xfrm>
              <a:off x="1244600" y="3084718"/>
              <a:ext cx="318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Material properties</a:t>
              </a:r>
              <a:endParaRPr lang="en-AU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A02800-8680-442D-A7F1-0518AABE4FB9}"/>
                </a:ext>
              </a:extLst>
            </p:cNvPr>
            <p:cNvSpPr txBox="1"/>
            <p:nvPr/>
          </p:nvSpPr>
          <p:spPr>
            <a:xfrm>
              <a:off x="1244600" y="3998179"/>
              <a:ext cx="318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Gas properties</a:t>
              </a:r>
              <a:endParaRPr lang="en-AU" sz="24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36CCA1-71D7-C6E7-5620-863A7FE4F163}"/>
                </a:ext>
              </a:extLst>
            </p:cNvPr>
            <p:cNvSpPr txBox="1"/>
            <p:nvPr/>
          </p:nvSpPr>
          <p:spPr>
            <a:xfrm>
              <a:off x="1600200" y="5579480"/>
              <a:ext cx="2806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>
                  <a:solidFill>
                    <a:schemeClr val="bg2">
                      <a:lumMod val="50000"/>
                    </a:schemeClr>
                  </a:solidFill>
                </a:rPr>
                <a:t>H2-affected inputs</a:t>
              </a:r>
              <a:endParaRPr lang="en-AU" sz="20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D6E6B5-4DEF-AF66-5732-44E5E27346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7084" y="3320184"/>
              <a:ext cx="403225" cy="0"/>
            </a:xfrm>
            <a:prstGeom prst="line">
              <a:avLst/>
            </a:prstGeom>
            <a:ln w="3175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D41F4-FD82-1649-967B-7D34273223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7084" y="4217556"/>
              <a:ext cx="403225" cy="0"/>
            </a:xfrm>
            <a:prstGeom prst="line">
              <a:avLst/>
            </a:prstGeom>
            <a:ln w="3175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5112E00-B2A3-3CCC-C472-0626CF292E4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76A91DA-5AF8-8568-35CB-C1F8A868F2A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1AA84B20-6509-9185-7933-01343BE6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sequence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7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AEA9-0824-3C08-C73D-29D3724E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D30F460-1042-9E4E-3DB2-4DD0A3CC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Hydrogen service is different to natural gas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4EBAB6F5-4D1C-5A1F-9F5E-ACA7EF5EF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633124-E19D-20EB-AC5F-C22049B9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430B-DE40-BC7E-8C6A-246A5C2FC52D}"/>
              </a:ext>
            </a:extLst>
          </p:cNvPr>
          <p:cNvSpPr txBox="1"/>
          <p:nvPr/>
        </p:nvSpPr>
        <p:spPr>
          <a:xfrm>
            <a:off x="6229012" y="2342624"/>
            <a:ext cx="474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Lower toughness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(e.g. to ~55 MPa(m)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0.5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F5BF5-5660-F9D1-40AC-1DB9469C4BC3}"/>
              </a:ext>
            </a:extLst>
          </p:cNvPr>
          <p:cNvSpPr txBox="1"/>
          <p:nvPr/>
        </p:nvSpPr>
        <p:spPr>
          <a:xfrm>
            <a:off x="1463322" y="2342624"/>
            <a:ext cx="409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Lower energy density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(1/3 x nat. gas)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BE2F4-AF2D-AFA0-B65A-866D7064A3EF}"/>
              </a:ext>
            </a:extLst>
          </p:cNvPr>
          <p:cNvSpPr txBox="1"/>
          <p:nvPr/>
        </p:nvSpPr>
        <p:spPr>
          <a:xfrm>
            <a:off x="5969000" y="1813656"/>
            <a:ext cx="526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Material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DC783-41A0-C182-816C-2EE047918363}"/>
              </a:ext>
            </a:extLst>
          </p:cNvPr>
          <p:cNvSpPr txBox="1"/>
          <p:nvPr/>
        </p:nvSpPr>
        <p:spPr>
          <a:xfrm>
            <a:off x="886954" y="1815991"/>
            <a:ext cx="526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Gas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531B2-83AC-FF99-1731-1C1E5F504A38}"/>
              </a:ext>
            </a:extLst>
          </p:cNvPr>
          <p:cNvSpPr txBox="1"/>
          <p:nvPr/>
        </p:nvSpPr>
        <p:spPr>
          <a:xfrm>
            <a:off x="1463322" y="3283591"/>
            <a:ext cx="409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Higher volumetric flow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(3x nat. gas)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8DCC1-46B3-81E7-A485-0786FFEFEA1B}"/>
              </a:ext>
            </a:extLst>
          </p:cNvPr>
          <p:cNvSpPr txBox="1"/>
          <p:nvPr/>
        </p:nvSpPr>
        <p:spPr>
          <a:xfrm>
            <a:off x="1463322" y="4220715"/>
            <a:ext cx="409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Lower ignition energy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(more auto-ignition)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C56F5-779A-2B1D-4364-47B788A77EFF}"/>
              </a:ext>
            </a:extLst>
          </p:cNvPr>
          <p:cNvSpPr txBox="1"/>
          <p:nvPr/>
        </p:nvSpPr>
        <p:spPr>
          <a:xfrm>
            <a:off x="6229012" y="3283902"/>
            <a:ext cx="474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Higher fatigue rate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(e.g. 1/10x fatigue life)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80DA9-3276-CD49-3D08-E4B44635F026}"/>
              </a:ext>
            </a:extLst>
          </p:cNvPr>
          <p:cNvSpPr txBox="1"/>
          <p:nvPr/>
        </p:nvSpPr>
        <p:spPr>
          <a:xfrm>
            <a:off x="5969000" y="5296230"/>
            <a:ext cx="526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Other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adverse effects on other materials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B3C43-2085-B480-734A-56083DE1E594}"/>
              </a:ext>
            </a:extLst>
          </p:cNvPr>
          <p:cNvCxnSpPr>
            <a:cxnSpLocks/>
          </p:cNvCxnSpPr>
          <p:nvPr/>
        </p:nvCxnSpPr>
        <p:spPr>
          <a:xfrm>
            <a:off x="6154956" y="2462975"/>
            <a:ext cx="0" cy="3525862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639B94A-B9D6-EF60-F0CE-DCB14034D3CC}"/>
              </a:ext>
            </a:extLst>
          </p:cNvPr>
          <p:cNvSpPr txBox="1"/>
          <p:nvPr/>
        </p:nvSpPr>
        <p:spPr>
          <a:xfrm>
            <a:off x="6229012" y="4225180"/>
            <a:ext cx="474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Lower ductility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(though generally post-necking)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70E14-6205-537D-55B7-9FC89157E509}"/>
              </a:ext>
            </a:extLst>
          </p:cNvPr>
          <p:cNvSpPr txBox="1"/>
          <p:nvPr/>
        </p:nvSpPr>
        <p:spPr>
          <a:xfrm>
            <a:off x="1463322" y="5157840"/>
            <a:ext cx="409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Higher flame-speed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(more explosion harm)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50F1B75-660B-B7D0-4727-0C2DDF9B425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C52D9B9-9444-CC92-FB4F-ABFA22BF822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4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  <p:bldP spid="11" grpId="0"/>
      <p:bldP spid="1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AB92-660C-69A6-1491-781835C5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gas properties…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B15A-D7B7-98CD-ED55-6E3B2CDA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Design for function</a:t>
            </a:r>
          </a:p>
          <a:p>
            <a:pPr algn="ctr"/>
            <a:r>
              <a:rPr lang="en-US" dirty="0"/>
              <a:t>When a leak occurs…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703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0FAC5-DE3D-A65F-DA6C-4FD61455F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BE5777C-9B8F-C9CE-1D29-9AD09076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Design for function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4114419C-F92A-1FC8-4AFA-045CA2AA97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87A53A-7969-06AE-2877-B5AD4DB1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C0C4F-3EC1-B752-8247-90D5415D9174}"/>
              </a:ext>
            </a:extLst>
          </p:cNvPr>
          <p:cNvSpPr txBox="1"/>
          <p:nvPr/>
        </p:nvSpPr>
        <p:spPr>
          <a:xfrm>
            <a:off x="827998" y="1903562"/>
            <a:ext cx="57728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At the same pressure…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Energy storage capacity… approx. 1/3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of NG for same volume/pressure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Energy flow capacity… approx. same as NG, though requires higher velocity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(But a design may not be permitted to operate at the same pressure)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297B3D7-544B-34ED-2CBE-EC28CF8D8D7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9E55918-BD77-C6CD-4F51-E98A1A9BC77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A17F3E-94E2-A933-C46F-B7CA0AF0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5" y="1903562"/>
            <a:ext cx="4222600" cy="40638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4AAA08-B314-C1F0-AD2C-DD72663E1171}"/>
              </a:ext>
            </a:extLst>
          </p:cNvPr>
          <p:cNvSpPr txBox="1"/>
          <p:nvPr/>
        </p:nvSpPr>
        <p:spPr>
          <a:xfrm rot="21014108">
            <a:off x="7515716" y="3261827"/>
            <a:ext cx="4011042" cy="283154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NOTE: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For blended pipelines, the worst energy flow rate is not 100% NG, nor 100% H</a:t>
            </a:r>
            <a:r>
              <a:rPr lang="en-US" sz="2400" baseline="-25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The lowest energy flowrate would typically occur at about 80% H</a:t>
            </a:r>
            <a:r>
              <a:rPr lang="en-US" sz="2400" baseline="-25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(20% NG). </a:t>
            </a:r>
            <a:endParaRPr lang="en-AU" sz="24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22C93-32A4-2E7D-C3C4-8FF712D4B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DB0A418-F7D9-A1CB-1DF1-6AB8463F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When a leak occurs…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362554D5-9DFC-100F-9110-3994BD1AD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998373F-AE18-074D-7F91-AF8833D03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A bubble and a match&#10;&#10;Description automatically generated">
            <a:extLst>
              <a:ext uri="{FF2B5EF4-FFF2-40B4-BE49-F238E27FC236}">
                <a16:creationId xmlns:a16="http://schemas.microsoft.com/office/drawing/2014/main" id="{DF32BB9E-035B-0F8F-9A79-3B88FF06A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5"/>
          <a:stretch/>
        </p:blipFill>
        <p:spPr>
          <a:xfrm>
            <a:off x="7488871" y="2333265"/>
            <a:ext cx="3876675" cy="21914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2901DE-6B20-2E58-379B-6B80E8904010}"/>
              </a:ext>
            </a:extLst>
          </p:cNvPr>
          <p:cNvSpPr txBox="1"/>
          <p:nvPr/>
        </p:nvSpPr>
        <p:spPr>
          <a:xfrm>
            <a:off x="769938" y="2001275"/>
            <a:ext cx="63475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Initially…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Dispersed cloud size… larger,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Ignition becomes much more likely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Energy release rate… approximately the same as NG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(1/3x and 3x cancel each other out)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4A4BDD-8252-AE7A-19EC-4E6D7436F8A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3AA0FC7-A928-560D-5503-575E86E92622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75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9CAF-E7D4-D44B-C651-C428E4AED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63AA495-557F-EC0B-728A-844437C5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When a leak occurs…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C0E6EC7F-72F1-119B-43AF-6EF43A8AC1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B4A3253-C870-3296-E652-3BE0B8F4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D5A9D-F3FD-C9A2-0437-9E6902604F28}"/>
              </a:ext>
            </a:extLst>
          </p:cNvPr>
          <p:cNvSpPr txBox="1"/>
          <p:nvPr/>
        </p:nvSpPr>
        <p:spPr>
          <a:xfrm>
            <a:off x="827997" y="1903562"/>
            <a:ext cx="10965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Higher flame-speed also means…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Greater potential harm from over-pressure waves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Depends on ‘delayed ignition’ potential, which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seems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unlikely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CEBF6-F068-333D-F7A4-AAFC27E8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12" y="3388662"/>
            <a:ext cx="5563583" cy="2803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9BEF4-C595-6C44-E560-371B8DCF1E8D}"/>
              </a:ext>
            </a:extLst>
          </p:cNvPr>
          <p:cNvSpPr txBox="1"/>
          <p:nvPr/>
        </p:nvSpPr>
        <p:spPr>
          <a:xfrm>
            <a:off x="460375" y="3429000"/>
            <a:ext cx="4959350" cy="232371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Q: What is detonation?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A: A speed-of-sound explosion that occurs if the over-pressure wave ahead of the flame-front becomes hot enough for auto-ignition.</a:t>
            </a:r>
            <a:endParaRPr lang="en-AU" sz="28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CD7405D-DE04-D1A7-3B9B-01DCA09305B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35637A-BA59-8497-32A9-71B911FBA2A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75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FA93-9CA9-F1C6-0FD9-1A0A52F9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material properties…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BAA3-4CD7-164A-ECBF-2B5493EF5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Toughness</a:t>
            </a:r>
          </a:p>
          <a:p>
            <a:pPr algn="ctr"/>
            <a:r>
              <a:rPr lang="en-US" dirty="0"/>
              <a:t>Fatigue crack growth</a:t>
            </a:r>
          </a:p>
        </p:txBody>
      </p:sp>
    </p:spTree>
    <p:extLst>
      <p:ext uri="{BB962C8B-B14F-4D97-AF65-F5344CB8AC3E}">
        <p14:creationId xmlns:p14="http://schemas.microsoft.com/office/powerpoint/2010/main" val="362394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ECD8-FA2B-BADE-ED03-023FA957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D4EE11-4B05-4E62-4749-FACE774A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14349" y="2926832"/>
            <a:ext cx="4163205" cy="226695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DE27CAB9-A7CA-AC96-25B8-363A0F58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Importance of material property changes - toughness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B5D464CE-D03A-8ED4-856D-C5DD96A237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DB542-990F-B2B5-9C35-950A9A81B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F3C5F-5377-00DB-D488-FB20C6782A6A}"/>
              </a:ext>
            </a:extLst>
          </p:cNvPr>
          <p:cNvSpPr txBox="1"/>
          <p:nvPr/>
        </p:nvSpPr>
        <p:spPr>
          <a:xfrm>
            <a:off x="294598" y="1903562"/>
            <a:ext cx="4624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What it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When a pipe fails, the difference between rupture (“burst”) and leak is affected by toughness.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‘Hydrogen embrittlement’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may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mean rupture occurs when it previously would not have.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817F5-D359-844D-B1F3-068911F1EE0E}"/>
              </a:ext>
            </a:extLst>
          </p:cNvPr>
          <p:cNvSpPr txBox="1"/>
          <p:nvPr/>
        </p:nvSpPr>
        <p:spPr>
          <a:xfrm>
            <a:off x="6924675" y="1903562"/>
            <a:ext cx="492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Hence, toughness affects: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Safety management – the “critical defect length” reduces!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“No rupture” determinations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Fitness for service assessments of sharp defects (e.g. SCC)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Hydrotest effectiveness. Is it still a proof test?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A0B7336-383F-61B1-9A1D-6966D83FA17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4B0D254-0751-C4FB-5C5A-D3AAC41057A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67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6CA0A-4CE8-E4C9-6DB3-D3A17BF65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7A328A5-ACF8-D465-47AB-20777EC3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Importance of material property changes - toughness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EF6ABBB4-840B-4120-3984-D0C0333F9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B89EB8-7963-5A40-A562-14AB5BD5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A6DF5-23FA-41BF-B154-9A9DB749BCD8}"/>
              </a:ext>
            </a:extLst>
          </p:cNvPr>
          <p:cNvSpPr txBox="1"/>
          <p:nvPr/>
        </p:nvSpPr>
        <p:spPr>
          <a:xfrm>
            <a:off x="827997" y="1903562"/>
            <a:ext cx="105162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Measuring the toughness…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what a ride!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Historical Charpy testing – not suitable, cannot be done in hydrogen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ASME B31.12 – endorsed AS1681, also not suitable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Loaded before charging, hence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non-conservative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Designed for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sub-critical growth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which doesn’t generally occur in H2-gas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55 MPa(m)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0.5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is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a low bar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equivalent to about 1.2J Charpy!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ASTM1820 – tensile toughness test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Provides J-R curve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But, single-variable representation is most commonly reported (K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J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IC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And single-variable removes data, and underestimates total resistance to fracture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So… we must use complex ductile tearing analysis, or conservative assumptions!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CC1B8F-78D6-2132-967E-D670B3379A3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30FE3FA-B25F-7266-86D8-C7ABA1734B32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728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F881-1166-81B2-735D-888F78AA0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5E5FFA8-88EF-A361-968C-C5C7E01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Importance of material property changes - toughness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CA11B59B-001B-4852-D9C7-7A112C325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73F94D-1D55-EC06-844B-A5CC71205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DF751D-0542-2970-963C-5DE5BC7F0C6A}"/>
              </a:ext>
            </a:extLst>
          </p:cNvPr>
          <p:cNvGrpSpPr/>
          <p:nvPr/>
        </p:nvGrpSpPr>
        <p:grpSpPr>
          <a:xfrm rot="18571690">
            <a:off x="6019664" y="1503827"/>
            <a:ext cx="5216896" cy="5135782"/>
            <a:chOff x="6019664" y="1503827"/>
            <a:chExt cx="5216896" cy="51357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FFB664-AED0-857E-A4CA-1D597E853EDD}"/>
                </a:ext>
              </a:extLst>
            </p:cNvPr>
            <p:cNvGrpSpPr/>
            <p:nvPr/>
          </p:nvGrpSpPr>
          <p:grpSpPr>
            <a:xfrm>
              <a:off x="6595429" y="2029606"/>
              <a:ext cx="4128430" cy="4081596"/>
              <a:chOff x="7003386" y="2194117"/>
              <a:chExt cx="3481485" cy="3488359"/>
            </a:xfrm>
          </p:grpSpPr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EAEC0249-97AC-E775-3E16-1BE53E997DC1}"/>
                  </a:ext>
                </a:extLst>
              </p:cNvPr>
              <p:cNvSpPr/>
              <p:nvPr/>
            </p:nvSpPr>
            <p:spPr>
              <a:xfrm>
                <a:off x="8033044" y="2194117"/>
                <a:ext cx="1430715" cy="1608279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1F8F6EDC-EEBF-429A-AA06-5E655A14DFE5}"/>
                  </a:ext>
                </a:extLst>
              </p:cNvPr>
              <p:cNvSpPr/>
              <p:nvPr/>
            </p:nvSpPr>
            <p:spPr>
              <a:xfrm flipV="1">
                <a:off x="8033044" y="4074197"/>
                <a:ext cx="1430715" cy="1608279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E7FE0622-0D1C-3439-187C-F044A6C8F778}"/>
                  </a:ext>
                </a:extLst>
              </p:cNvPr>
              <p:cNvSpPr/>
              <p:nvPr/>
            </p:nvSpPr>
            <p:spPr>
              <a:xfrm rot="16200000">
                <a:off x="7092168" y="3134157"/>
                <a:ext cx="1430715" cy="1608279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56ECC5FF-AEA2-980E-6991-EF9CDC1BF7D5}"/>
                  </a:ext>
                </a:extLst>
              </p:cNvPr>
              <p:cNvSpPr/>
              <p:nvPr/>
            </p:nvSpPr>
            <p:spPr>
              <a:xfrm rot="16200000" flipV="1">
                <a:off x="8965374" y="3134157"/>
                <a:ext cx="1430715" cy="1608279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D6148C-38EA-AF9E-6C3F-63C2EFFC4995}"/>
                </a:ext>
              </a:extLst>
            </p:cNvPr>
            <p:cNvSpPr txBox="1"/>
            <p:nvPr/>
          </p:nvSpPr>
          <p:spPr>
            <a:xfrm>
              <a:off x="7556929" y="1503827"/>
              <a:ext cx="2213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DAMAGE</a:t>
              </a:r>
              <a:endParaRPr lang="en-AU"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1BD0B0-9068-B56C-8ADB-5055CC21E252}"/>
                </a:ext>
              </a:extLst>
            </p:cNvPr>
            <p:cNvSpPr txBox="1"/>
            <p:nvPr/>
          </p:nvSpPr>
          <p:spPr>
            <a:xfrm rot="5383990">
              <a:off x="5174593" y="3802018"/>
              <a:ext cx="2213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PRESSURE</a:t>
              </a:r>
              <a:endParaRPr lang="en-AU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99B09-DDF9-06E1-9F44-B76CE4E1530C}"/>
                </a:ext>
              </a:extLst>
            </p:cNvPr>
            <p:cNvSpPr txBox="1"/>
            <p:nvPr/>
          </p:nvSpPr>
          <p:spPr>
            <a:xfrm rot="5400000">
              <a:off x="9868269" y="3802019"/>
              <a:ext cx="2213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</a:rPr>
                <a:t>FLUID</a:t>
              </a:r>
              <a:endParaRPr lang="en-AU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B92338-0454-DA14-C318-2D64AF1D7EF8}"/>
                </a:ext>
              </a:extLst>
            </p:cNvPr>
            <p:cNvSpPr txBox="1"/>
            <p:nvPr/>
          </p:nvSpPr>
          <p:spPr>
            <a:xfrm>
              <a:off x="7556929" y="6116389"/>
              <a:ext cx="2213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MATERIAL</a:t>
              </a:r>
              <a:endParaRPr lang="en-AU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7280B9-3C93-C9A7-5559-9CD56EAC1B1B}"/>
                </a:ext>
              </a:extLst>
            </p:cNvPr>
            <p:cNvSpPr txBox="1"/>
            <p:nvPr/>
          </p:nvSpPr>
          <p:spPr>
            <a:xfrm rot="5302815">
              <a:off x="7563717" y="2593085"/>
              <a:ext cx="2213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Size &amp; </a:t>
              </a:r>
              <a:b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sharpness</a:t>
              </a:r>
              <a:endParaRPr lang="en-AU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006777-DA66-9109-10A4-3C4749A92436}"/>
                </a:ext>
              </a:extLst>
            </p:cNvPr>
            <p:cNvSpPr txBox="1"/>
            <p:nvPr/>
          </p:nvSpPr>
          <p:spPr>
            <a:xfrm>
              <a:off x="6364167" y="3865056"/>
              <a:ext cx="2213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Hoop stress</a:t>
              </a:r>
              <a:endParaRPr lang="en-AU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70A367-6E5F-C7E0-00BE-DDFDD0946FCE}"/>
                </a:ext>
              </a:extLst>
            </p:cNvPr>
            <p:cNvSpPr txBox="1"/>
            <p:nvPr/>
          </p:nvSpPr>
          <p:spPr>
            <a:xfrm rot="5400000">
              <a:off x="7563717" y="4957443"/>
              <a:ext cx="2213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Toughness </a:t>
              </a:r>
              <a:b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&amp; Strength</a:t>
              </a:r>
              <a:endParaRPr lang="en-AU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52C992-6FED-4EC5-F91A-57318E069A3B}"/>
                </a:ext>
              </a:extLst>
            </p:cNvPr>
            <p:cNvSpPr txBox="1"/>
            <p:nvPr/>
          </p:nvSpPr>
          <p:spPr>
            <a:xfrm>
              <a:off x="8747888" y="3853654"/>
              <a:ext cx="2213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Decompression</a:t>
              </a:r>
              <a:endParaRPr lang="en-AU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3F2712BF-B28C-CA56-17D5-66BE8D58BA81}"/>
              </a:ext>
            </a:extLst>
          </p:cNvPr>
          <p:cNvSpPr/>
          <p:nvPr/>
        </p:nvSpPr>
        <p:spPr>
          <a:xfrm rot="2652114">
            <a:off x="8944842" y="4483721"/>
            <a:ext cx="1523361" cy="498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itle 14">
            <a:extLst>
              <a:ext uri="{FF2B5EF4-FFF2-40B4-BE49-F238E27FC236}">
                <a16:creationId xmlns:a16="http://schemas.microsoft.com/office/drawing/2014/main" id="{F4092465-CE57-966C-87F2-D3B23F955362}"/>
              </a:ext>
            </a:extLst>
          </p:cNvPr>
          <p:cNvSpPr txBox="1">
            <a:spLocks/>
          </p:cNvSpPr>
          <p:nvPr/>
        </p:nvSpPr>
        <p:spPr>
          <a:xfrm>
            <a:off x="10469786" y="2674836"/>
            <a:ext cx="1246485" cy="16816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Failure mode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1AFE5-8BEB-6090-809F-9874CE91D104}"/>
              </a:ext>
            </a:extLst>
          </p:cNvPr>
          <p:cNvSpPr txBox="1"/>
          <p:nvPr/>
        </p:nvSpPr>
        <p:spPr>
          <a:xfrm>
            <a:off x="827998" y="1903562"/>
            <a:ext cx="5169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How bad is it?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Toughness is not the only factor! Reduced stress design.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Current evidence: hydrogen is an equalizer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Effect reduces at low partial pressures, though difficult to account for, with…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No predictive models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8F70E8-3EC9-46C2-6B5B-D730E017439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91F7BE9-68B9-3F82-1898-42F6809724D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1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6714-8973-CB5A-A315-4AC173C1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begins with…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9A26-11B6-0579-EF58-06CD3AE4E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AS</a:t>
            </a:r>
            <a:r>
              <a:rPr lang="en-US" sz="3200" dirty="0"/>
              <a:t>(/NZS)</a:t>
            </a:r>
            <a:r>
              <a:rPr lang="en-US" sz="4000" dirty="0"/>
              <a:t> 2885…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918283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DC5F-10E6-017D-393B-5701B86BC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0CD5842-B803-FE83-2E40-66571987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Importance of material property changes – fatigue growth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C0FEFCF4-1CA6-4DD6-5A16-EFD68506F4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2677FB-C708-F033-FC57-C90FA42D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80A56-613A-481A-6CD0-4AA9A9BAC8CF}"/>
              </a:ext>
            </a:extLst>
          </p:cNvPr>
          <p:cNvSpPr txBox="1"/>
          <p:nvPr/>
        </p:nvSpPr>
        <p:spPr>
          <a:xfrm>
            <a:off x="827998" y="1903562"/>
            <a:ext cx="6027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What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The growth rate of existing cracks is accelerated in the presence of hydrogen!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 this case, good predictive models exist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e.g. SANDIA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(ASME CC2938)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NIST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(ASME B31.12)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B74BA-EFE5-B588-2B25-D78146BF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149" y="2332383"/>
            <a:ext cx="4491876" cy="3313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4708D4-4717-0449-4F93-47DF23E6574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1E1F8D3-DAFC-E4FD-99C3-41B6D82AC86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50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23CC0-4832-C459-09F1-B0E483D9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EDD303B-02FF-13DB-9E63-6DC335DD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Importance of material property changes – fatigue growth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27BA7687-2F3B-30AF-5471-DA31C7DC23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73ACBE-638A-BD06-1018-D564E208C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E28E5-4789-F871-D3E9-C14A2C5E143E}"/>
              </a:ext>
            </a:extLst>
          </p:cNvPr>
          <p:cNvSpPr txBox="1"/>
          <p:nvPr/>
        </p:nvSpPr>
        <p:spPr>
          <a:xfrm>
            <a:off x="827998" y="1903562"/>
            <a:ext cx="54958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Fatigue life affects: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Most concerning/pertinent for gas storage applications.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Complex analysis is required: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Initial defect size?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Final defect condition?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Use outside the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models’ calibrated 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There are mitigating factors that can’t be accommodated in analysis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(e.g. crack rounding from hydrotest, internal vs external, etc.)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AA8AE-8286-45A8-45AE-45200D9F666A}"/>
              </a:ext>
            </a:extLst>
          </p:cNvPr>
          <p:cNvSpPr txBox="1"/>
          <p:nvPr/>
        </p:nvSpPr>
        <p:spPr>
          <a:xfrm rot="20999038">
            <a:off x="6697004" y="3000880"/>
            <a:ext cx="4799516" cy="240065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Q: Does concentration matter?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A: Not directly. For material effects, the </a:t>
            </a:r>
            <a:r>
              <a:rPr lang="en-US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partial pressure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matters.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AND the effects of H</a:t>
            </a:r>
            <a:r>
              <a:rPr lang="en-US" sz="2800" baseline="-25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become apparent even at low partial pressures.</a:t>
            </a:r>
            <a:endParaRPr lang="en-AU" sz="28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16EFB3B-8790-9682-3F74-7E8FD18C7F0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39F754-CEA9-E109-DE88-27518ABF514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649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about the code of practice…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93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C44D-C8AF-1B2C-2ECD-84ABA801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B44CC8F-9D04-5A63-E164-32CDC8A2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Integrating into the “fundamental principles”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48D2BCFB-DA71-9F95-5AB8-19E3F95A24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0C1E90-2F73-98EF-6172-2385F404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DB44F-EDE1-0D79-0C4A-F360083498C1}"/>
              </a:ext>
            </a:extLst>
          </p:cNvPr>
          <p:cNvSpPr/>
          <p:nvPr/>
        </p:nvSpPr>
        <p:spPr>
          <a:xfrm>
            <a:off x="4840242" y="2114723"/>
            <a:ext cx="2072368" cy="580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ap="rnd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03EA1-6CDD-DB4D-DEBE-BCD16E779199}"/>
              </a:ext>
            </a:extLst>
          </p:cNvPr>
          <p:cNvSpPr txBox="1"/>
          <p:nvPr/>
        </p:nvSpPr>
        <p:spPr>
          <a:xfrm>
            <a:off x="4840242" y="2151960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Cause</a:t>
            </a:r>
            <a:endParaRPr lang="en-AU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F10CB-F12B-901A-08CB-CC5B7E86FD24}"/>
              </a:ext>
            </a:extLst>
          </p:cNvPr>
          <p:cNvSpPr/>
          <p:nvPr/>
        </p:nvSpPr>
        <p:spPr>
          <a:xfrm>
            <a:off x="4840242" y="3026631"/>
            <a:ext cx="2072368" cy="580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ap="rnd"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9736D-92E0-B841-3FFD-2827C5684A5D}"/>
              </a:ext>
            </a:extLst>
          </p:cNvPr>
          <p:cNvSpPr txBox="1"/>
          <p:nvPr/>
        </p:nvSpPr>
        <p:spPr>
          <a:xfrm>
            <a:off x="4840242" y="3063868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Failure Mode</a:t>
            </a:r>
            <a:endParaRPr lang="en-AU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871AF5-E597-539E-7533-0FF48CF84276}"/>
              </a:ext>
            </a:extLst>
          </p:cNvPr>
          <p:cNvSpPr/>
          <p:nvPr/>
        </p:nvSpPr>
        <p:spPr>
          <a:xfrm>
            <a:off x="4840242" y="3927476"/>
            <a:ext cx="2072368" cy="580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667A6-F642-1868-8912-5FED978EB9AB}"/>
              </a:ext>
            </a:extLst>
          </p:cNvPr>
          <p:cNvSpPr txBox="1"/>
          <p:nvPr/>
        </p:nvSpPr>
        <p:spPr>
          <a:xfrm>
            <a:off x="4840242" y="3964713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Effect</a:t>
            </a:r>
            <a:endParaRPr lang="en-AU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5A2D6D-C39F-0C3B-6BB8-032C45D54E34}"/>
              </a:ext>
            </a:extLst>
          </p:cNvPr>
          <p:cNvSpPr/>
          <p:nvPr/>
        </p:nvSpPr>
        <p:spPr>
          <a:xfrm>
            <a:off x="4840242" y="4826757"/>
            <a:ext cx="2072368" cy="5801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69CCB-BB3F-9C82-BCED-C3F6CCA6352F}"/>
              </a:ext>
            </a:extLst>
          </p:cNvPr>
          <p:cNvSpPr txBox="1"/>
          <p:nvPr/>
        </p:nvSpPr>
        <p:spPr>
          <a:xfrm>
            <a:off x="4840242" y="4863994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Consequence</a:t>
            </a:r>
            <a:endParaRPr lang="en-AU" sz="2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81383D-E1DC-2CC7-038C-5E75430E2DBA}"/>
              </a:ext>
            </a:extLst>
          </p:cNvPr>
          <p:cNvCxnSpPr>
            <a:stCxn id="10" idx="2"/>
            <a:endCxn id="2" idx="0"/>
          </p:cNvCxnSpPr>
          <p:nvPr/>
        </p:nvCxnSpPr>
        <p:spPr>
          <a:xfrm>
            <a:off x="5876426" y="2694884"/>
            <a:ext cx="0" cy="331747"/>
          </a:xfrm>
          <a:prstGeom prst="line">
            <a:avLst/>
          </a:prstGeom>
          <a:ln w="444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6A48C8-CFE5-0960-BC1D-8E3631AD95AA}"/>
              </a:ext>
            </a:extLst>
          </p:cNvPr>
          <p:cNvCxnSpPr/>
          <p:nvPr/>
        </p:nvCxnSpPr>
        <p:spPr>
          <a:xfrm>
            <a:off x="5876426" y="3606792"/>
            <a:ext cx="0" cy="331747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775829-EEFC-A581-F94F-303C066C2241}"/>
              </a:ext>
            </a:extLst>
          </p:cNvPr>
          <p:cNvCxnSpPr/>
          <p:nvPr/>
        </p:nvCxnSpPr>
        <p:spPr>
          <a:xfrm>
            <a:off x="5876426" y="4495010"/>
            <a:ext cx="0" cy="331747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CB253EA-B330-2513-43F4-ABFC05710221}"/>
              </a:ext>
            </a:extLst>
          </p:cNvPr>
          <p:cNvSpPr txBox="1"/>
          <p:nvPr/>
        </p:nvSpPr>
        <p:spPr>
          <a:xfrm>
            <a:off x="4840242" y="5579480"/>
            <a:ext cx="207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Fault sequence</a:t>
            </a:r>
            <a:endParaRPr lang="en-A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1DCC9F-694A-15DC-4935-24285D0ACB8C}"/>
              </a:ext>
            </a:extLst>
          </p:cNvPr>
          <p:cNvGrpSpPr/>
          <p:nvPr/>
        </p:nvGrpSpPr>
        <p:grpSpPr>
          <a:xfrm>
            <a:off x="6925309" y="2171432"/>
            <a:ext cx="3171191" cy="3808158"/>
            <a:chOff x="6925309" y="2171432"/>
            <a:chExt cx="3171191" cy="38081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A256C1-6BE7-481D-CDDB-9F89AFC725C1}"/>
                </a:ext>
              </a:extLst>
            </p:cNvPr>
            <p:cNvSpPr txBox="1"/>
            <p:nvPr/>
          </p:nvSpPr>
          <p:spPr>
            <a:xfrm>
              <a:off x="7328533" y="3072018"/>
              <a:ext cx="27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Design controls</a:t>
              </a:r>
              <a:endParaRPr lang="en-AU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869825-6C36-5D42-86FE-BC0B8CBFC75A}"/>
                </a:ext>
              </a:extLst>
            </p:cNvPr>
            <p:cNvSpPr txBox="1"/>
            <p:nvPr/>
          </p:nvSpPr>
          <p:spPr>
            <a:xfrm>
              <a:off x="7328533" y="3996594"/>
              <a:ext cx="27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Mitigation controls</a:t>
              </a:r>
              <a:endParaRPr lang="en-AU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A3F365-F6CA-557C-FE60-AF4DE3188811}"/>
                </a:ext>
              </a:extLst>
            </p:cNvPr>
            <p:cNvSpPr txBox="1"/>
            <p:nvPr/>
          </p:nvSpPr>
          <p:spPr>
            <a:xfrm>
              <a:off x="7328533" y="2171432"/>
              <a:ext cx="27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Threat controls</a:t>
              </a:r>
              <a:endParaRPr lang="en-AU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3EE214-0A43-9B35-1279-DC53E7C699EC}"/>
                </a:ext>
              </a:extLst>
            </p:cNvPr>
            <p:cNvSpPr txBox="1"/>
            <p:nvPr/>
          </p:nvSpPr>
          <p:spPr>
            <a:xfrm>
              <a:off x="7328532" y="5579480"/>
              <a:ext cx="2590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bg2">
                      <a:lumMod val="50000"/>
                    </a:schemeClr>
                  </a:solidFill>
                </a:rPr>
                <a:t>Responsive actions</a:t>
              </a:r>
              <a:endParaRPr lang="en-AU" sz="20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1486B3-AA4F-5554-DABB-E9E88213B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310" y="2404804"/>
              <a:ext cx="403225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7A280F-371E-F37D-D6B0-43DFA03770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309" y="3307484"/>
              <a:ext cx="403225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4D168C-CE92-069F-AB22-6F5957455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309" y="4217556"/>
              <a:ext cx="403225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8A1569-BD68-BAC5-F913-DCE6C181FA9A}"/>
              </a:ext>
            </a:extLst>
          </p:cNvPr>
          <p:cNvGrpSpPr/>
          <p:nvPr/>
        </p:nvGrpSpPr>
        <p:grpSpPr>
          <a:xfrm>
            <a:off x="1244600" y="3084718"/>
            <a:ext cx="3565709" cy="2894872"/>
            <a:chOff x="1244600" y="3084718"/>
            <a:chExt cx="3565709" cy="28948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6B34C1-A227-AB3A-8DF6-FC49C3B39624}"/>
                </a:ext>
              </a:extLst>
            </p:cNvPr>
            <p:cNvSpPr txBox="1"/>
            <p:nvPr/>
          </p:nvSpPr>
          <p:spPr>
            <a:xfrm>
              <a:off x="1244600" y="3084718"/>
              <a:ext cx="318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Material properties</a:t>
              </a:r>
              <a:endParaRPr lang="en-AU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03A746-9145-865F-D421-740941D4F0A7}"/>
                </a:ext>
              </a:extLst>
            </p:cNvPr>
            <p:cNvSpPr txBox="1"/>
            <p:nvPr/>
          </p:nvSpPr>
          <p:spPr>
            <a:xfrm>
              <a:off x="1244600" y="3998179"/>
              <a:ext cx="318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Gas properties</a:t>
              </a:r>
              <a:endParaRPr lang="en-AU" sz="24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77D8F2-9F2A-E0AA-D635-D7AD3AFA0A67}"/>
                </a:ext>
              </a:extLst>
            </p:cNvPr>
            <p:cNvSpPr txBox="1"/>
            <p:nvPr/>
          </p:nvSpPr>
          <p:spPr>
            <a:xfrm>
              <a:off x="1600200" y="5579480"/>
              <a:ext cx="2806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>
                  <a:solidFill>
                    <a:schemeClr val="bg2">
                      <a:lumMod val="50000"/>
                    </a:schemeClr>
                  </a:solidFill>
                </a:rPr>
                <a:t>H2-affected inputs</a:t>
              </a:r>
              <a:endParaRPr lang="en-AU" sz="20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E50EEEE-4F90-8E6D-2CA4-49E3A38B6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7084" y="3320184"/>
              <a:ext cx="403225" cy="0"/>
            </a:xfrm>
            <a:prstGeom prst="line">
              <a:avLst/>
            </a:prstGeom>
            <a:ln w="3175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B92750-B7AB-6E36-8D0D-DFA255A94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7084" y="4217556"/>
              <a:ext cx="403225" cy="0"/>
            </a:xfrm>
            <a:prstGeom prst="line">
              <a:avLst/>
            </a:prstGeom>
            <a:ln w="3175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5DF55-E308-97D7-7B68-A19C6C29381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0AAA9F8-8F27-3EFF-04FD-5078C9B56AD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088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4658-CEB9-4BF2-58A1-799CD94C0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FB184CC-03B1-EA2D-C58E-ADC297E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1057382"/>
            <a:ext cx="9392961" cy="486107"/>
          </a:xfrm>
        </p:spPr>
        <p:txBody>
          <a:bodyPr>
            <a:normAutofit/>
          </a:bodyPr>
          <a:lstStyle/>
          <a:p>
            <a:r>
              <a:rPr lang="en-AU" sz="2500" dirty="0"/>
              <a:t>Example: excavator strike</a:t>
            </a:r>
          </a:p>
        </p:txBody>
      </p:sp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B3FB561C-DB5B-CEEA-36DB-998CDAB51B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F477D6-0ADD-13E2-B848-977A95CE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26EC0-2EB5-ECFC-D5C6-F79B2F1AFDF3}"/>
              </a:ext>
            </a:extLst>
          </p:cNvPr>
          <p:cNvSpPr/>
          <p:nvPr/>
        </p:nvSpPr>
        <p:spPr>
          <a:xfrm>
            <a:off x="4840242" y="2114723"/>
            <a:ext cx="2072368" cy="580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ap="rnd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42848-AC8D-A823-5D23-BCA7A77DA11B}"/>
              </a:ext>
            </a:extLst>
          </p:cNvPr>
          <p:cNvSpPr txBox="1"/>
          <p:nvPr/>
        </p:nvSpPr>
        <p:spPr>
          <a:xfrm>
            <a:off x="4840242" y="2151960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Excavator hit</a:t>
            </a:r>
            <a:endParaRPr lang="en-AU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1B271-20BB-756C-DF64-981FDFE23391}"/>
              </a:ext>
            </a:extLst>
          </p:cNvPr>
          <p:cNvSpPr/>
          <p:nvPr/>
        </p:nvSpPr>
        <p:spPr>
          <a:xfrm>
            <a:off x="4840242" y="3026631"/>
            <a:ext cx="2072368" cy="580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ap="rnd"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54D87-00F8-C85C-C39F-381265280D37}"/>
              </a:ext>
            </a:extLst>
          </p:cNvPr>
          <p:cNvSpPr txBox="1"/>
          <p:nvPr/>
        </p:nvSpPr>
        <p:spPr>
          <a:xfrm>
            <a:off x="4840242" y="3063868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Pipe burst</a:t>
            </a:r>
            <a:endParaRPr lang="en-AU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4B4F5-7EE1-DEAE-8AC0-E7F65A2B73A7}"/>
              </a:ext>
            </a:extLst>
          </p:cNvPr>
          <p:cNvSpPr/>
          <p:nvPr/>
        </p:nvSpPr>
        <p:spPr>
          <a:xfrm>
            <a:off x="4840242" y="3927476"/>
            <a:ext cx="2072368" cy="580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A2051-5FAC-7582-5580-4BD0A4358702}"/>
              </a:ext>
            </a:extLst>
          </p:cNvPr>
          <p:cNvSpPr txBox="1"/>
          <p:nvPr/>
        </p:nvSpPr>
        <p:spPr>
          <a:xfrm>
            <a:off x="4840242" y="3964713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Ignited leak</a:t>
            </a:r>
            <a:endParaRPr lang="en-AU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CB56CF-84A1-B3C2-748B-BD86A1BD1D63}"/>
              </a:ext>
            </a:extLst>
          </p:cNvPr>
          <p:cNvSpPr/>
          <p:nvPr/>
        </p:nvSpPr>
        <p:spPr>
          <a:xfrm>
            <a:off x="4840242" y="4826757"/>
            <a:ext cx="2072368" cy="5801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035860-096F-A298-4B6C-D1DEDD2E2D93}"/>
              </a:ext>
            </a:extLst>
          </p:cNvPr>
          <p:cNvSpPr txBox="1"/>
          <p:nvPr/>
        </p:nvSpPr>
        <p:spPr>
          <a:xfrm>
            <a:off x="4840242" y="4863994"/>
            <a:ext cx="2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 burn injury</a:t>
            </a:r>
            <a:endParaRPr lang="en-AU" sz="2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9474DF-127C-5F65-8A16-AEA5BF39E340}"/>
              </a:ext>
            </a:extLst>
          </p:cNvPr>
          <p:cNvCxnSpPr>
            <a:stCxn id="10" idx="2"/>
            <a:endCxn id="2" idx="0"/>
          </p:cNvCxnSpPr>
          <p:nvPr/>
        </p:nvCxnSpPr>
        <p:spPr>
          <a:xfrm>
            <a:off x="5876426" y="2694884"/>
            <a:ext cx="0" cy="331747"/>
          </a:xfrm>
          <a:prstGeom prst="line">
            <a:avLst/>
          </a:prstGeom>
          <a:ln w="444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72FC16-90FC-2F4A-7F86-883A85A3F667}"/>
              </a:ext>
            </a:extLst>
          </p:cNvPr>
          <p:cNvCxnSpPr/>
          <p:nvPr/>
        </p:nvCxnSpPr>
        <p:spPr>
          <a:xfrm>
            <a:off x="5876426" y="3606792"/>
            <a:ext cx="0" cy="331747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DC5F3-3218-F9B7-B6ED-3F2A2C6169DA}"/>
              </a:ext>
            </a:extLst>
          </p:cNvPr>
          <p:cNvCxnSpPr/>
          <p:nvPr/>
        </p:nvCxnSpPr>
        <p:spPr>
          <a:xfrm>
            <a:off x="5876426" y="4495010"/>
            <a:ext cx="0" cy="331747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E15B8C-46B7-292F-6751-083051B956BC}"/>
              </a:ext>
            </a:extLst>
          </p:cNvPr>
          <p:cNvSpPr txBox="1"/>
          <p:nvPr/>
        </p:nvSpPr>
        <p:spPr>
          <a:xfrm>
            <a:off x="723900" y="3084718"/>
            <a:ext cx="370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Decreased toughness (HE)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CA324-10B5-052C-2F3B-00AF5CB04CD4}"/>
              </a:ext>
            </a:extLst>
          </p:cNvPr>
          <p:cNvSpPr txBox="1"/>
          <p:nvPr/>
        </p:nvSpPr>
        <p:spPr>
          <a:xfrm>
            <a:off x="381818" y="3989300"/>
            <a:ext cx="404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Increased ignition frequency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058763-F056-9132-93B4-C9A7D50E3D5D}"/>
              </a:ext>
            </a:extLst>
          </p:cNvPr>
          <p:cNvSpPr txBox="1"/>
          <p:nvPr/>
        </p:nvSpPr>
        <p:spPr>
          <a:xfrm>
            <a:off x="7328533" y="3072018"/>
            <a:ext cx="413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Wall thickness and toughness</a:t>
            </a:r>
            <a:endParaRPr lang="en-AU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5EE4E1-A8B9-F66F-2E03-E147DAFBEA84}"/>
              </a:ext>
            </a:extLst>
          </p:cNvPr>
          <p:cNvSpPr txBox="1"/>
          <p:nvPr/>
        </p:nvSpPr>
        <p:spPr>
          <a:xfrm>
            <a:off x="7328533" y="3996594"/>
            <a:ext cx="402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Automatic line-break valves</a:t>
            </a:r>
            <a:endParaRPr lang="en-A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FE0BEA-21C4-9951-706B-B67F98EFB50F}"/>
              </a:ext>
            </a:extLst>
          </p:cNvPr>
          <p:cNvSpPr txBox="1"/>
          <p:nvPr/>
        </p:nvSpPr>
        <p:spPr>
          <a:xfrm>
            <a:off x="7328533" y="2171432"/>
            <a:ext cx="435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Marker signs and tape</a:t>
            </a:r>
            <a:endParaRPr lang="en-AU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5C6499-C6C1-B1CE-AF94-7F621D7F2CD1}"/>
              </a:ext>
            </a:extLst>
          </p:cNvPr>
          <p:cNvSpPr txBox="1"/>
          <p:nvPr/>
        </p:nvSpPr>
        <p:spPr>
          <a:xfrm>
            <a:off x="4840242" y="5579480"/>
            <a:ext cx="207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Fault sequence</a:t>
            </a:r>
            <a:endParaRPr lang="en-A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63CDFF-7F3C-366E-A4AC-A0CB99A5B862}"/>
              </a:ext>
            </a:extLst>
          </p:cNvPr>
          <p:cNvSpPr txBox="1"/>
          <p:nvPr/>
        </p:nvSpPr>
        <p:spPr>
          <a:xfrm>
            <a:off x="7328532" y="5579480"/>
            <a:ext cx="259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Responsive actions</a:t>
            </a:r>
            <a:endParaRPr lang="en-A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5FC818-6FC8-D28D-AD17-1EA105778F87}"/>
              </a:ext>
            </a:extLst>
          </p:cNvPr>
          <p:cNvSpPr txBox="1"/>
          <p:nvPr/>
        </p:nvSpPr>
        <p:spPr>
          <a:xfrm>
            <a:off x="1600200" y="5579480"/>
            <a:ext cx="280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H2-affected inputs</a:t>
            </a:r>
            <a:endParaRPr lang="en-A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9A9982-7717-9197-017F-671B6CF11BE3}"/>
              </a:ext>
            </a:extLst>
          </p:cNvPr>
          <p:cNvCxnSpPr>
            <a:cxnSpLocks/>
          </p:cNvCxnSpPr>
          <p:nvPr/>
        </p:nvCxnSpPr>
        <p:spPr>
          <a:xfrm flipH="1">
            <a:off x="6925310" y="2404804"/>
            <a:ext cx="403225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B5FA4C-036F-26F7-21CC-837AFF2FD351}"/>
              </a:ext>
            </a:extLst>
          </p:cNvPr>
          <p:cNvCxnSpPr>
            <a:cxnSpLocks/>
          </p:cNvCxnSpPr>
          <p:nvPr/>
        </p:nvCxnSpPr>
        <p:spPr>
          <a:xfrm flipH="1">
            <a:off x="6925309" y="3307484"/>
            <a:ext cx="403225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41D049-78E6-9F5E-93B1-80480CDC0CAB}"/>
              </a:ext>
            </a:extLst>
          </p:cNvPr>
          <p:cNvCxnSpPr>
            <a:cxnSpLocks/>
          </p:cNvCxnSpPr>
          <p:nvPr/>
        </p:nvCxnSpPr>
        <p:spPr>
          <a:xfrm flipH="1">
            <a:off x="6925309" y="4217556"/>
            <a:ext cx="403225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194057-A35B-800F-77D2-C836405BEBE4}"/>
              </a:ext>
            </a:extLst>
          </p:cNvPr>
          <p:cNvCxnSpPr>
            <a:cxnSpLocks/>
          </p:cNvCxnSpPr>
          <p:nvPr/>
        </p:nvCxnSpPr>
        <p:spPr>
          <a:xfrm flipH="1">
            <a:off x="4407084" y="3320184"/>
            <a:ext cx="403225" cy="0"/>
          </a:xfrm>
          <a:prstGeom prst="line">
            <a:avLst/>
          </a:prstGeom>
          <a:ln w="3175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B66865-2969-5C1C-2BE1-E819165617B3}"/>
              </a:ext>
            </a:extLst>
          </p:cNvPr>
          <p:cNvCxnSpPr>
            <a:cxnSpLocks/>
          </p:cNvCxnSpPr>
          <p:nvPr/>
        </p:nvCxnSpPr>
        <p:spPr>
          <a:xfrm flipH="1">
            <a:off x="4407084" y="4217556"/>
            <a:ext cx="403225" cy="0"/>
          </a:xfrm>
          <a:prstGeom prst="line">
            <a:avLst/>
          </a:prstGeom>
          <a:ln w="3175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545C2A-7DFA-4DE9-7F26-51281582D0A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275A1A8-988B-ABA4-BA6F-1510A04EAEC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71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29E5-BE03-230C-BE25-F840D06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CB48-ADA3-EDA1-D3FA-BD9EFC9A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260000"/>
            <a:ext cx="9119305" cy="486107"/>
          </a:xfrm>
        </p:spPr>
        <p:txBody>
          <a:bodyPr/>
          <a:lstStyle/>
          <a:p>
            <a:r>
              <a:rPr lang="en-US" dirty="0"/>
              <a:t>The Code of Practice!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08C0-4BDC-44AC-B22E-E700B511A38E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Developed by FFCRC, with GPA leading the project execution</a:t>
            </a:r>
          </a:p>
          <a:p>
            <a:r>
              <a:rPr lang="en-US" dirty="0"/>
              <a:t>Addresses both function and dysfunction</a:t>
            </a:r>
          </a:p>
          <a:p>
            <a:r>
              <a:rPr lang="en-US" dirty="0"/>
              <a:t>Addresses a lot more than this presentation has!</a:t>
            </a:r>
          </a:p>
          <a:p>
            <a:r>
              <a:rPr lang="en-US" dirty="0"/>
              <a:t>Provides methods for analysis, broad assumptions, guidelines for material testing, and </a:t>
            </a:r>
            <a:r>
              <a:rPr lang="en-US" i="1" dirty="0"/>
              <a:t>commentary</a:t>
            </a:r>
          </a:p>
          <a:p>
            <a:r>
              <a:rPr lang="en-US" dirty="0"/>
              <a:t>Matches/complements the performance-based standardization of AS/NZS 2885</a:t>
            </a:r>
          </a:p>
          <a:p>
            <a:r>
              <a:rPr lang="en-US" dirty="0"/>
              <a:t>But is NOT a standard</a:t>
            </a:r>
          </a:p>
          <a:p>
            <a:r>
              <a:rPr lang="en-US" dirty="0"/>
              <a:t>Hasn’t yet been published…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77B7612-80D2-B7BF-793C-665FDD846CF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0DA67A-F12C-4F17-DD9B-3075E4DD78F0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775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8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 descr="Image result for jemena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974" y="1228397"/>
            <a:ext cx="10784051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i="1" dirty="0"/>
              <a:t>AS(/NZS) 2885 series Standards are </a:t>
            </a:r>
            <a:r>
              <a:rPr lang="en-AU" sz="4000" b="1" i="1" dirty="0"/>
              <a:t>not intended to prohibit </a:t>
            </a:r>
            <a:r>
              <a:rPr lang="en-AU" sz="4000" i="1" dirty="0"/>
              <a:t>the use of any materials, designs, methods of assembly, procedures or practices (items) that do not conform with specific requirements of the AS(/NZS) 2885 series, or are not mentioned in it, but do </a:t>
            </a:r>
            <a:r>
              <a:rPr lang="en-AU" sz="4000" b="1" i="1" dirty="0"/>
              <a:t>give equivalent or better results </a:t>
            </a:r>
            <a:r>
              <a:rPr lang="en-AU" sz="4000" i="1" dirty="0"/>
              <a:t>to those specified.</a:t>
            </a:r>
            <a:endParaRPr lang="en-AU" sz="4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141CF0-27BB-710C-C5E3-2CB2115ECEF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79DD46-0DBC-B079-C6E5-8226970550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11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45AD8-2E81-D50E-3501-2C066AB0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 descr="Image result for jemena'">
            <a:extLst>
              <a:ext uri="{FF2B5EF4-FFF2-40B4-BE49-F238E27FC236}">
                <a16:creationId xmlns:a16="http://schemas.microsoft.com/office/drawing/2014/main" id="{81D8042E-BD7D-5BE5-4601-062266693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32FA2D-4127-8084-ACD7-6D17F6134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C5AF5-4878-E22D-4A82-9E74C1C99C83}"/>
              </a:ext>
            </a:extLst>
          </p:cNvPr>
          <p:cNvSpPr txBox="1"/>
          <p:nvPr/>
        </p:nvSpPr>
        <p:spPr>
          <a:xfrm>
            <a:off x="808478" y="1228397"/>
            <a:ext cx="1070270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i="1" dirty="0"/>
              <a:t>The </a:t>
            </a:r>
            <a:r>
              <a:rPr lang="en-AU" sz="4000" i="1" cap="small" dirty="0"/>
              <a:t>Licensee</a:t>
            </a:r>
            <a:r>
              <a:rPr lang="en-AU" sz="4000" i="1" dirty="0"/>
              <a:t> shall ensure the suitability of the item is determined against </a:t>
            </a:r>
            <a:r>
              <a:rPr lang="en-AU" sz="4000" b="1" i="1" dirty="0"/>
              <a:t>the fundamental principles of the AS(/NZS) 2885 series</a:t>
            </a:r>
            <a:r>
              <a:rPr lang="en-AU" sz="4000" i="1" dirty="0"/>
              <a:t>, and any additional requirements (including technical, quality, procedural, safety, maintenance) needed to </a:t>
            </a:r>
            <a:r>
              <a:rPr lang="en-AU" sz="4000" b="1" i="1" dirty="0"/>
              <a:t>satisfy the fundamental principles </a:t>
            </a:r>
            <a:r>
              <a:rPr lang="en-AU" sz="4000" i="1" dirty="0"/>
              <a:t>shall be developed. Prior to the item being used it shall be </a:t>
            </a:r>
            <a:r>
              <a:rPr lang="en-AU" sz="4000" i="1" cap="small" dirty="0"/>
              <a:t>approved</a:t>
            </a:r>
            <a:r>
              <a:rPr lang="en-AU" sz="4000" i="1" dirty="0"/>
              <a:t>.</a:t>
            </a:r>
            <a:endParaRPr lang="en-A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BBAD3-BC51-3C84-09B9-C7B519AF9C0D}"/>
              </a:ext>
            </a:extLst>
          </p:cNvPr>
          <p:cNvSpPr txBox="1"/>
          <p:nvPr/>
        </p:nvSpPr>
        <p:spPr>
          <a:xfrm rot="21014108">
            <a:off x="7718511" y="4387799"/>
            <a:ext cx="390675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What “fundamental principles” ?</a:t>
            </a:r>
            <a:endParaRPr lang="en-AU" sz="36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9C796D-0DF7-FCDD-8B70-F00E7876DB0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FFA00A7-DB84-9D08-8A33-563E65DF5DF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9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61E5F4-7853-CA7F-4095-AC8B9C201602}"/>
              </a:ext>
            </a:extLst>
          </p:cNvPr>
          <p:cNvSpPr/>
          <p:nvPr/>
        </p:nvSpPr>
        <p:spPr>
          <a:xfrm>
            <a:off x="666073" y="2363063"/>
            <a:ext cx="2535688" cy="30906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ap="rnd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3" name="AutoShape 9" descr="Image result for jemena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76625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A8782-0927-66E4-92B8-3E70B3EA2B20}"/>
              </a:ext>
            </a:extLst>
          </p:cNvPr>
          <p:cNvSpPr txBox="1"/>
          <p:nvPr/>
        </p:nvSpPr>
        <p:spPr>
          <a:xfrm>
            <a:off x="785132" y="2457450"/>
            <a:ext cx="2416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Function</a:t>
            </a:r>
          </a:p>
          <a:p>
            <a:r>
              <a:rPr lang="en-US" sz="2400" dirty="0"/>
              <a:t>Storage capacity</a:t>
            </a:r>
          </a:p>
          <a:p>
            <a:r>
              <a:rPr lang="en-US" sz="2400" dirty="0"/>
              <a:t>Energy delivery capacity</a:t>
            </a:r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472F7-028D-A90E-3B2F-A6C2288EA400}"/>
              </a:ext>
            </a:extLst>
          </p:cNvPr>
          <p:cNvSpPr txBox="1"/>
          <p:nvPr/>
        </p:nvSpPr>
        <p:spPr>
          <a:xfrm>
            <a:off x="785132" y="4053556"/>
            <a:ext cx="241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Design solution</a:t>
            </a:r>
          </a:p>
          <a:p>
            <a:r>
              <a:rPr lang="en-US" sz="2400" dirty="0"/>
              <a:t>Diameter, MAOP, </a:t>
            </a:r>
          </a:p>
          <a:p>
            <a:r>
              <a:rPr lang="en-US" sz="2400" dirty="0"/>
              <a:t>Pressure cycling</a:t>
            </a:r>
            <a:endParaRPr lang="en-AU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442A80-4FD1-C39E-B927-E9272D09DA1E}"/>
              </a:ext>
            </a:extLst>
          </p:cNvPr>
          <p:cNvSpPr/>
          <p:nvPr/>
        </p:nvSpPr>
        <p:spPr>
          <a:xfrm>
            <a:off x="3804557" y="2363063"/>
            <a:ext cx="7668986" cy="30906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ap="rnd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EB048-2FCB-3E26-F124-4437C3A151DB}"/>
              </a:ext>
            </a:extLst>
          </p:cNvPr>
          <p:cNvSpPr txBox="1"/>
          <p:nvPr/>
        </p:nvSpPr>
        <p:spPr>
          <a:xfrm>
            <a:off x="3907971" y="2457450"/>
            <a:ext cx="737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Dysfunction</a:t>
            </a:r>
          </a:p>
          <a:p>
            <a:r>
              <a:rPr lang="en-US" sz="2400" dirty="0"/>
              <a:t>Plastic collapse, Fracture, Fatigue, Impact, Ground-movement, Flotation, Corrosion, Erosion, Internal blockage, etc. etc.</a:t>
            </a:r>
            <a:endParaRPr lang="en-A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E76A4-C2C0-04FD-547D-AE1ABD43C977}"/>
              </a:ext>
            </a:extLst>
          </p:cNvPr>
          <p:cNvSpPr txBox="1"/>
          <p:nvPr/>
        </p:nvSpPr>
        <p:spPr>
          <a:xfrm>
            <a:off x="3907971" y="4053556"/>
            <a:ext cx="7375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Design solution</a:t>
            </a:r>
          </a:p>
          <a:p>
            <a:r>
              <a:rPr lang="en-US" sz="2400" dirty="0"/>
              <a:t>Strength, Toughness, Thickness, Cathodic protection, Coating, etc. etc.</a:t>
            </a:r>
            <a:endParaRPr lang="en-A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99D59C-C5EA-4ADE-D791-1BBCEA745548}"/>
              </a:ext>
            </a:extLst>
          </p:cNvPr>
          <p:cNvSpPr txBox="1"/>
          <p:nvPr/>
        </p:nvSpPr>
        <p:spPr>
          <a:xfrm>
            <a:off x="666074" y="5465433"/>
            <a:ext cx="2535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Design for function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02B2C-D0F0-95B0-E82D-614DFA0E5713}"/>
              </a:ext>
            </a:extLst>
          </p:cNvPr>
          <p:cNvSpPr txBox="1"/>
          <p:nvPr/>
        </p:nvSpPr>
        <p:spPr>
          <a:xfrm>
            <a:off x="3804556" y="5465433"/>
            <a:ext cx="7668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Design against dysfunction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F77B67-B6FC-17CD-CEE1-AC6330D88934}"/>
              </a:ext>
            </a:extLst>
          </p:cNvPr>
          <p:cNvCxnSpPr/>
          <p:nvPr/>
        </p:nvCxnSpPr>
        <p:spPr>
          <a:xfrm>
            <a:off x="3505200" y="1981200"/>
            <a:ext cx="0" cy="38843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B71EF-1A40-3844-A6D4-620D01DB785C}"/>
              </a:ext>
            </a:extLst>
          </p:cNvPr>
          <p:cNvSpPr txBox="1">
            <a:spLocks/>
          </p:cNvSpPr>
          <p:nvPr/>
        </p:nvSpPr>
        <p:spPr>
          <a:xfrm>
            <a:off x="828000" y="1260000"/>
            <a:ext cx="8880022" cy="4861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Design is finding solutions</a:t>
            </a:r>
            <a:endParaRPr lang="en-A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74F6D15-D8E7-0971-F6DB-1C9C33023C2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22C438-3A3A-F732-B313-D576D2BD871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6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5BFD5A9-B517-43D8-F3B7-2C7C4150C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"/>
          <a:stretch/>
        </p:blipFill>
        <p:spPr>
          <a:xfrm flipH="1">
            <a:off x="542925" y="2248525"/>
            <a:ext cx="4838700" cy="3629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419A7-EE2F-251C-92F1-B7220A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260000"/>
            <a:ext cx="8880022" cy="486107"/>
          </a:xfrm>
        </p:spPr>
        <p:txBody>
          <a:bodyPr>
            <a:normAutofit/>
          </a:bodyPr>
          <a:lstStyle/>
          <a:p>
            <a:r>
              <a:rPr lang="en-US" dirty="0"/>
              <a:t>Design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2DAB-6013-F24C-ED3C-9EB7862E946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972176" y="2017471"/>
            <a:ext cx="5001840" cy="397375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AS 2885:</a:t>
            </a:r>
          </a:p>
          <a:p>
            <a:r>
              <a:rPr lang="en-US" dirty="0"/>
              <a:t>Doesn’t say much about function…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73334-A2FF-1069-9D91-95ED6DD1C624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2EA1C-DEE1-1510-1E68-52510C185F06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BA293-45E2-7A12-219A-DA43C21501A2}"/>
              </a:ext>
            </a:extLst>
          </p:cNvPr>
          <p:cNvSpPr txBox="1"/>
          <p:nvPr/>
        </p:nvSpPr>
        <p:spPr>
          <a:xfrm>
            <a:off x="706068" y="2305676"/>
            <a:ext cx="21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DESIGN CAPACITY</a:t>
            </a:r>
            <a:endParaRPr lang="en-AU" sz="1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5F642-2FBE-6D2D-1F06-33A46CCF90CB}"/>
              </a:ext>
            </a:extLst>
          </p:cNvPr>
          <p:cNvSpPr txBox="1"/>
          <p:nvPr/>
        </p:nvSpPr>
        <p:spPr>
          <a:xfrm>
            <a:off x="1678305" y="4390123"/>
            <a:ext cx="27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LOAD</a:t>
            </a:r>
            <a:endParaRPr lang="en-AU" sz="1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1E71EC-1B56-0EEB-C6D3-8DE9520FEA5E}"/>
              </a:ext>
            </a:extLst>
          </p:cNvPr>
          <p:cNvSpPr txBox="1">
            <a:spLocks/>
          </p:cNvSpPr>
          <p:nvPr/>
        </p:nvSpPr>
        <p:spPr>
          <a:xfrm>
            <a:off x="6038423" y="4208567"/>
            <a:ext cx="5001840" cy="1358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Calibri" panose="020F050202020403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dirty="0"/>
              <a:t>(but the new code of practice does)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6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4FF5-F74F-8BBC-E005-E68501B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rklift Capacity 1">
            <a:extLst>
              <a:ext uri="{FF2B5EF4-FFF2-40B4-BE49-F238E27FC236}">
                <a16:creationId xmlns:a16="http://schemas.microsoft.com/office/drawing/2014/main" id="{9F9B38FE-C803-DF83-1130-C834D3D3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248526"/>
            <a:ext cx="48387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8339-23E4-920C-2429-58A08097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260000"/>
            <a:ext cx="8880022" cy="486107"/>
          </a:xfrm>
        </p:spPr>
        <p:txBody>
          <a:bodyPr>
            <a:normAutofit/>
          </a:bodyPr>
          <a:lstStyle/>
          <a:p>
            <a:r>
              <a:rPr lang="en-US" dirty="0"/>
              <a:t>Design against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dysfunction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0C95-E137-FB92-39DD-D2C07D3A3BC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972176" y="2017471"/>
            <a:ext cx="5001840" cy="209697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AS 2885: </a:t>
            </a:r>
          </a:p>
          <a:p>
            <a:r>
              <a:rPr lang="en-AU" dirty="0"/>
              <a:t>Provides methods to determine design capacity, and </a:t>
            </a:r>
          </a:p>
          <a:p>
            <a:r>
              <a:rPr lang="en-US" dirty="0"/>
              <a:t>Is a repository of industry ‘best-practice’ methods.</a:t>
            </a:r>
            <a:endParaRPr lang="en-AU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48948-B9E2-B4AE-6F63-CC04A4AADC0F}"/>
              </a:ext>
            </a:extLst>
          </p:cNvPr>
          <p:cNvSpPr txBox="1"/>
          <p:nvPr/>
        </p:nvSpPr>
        <p:spPr>
          <a:xfrm>
            <a:off x="706068" y="2305676"/>
            <a:ext cx="21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DESIGN CAPACITY</a:t>
            </a:r>
            <a:endParaRPr lang="en-AU" sz="1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E1F2B-1040-F1B6-96F7-7CC1392A3FA9}"/>
              </a:ext>
            </a:extLst>
          </p:cNvPr>
          <p:cNvSpPr txBox="1"/>
          <p:nvPr/>
        </p:nvSpPr>
        <p:spPr>
          <a:xfrm>
            <a:off x="2373630" y="4571098"/>
            <a:ext cx="27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THREAT</a:t>
            </a:r>
            <a:endParaRPr lang="en-AU" sz="1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7E5DBBE-0A85-F388-5427-22FC9559705D}"/>
              </a:ext>
            </a:extLst>
          </p:cNvPr>
          <p:cNvSpPr txBox="1">
            <a:spLocks/>
          </p:cNvSpPr>
          <p:nvPr/>
        </p:nvSpPr>
        <p:spPr>
          <a:xfrm>
            <a:off x="5972176" y="4295775"/>
            <a:ext cx="5001840" cy="2262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Calibri" panose="020F050202020403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BUT not all dysfunction can be “solved”.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solidFill>
                  <a:srgbClr val="FF0000"/>
                </a:solidFill>
              </a:rPr>
              <a:t>Events that exceed the design capacity will always be </a:t>
            </a:r>
            <a:r>
              <a:rPr lang="en-AU" i="1" dirty="0">
                <a:solidFill>
                  <a:srgbClr val="FF0000"/>
                </a:solidFill>
              </a:rPr>
              <a:t>possible.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0D5365-A5DF-DE66-9AF2-0172921F18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F56400-D0EA-AEAF-0E04-F9F9F61CB28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2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E405-8C6B-2848-EEC2-FD3D95FF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principles…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1A7E-8E3F-7F60-BE30-28F068E7A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“Residual” risk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09409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BE47-236F-8CEE-4247-10A712D6E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B00B-73FD-2B32-A6A2-FCE9A5B8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260000"/>
            <a:ext cx="8880022" cy="486107"/>
          </a:xfrm>
        </p:spPr>
        <p:txBody>
          <a:bodyPr>
            <a:normAutofit/>
          </a:bodyPr>
          <a:lstStyle/>
          <a:p>
            <a:r>
              <a:rPr lang="en-US" strike="sngStrike" dirty="0"/>
              <a:t>Solving problems</a:t>
            </a:r>
            <a:r>
              <a:rPr lang="en-US" dirty="0"/>
              <a:t> managing “residual” risk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F201-16B5-4D19-219B-04D2DE8FAD8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38225" y="2017471"/>
            <a:ext cx="9935791" cy="3973754"/>
          </a:xfrm>
        </p:spPr>
        <p:txBody>
          <a:bodyPr/>
          <a:lstStyle/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algn="ctr"/>
            <a:r>
              <a:rPr lang="en-AU" sz="3200" i="1" dirty="0"/>
              <a:t>Minimal risk </a:t>
            </a:r>
            <a:r>
              <a:rPr lang="en-AU" i="1" dirty="0"/>
              <a:t>(ALARP)</a:t>
            </a:r>
            <a:endParaRPr lang="en-AU" sz="3200" i="1" dirty="0"/>
          </a:p>
          <a:p>
            <a:pPr algn="ctr"/>
            <a:endParaRPr lang="en-AU" sz="3200" i="1" dirty="0"/>
          </a:p>
          <a:p>
            <a:pPr algn="ctr"/>
            <a:r>
              <a:rPr lang="en-AU" sz="3200" i="1" dirty="0"/>
              <a:t>Acceptable risk </a:t>
            </a:r>
            <a:r>
              <a:rPr lang="en-AU" i="1" dirty="0"/>
              <a:t>(individual, societal, environmental)</a:t>
            </a:r>
            <a:endParaRPr lang="en-AU" sz="3200" i="1" dirty="0"/>
          </a:p>
          <a:p>
            <a:pPr algn="ctr"/>
            <a:endParaRPr lang="en-US" sz="3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2CD2618-D45B-8825-4DB7-DA462FB8B0A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09458" y="6500982"/>
            <a:ext cx="3692855" cy="268478"/>
          </a:xfrm>
        </p:spPr>
        <p:txBody>
          <a:bodyPr/>
          <a:lstStyle/>
          <a:p>
            <a:r>
              <a:rPr lang="en-US" dirty="0"/>
              <a:t>High Pressure Hydrogen Pipeline Systems</a:t>
            </a:r>
            <a:endParaRPr lang="en-AU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C0E938C-1DEC-9E09-8811-8848DECC641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0817750" y="6500983"/>
            <a:ext cx="536050" cy="238318"/>
          </a:xfrm>
        </p:spPr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32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9965-TEM-009-r5 - Power Point Presentation.pptx" id="{5BD3B256-9D1D-401F-967B-BB6D87E75E4E}" vid="{E8931CEE-429F-4D9C-9BF7-731C763D0B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4130</TotalTime>
  <Words>1324</Words>
  <Application>Microsoft Office PowerPoint</Application>
  <PresentationFormat>Widescreen</PresentationFormat>
  <Paragraphs>239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Bahnschrift Condensed</vt:lpstr>
      <vt:lpstr>Calibri</vt:lpstr>
      <vt:lpstr>Wingdings</vt:lpstr>
      <vt:lpstr>Office Theme</vt:lpstr>
      <vt:lpstr>High-pressure Hydrogen Pipeline Systems</vt:lpstr>
      <vt:lpstr>It all begins with…</vt:lpstr>
      <vt:lpstr>PowerPoint Presentation</vt:lpstr>
      <vt:lpstr>PowerPoint Presentation</vt:lpstr>
      <vt:lpstr>PowerPoint Presentation</vt:lpstr>
      <vt:lpstr>Design for function</vt:lpstr>
      <vt:lpstr>Design against dysfunction</vt:lpstr>
      <vt:lpstr>Fundamental principles…</vt:lpstr>
      <vt:lpstr>Solving problems managing “residual” risk</vt:lpstr>
      <vt:lpstr>Incident sequence</vt:lpstr>
      <vt:lpstr>Hydrogen service is different to natural gas</vt:lpstr>
      <vt:lpstr>Changes to gas properties…</vt:lpstr>
      <vt:lpstr>Design for function</vt:lpstr>
      <vt:lpstr>When a leak occurs…</vt:lpstr>
      <vt:lpstr>When a leak occurs…</vt:lpstr>
      <vt:lpstr>Changes to material properties…</vt:lpstr>
      <vt:lpstr>Importance of material property changes - toughness</vt:lpstr>
      <vt:lpstr>Importance of material property changes - toughness</vt:lpstr>
      <vt:lpstr>Importance of material property changes - toughness</vt:lpstr>
      <vt:lpstr>Importance of material property changes – fatigue growth</vt:lpstr>
      <vt:lpstr>Importance of material property changes – fatigue growth</vt:lpstr>
      <vt:lpstr>So, about the code of practice…</vt:lpstr>
      <vt:lpstr>Integrating into the “fundamental principles”</vt:lpstr>
      <vt:lpstr>Example: excavator strike</vt:lpstr>
      <vt:lpstr>The Code of Practice!</vt:lpstr>
      <vt:lpstr>PowerPoint Presentation</vt:lpstr>
    </vt:vector>
  </TitlesOfParts>
  <Company>GPA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 Pipelines</dc:title>
  <dc:creator>Nick Kastelein</dc:creator>
  <cp:lastModifiedBy>Nick Kastelein</cp:lastModifiedBy>
  <cp:revision>53</cp:revision>
  <dcterms:created xsi:type="dcterms:W3CDTF">2023-01-26T05:10:02Z</dcterms:created>
  <dcterms:modified xsi:type="dcterms:W3CDTF">2024-02-22T00:20:15Z</dcterms:modified>
</cp:coreProperties>
</file>