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0" r:id="rId6"/>
    <p:sldId id="269" r:id="rId7"/>
    <p:sldId id="27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A6"/>
    <a:srgbClr val="102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54" y="4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rgbClr val="009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FCFB-04C5-D49A-E7A6-5105565D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0FA1E-8ACE-0704-D8D9-5BFB7631B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9CEA-D61C-7438-0AB7-807B1CC0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4BEB0-9199-85BD-2A29-A1D6929B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4DDA-982C-03A3-7724-3C4DB39A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90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4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1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4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32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73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2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36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6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C9CF9BC6-9E06-A9D4-9AF2-2A568035F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417728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953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&#10;&#10;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8492"/>
            <a:ext cx="10359737" cy="69064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33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07"/>
            <a:ext cx="62856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571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16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096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06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&#10;&#10;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246"/>
            <a:ext cx="6096000" cy="6906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786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307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941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724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earing hardhats and reflectors&#10;&#10;Description automatically generated with low confidence">
            <a:extLst>
              <a:ext uri="{FF2B5EF4-FFF2-40B4-BE49-F238E27FC236}">
                <a16:creationId xmlns:a16="http://schemas.microsoft.com/office/drawing/2014/main" id="{EA883B76-7EB1-B247-82F9-30468FEC3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94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40851D87-F524-E016-EF82-4FD1ECA22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36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BF8B86E2-3295-5BA7-CA2D-23567E2D6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ground, sandy&#10;&#10;Description automatically generated">
            <a:extLst>
              <a:ext uri="{FF2B5EF4-FFF2-40B4-BE49-F238E27FC236}">
                <a16:creationId xmlns:a16="http://schemas.microsoft.com/office/drawing/2014/main" id="{8754491D-A871-26A6-0440-5F51DFE45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17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30F5-811A-FD4A-FCE4-E95F8592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CC134-797A-8F09-3DCD-EF1D57103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EFDA7-D07B-3D37-8688-D9C5667BE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AF227-B89D-0993-910D-8866EBD3A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0BAD1-3C6A-A384-EBA1-DB2FB8B43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E0CEDD-A24F-12D0-EE84-23A0ECEC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A59FC7-3B72-3CB1-1A80-BF85053B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3AE5E-3097-D55F-5B29-03EE99D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3089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895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910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2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108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6330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605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168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7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84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0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9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76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2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2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49" r:id="rId2"/>
    <p:sldLayoutId id="2147483683" r:id="rId3"/>
    <p:sldLayoutId id="2147483650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51" r:id="rId10"/>
    <p:sldLayoutId id="2147483652" r:id="rId11"/>
    <p:sldLayoutId id="2147483663" r:id="rId12"/>
    <p:sldLayoutId id="2147483664" r:id="rId13"/>
    <p:sldLayoutId id="2147483665" r:id="rId14"/>
    <p:sldLayoutId id="2147483691" r:id="rId15"/>
    <p:sldLayoutId id="2147483692" r:id="rId16"/>
    <p:sldLayoutId id="2147483693" r:id="rId17"/>
    <p:sldLayoutId id="2147483694" r:id="rId18"/>
    <p:sldLayoutId id="2147483666" r:id="rId19"/>
    <p:sldLayoutId id="2147483677" r:id="rId20"/>
    <p:sldLayoutId id="2147483678" r:id="rId21"/>
    <p:sldLayoutId id="2147483679" r:id="rId22"/>
    <p:sldLayoutId id="2147483695" r:id="rId23"/>
    <p:sldLayoutId id="2147483696" r:id="rId24"/>
    <p:sldLayoutId id="2147483697" r:id="rId25"/>
    <p:sldLayoutId id="2147483698" r:id="rId26"/>
    <p:sldLayoutId id="2147483660" r:id="rId27"/>
    <p:sldLayoutId id="2147483661" r:id="rId28"/>
    <p:sldLayoutId id="2147483662" r:id="rId29"/>
    <p:sldLayoutId id="2147483676" r:id="rId30"/>
    <p:sldLayoutId id="2147483653" r:id="rId31"/>
    <p:sldLayoutId id="2147483654" r:id="rId32"/>
    <p:sldLayoutId id="2147483655" r:id="rId33"/>
    <p:sldLayoutId id="2147483684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39EF-1CD3-291C-5D21-4FD875A97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 2885.3 Seminar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3B2CC-535A-D233-A744-5DE226C00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329646"/>
            <a:ext cx="7480300" cy="75798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AU" dirty="0"/>
              <a:t>Presented By -  Regulators</a:t>
            </a:r>
          </a:p>
        </p:txBody>
      </p:sp>
    </p:spTree>
    <p:extLst>
      <p:ext uri="{BB962C8B-B14F-4D97-AF65-F5344CB8AC3E}">
        <p14:creationId xmlns:p14="http://schemas.microsoft.com/office/powerpoint/2010/main" val="186312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20CF4-DD30-7065-5E22-E1D3C5CD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488"/>
            <a:ext cx="5109950" cy="95667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361BD-6509-B48E-2690-5B6668F77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1729" y="4719648"/>
            <a:ext cx="3104606" cy="1125419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3FE0FF-09D8-5FB1-5F1A-20E5BF7C2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221" y="2098328"/>
            <a:ext cx="3779293" cy="23053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9FCD0F-8808-19B8-8887-2AB8B5307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5430" y="908558"/>
            <a:ext cx="3171398" cy="1038633"/>
          </a:xfrm>
          <a:prstGeom prst="rect">
            <a:avLst/>
          </a:prstGeom>
          <a:noFill/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35D1B-6874-484B-A98E-332219E9D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4387755"/>
            <a:ext cx="5109950" cy="178920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D30495-A51F-1C67-1D05-892E396D15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4456" y="642850"/>
            <a:ext cx="1909549" cy="2061243"/>
          </a:xfrm>
          <a:prstGeom prst="rect">
            <a:avLst/>
          </a:prstGeom>
          <a:noFill/>
        </p:spPr>
      </p:pic>
      <p:pic>
        <p:nvPicPr>
          <p:cNvPr id="6" name="Content Placeholder 5" descr="Tasmanian Government Communications. Tasmanian Government logo">
            <a:extLst>
              <a:ext uri="{FF2B5EF4-FFF2-40B4-BE49-F238E27FC236}">
                <a16:creationId xmlns:a16="http://schemas.microsoft.com/office/drawing/2014/main" id="{F1D33602-0DE1-C890-318E-53B9C5D20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6971" y="3695361"/>
            <a:ext cx="2661808" cy="2113190"/>
          </a:xfrm>
          <a:prstGeom prst="rect">
            <a:avLst/>
          </a:prstGeom>
          <a:noFill/>
        </p:spPr>
      </p:pic>
      <p:sp>
        <p:nvSpPr>
          <p:cNvPr id="18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pic>
        <p:nvPicPr>
          <p:cNvPr id="3074" name="Picture 2" descr="The symbols of Western Australia | Australian Symbols ...">
            <a:extLst>
              <a:ext uri="{FF2B5EF4-FFF2-40B4-BE49-F238E27FC236}">
                <a16:creationId xmlns:a16="http://schemas.microsoft.com/office/drawing/2014/main" id="{B758D127-42B7-E98B-A3AD-F80AF751C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6" y="4643865"/>
            <a:ext cx="1697470" cy="169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AE1918-40F9-C4C2-E63E-4E9C737D18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2765" y="2098328"/>
            <a:ext cx="1813695" cy="1608371"/>
          </a:xfrm>
          <a:prstGeom prst="rect">
            <a:avLst/>
          </a:prstGeom>
        </p:spPr>
      </p:pic>
      <p:pic>
        <p:nvPicPr>
          <p:cNvPr id="3076" name="Picture 4" descr="Northern Territory flag ">
            <a:extLst>
              <a:ext uri="{FF2B5EF4-FFF2-40B4-BE49-F238E27FC236}">
                <a16:creationId xmlns:a16="http://schemas.microsoft.com/office/drawing/2014/main" id="{EB584EAA-5861-1101-CC36-18FFC3831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3" y="695023"/>
            <a:ext cx="3389140" cy="181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Australian Capital Territory flag.">
            <a:extLst>
              <a:ext uri="{FF2B5EF4-FFF2-40B4-BE49-F238E27FC236}">
                <a16:creationId xmlns:a16="http://schemas.microsoft.com/office/drawing/2014/main" id="{A6A9371A-C1FF-CBCF-2C7A-BF507C6CE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56" y="2757282"/>
            <a:ext cx="2771083" cy="139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16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C73C2A-5C10-822F-AAD2-A4310BC2FE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761141"/>
              </p:ext>
            </p:extLst>
          </p:nvPr>
        </p:nvGraphicFramePr>
        <p:xfrm>
          <a:off x="517236" y="572654"/>
          <a:ext cx="11212945" cy="5717307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1066812">
                  <a:extLst>
                    <a:ext uri="{9D8B030D-6E8A-4147-A177-3AD203B41FA5}">
                      <a16:colId xmlns:a16="http://schemas.microsoft.com/office/drawing/2014/main" val="2198641211"/>
                    </a:ext>
                  </a:extLst>
                </a:gridCol>
                <a:gridCol w="793805">
                  <a:extLst>
                    <a:ext uri="{9D8B030D-6E8A-4147-A177-3AD203B41FA5}">
                      <a16:colId xmlns:a16="http://schemas.microsoft.com/office/drawing/2014/main" val="4200397074"/>
                    </a:ext>
                  </a:extLst>
                </a:gridCol>
                <a:gridCol w="1505256">
                  <a:extLst>
                    <a:ext uri="{9D8B030D-6E8A-4147-A177-3AD203B41FA5}">
                      <a16:colId xmlns:a16="http://schemas.microsoft.com/office/drawing/2014/main" val="235093837"/>
                    </a:ext>
                  </a:extLst>
                </a:gridCol>
                <a:gridCol w="1970068">
                  <a:extLst>
                    <a:ext uri="{9D8B030D-6E8A-4147-A177-3AD203B41FA5}">
                      <a16:colId xmlns:a16="http://schemas.microsoft.com/office/drawing/2014/main" val="1185784212"/>
                    </a:ext>
                  </a:extLst>
                </a:gridCol>
                <a:gridCol w="2964516">
                  <a:extLst>
                    <a:ext uri="{9D8B030D-6E8A-4147-A177-3AD203B41FA5}">
                      <a16:colId xmlns:a16="http://schemas.microsoft.com/office/drawing/2014/main" val="3069197356"/>
                    </a:ext>
                  </a:extLst>
                </a:gridCol>
                <a:gridCol w="1385099">
                  <a:extLst>
                    <a:ext uri="{9D8B030D-6E8A-4147-A177-3AD203B41FA5}">
                      <a16:colId xmlns:a16="http://schemas.microsoft.com/office/drawing/2014/main" val="1551593483"/>
                    </a:ext>
                  </a:extLst>
                </a:gridCol>
                <a:gridCol w="1527389">
                  <a:extLst>
                    <a:ext uri="{9D8B030D-6E8A-4147-A177-3AD203B41FA5}">
                      <a16:colId xmlns:a16="http://schemas.microsoft.com/office/drawing/2014/main" val="4027633893"/>
                    </a:ext>
                  </a:extLst>
                </a:gridCol>
              </a:tblGrid>
              <a:tr h="480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State / Country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Version of AS 2885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Legislation type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Audit function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Reporting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Licensee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WHS / P&amp;G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extLst>
                  <a:ext uri="{0D108BD9-81ED-4DB2-BD59-A6C34878D82A}">
                    <a16:rowId xmlns:a16="http://schemas.microsoft.com/office/drawing/2014/main" val="911266171"/>
                  </a:ext>
                </a:extLst>
              </a:tr>
              <a:tr h="618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New Zealand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Prescribed version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Management by objectives - SMS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3</a:t>
                      </a:r>
                      <a:r>
                        <a:rPr lang="en-AU" sz="1000" kern="100" baseline="30000">
                          <a:effectLst/>
                        </a:rPr>
                        <a:t>rd</a:t>
                      </a:r>
                      <a:r>
                        <a:rPr lang="en-AU" sz="1000" kern="100">
                          <a:effectLst/>
                        </a:rPr>
                        <a:t> party auditing and inspection by inspection bodies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Inspection body issues a certificate of fitness for 5 years.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No licensee.</a:t>
                      </a:r>
                      <a:endParaRPr lang="en-AU" sz="9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 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Duties of PCBUs under HSW Act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extLst>
                  <a:ext uri="{0D108BD9-81ED-4DB2-BD59-A6C34878D82A}">
                    <a16:rowId xmlns:a16="http://schemas.microsoft.com/office/drawing/2014/main" val="657273384"/>
                  </a:ext>
                </a:extLst>
              </a:tr>
              <a:tr h="618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Queensland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Latest version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Non prescribed – outcome focused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1</a:t>
                      </a:r>
                      <a:r>
                        <a:rPr lang="en-AU" sz="1000" kern="100" baseline="30000">
                          <a:effectLst/>
                        </a:rPr>
                        <a:t>st</a:t>
                      </a:r>
                      <a:r>
                        <a:rPr lang="en-AU" sz="1000" kern="100">
                          <a:effectLst/>
                        </a:rPr>
                        <a:t> Party auditing </a:t>
                      </a:r>
                      <a:endParaRPr lang="en-AU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Inspections by regulator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Incidents only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Operator of pipeline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Pipelines excluded from WHS legislation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extLst>
                  <a:ext uri="{0D108BD9-81ED-4DB2-BD59-A6C34878D82A}">
                    <a16:rowId xmlns:a16="http://schemas.microsoft.com/office/drawing/2014/main" val="1216055550"/>
                  </a:ext>
                </a:extLst>
              </a:tr>
              <a:tr h="480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New South Wales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Latest version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Non prescribed – outcome focused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3</a:t>
                      </a:r>
                      <a:r>
                        <a:rPr lang="en-AU" sz="1000" kern="100" baseline="30000">
                          <a:effectLst/>
                        </a:rPr>
                        <a:t>rd</a:t>
                      </a:r>
                      <a:r>
                        <a:rPr lang="en-AU" sz="1000" kern="100">
                          <a:effectLst/>
                        </a:rPr>
                        <a:t> party auditing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Incidents, KPI and annual reporting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Licence holder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Model WHS legislation applies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extLst>
                  <a:ext uri="{0D108BD9-81ED-4DB2-BD59-A6C34878D82A}">
                    <a16:rowId xmlns:a16="http://schemas.microsoft.com/office/drawing/2014/main" val="2742596355"/>
                  </a:ext>
                </a:extLst>
              </a:tr>
              <a:tr h="480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Australian Capital Territory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Latest version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 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 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 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 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 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extLst>
                  <a:ext uri="{0D108BD9-81ED-4DB2-BD59-A6C34878D82A}">
                    <a16:rowId xmlns:a16="http://schemas.microsoft.com/office/drawing/2014/main" val="3428395794"/>
                  </a:ext>
                </a:extLst>
              </a:tr>
              <a:tr h="480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Victoria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Latest version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Safety case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1</a:t>
                      </a:r>
                      <a:r>
                        <a:rPr lang="en-AU" sz="1000" kern="100" baseline="30000">
                          <a:effectLst/>
                        </a:rPr>
                        <a:t>st</a:t>
                      </a:r>
                      <a:r>
                        <a:rPr lang="en-AU" sz="1000" kern="100">
                          <a:effectLst/>
                        </a:rPr>
                        <a:t> party auditing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Incidents, KPI and annual reporting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Licence holder and Pipeline Operator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 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extLst>
                  <a:ext uri="{0D108BD9-81ED-4DB2-BD59-A6C34878D82A}">
                    <a16:rowId xmlns:a16="http://schemas.microsoft.com/office/drawing/2014/main" val="840682570"/>
                  </a:ext>
                </a:extLst>
              </a:tr>
              <a:tr h="480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Tasmania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Latest version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Safety case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1</a:t>
                      </a:r>
                      <a:r>
                        <a:rPr lang="en-AU" sz="1000" kern="100" baseline="30000">
                          <a:effectLst/>
                        </a:rPr>
                        <a:t>st</a:t>
                      </a:r>
                      <a:r>
                        <a:rPr lang="en-AU" sz="1000" kern="100">
                          <a:effectLst/>
                        </a:rPr>
                        <a:t> party auditing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Incidents and quarterly and annual reporting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Licence holder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 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extLst>
                  <a:ext uri="{0D108BD9-81ED-4DB2-BD59-A6C34878D82A}">
                    <a16:rowId xmlns:a16="http://schemas.microsoft.com/office/drawing/2014/main" val="1967410409"/>
                  </a:ext>
                </a:extLst>
              </a:tr>
              <a:tr h="618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Northern Territory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Latest version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Pipeline Management Plan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1</a:t>
                      </a:r>
                      <a:r>
                        <a:rPr lang="en-AU" sz="1000" kern="100" baseline="30000">
                          <a:effectLst/>
                        </a:rPr>
                        <a:t>st</a:t>
                      </a:r>
                      <a:r>
                        <a:rPr lang="en-AU" sz="1000" kern="100">
                          <a:effectLst/>
                        </a:rPr>
                        <a:t> party auditing</a:t>
                      </a:r>
                      <a:endParaRPr lang="en-AU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Inspection by regulator.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Incidents and annual (or approved intervals) reporting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Licence holder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 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extLst>
                  <a:ext uri="{0D108BD9-81ED-4DB2-BD59-A6C34878D82A}">
                    <a16:rowId xmlns:a16="http://schemas.microsoft.com/office/drawing/2014/main" val="178905260"/>
                  </a:ext>
                </a:extLst>
              </a:tr>
              <a:tr h="977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South Australia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Latest version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outcome focused Fit for purpose report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1</a:t>
                      </a:r>
                      <a:r>
                        <a:rPr lang="en-AU" sz="1000" kern="100" baseline="30000">
                          <a:effectLst/>
                        </a:rPr>
                        <a:t>st</a:t>
                      </a:r>
                      <a:r>
                        <a:rPr lang="en-AU" sz="1000" kern="100">
                          <a:effectLst/>
                        </a:rPr>
                        <a:t> Party auditing </a:t>
                      </a:r>
                      <a:endParaRPr lang="en-AU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Inspections by regulator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Quarterly Incident and </a:t>
                      </a:r>
                      <a:endParaRPr lang="en-AU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Annual Licence Reports </a:t>
                      </a:r>
                      <a:endParaRPr lang="en-AU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5Y Fitness of Purpose report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Licence holder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 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extLst>
                  <a:ext uri="{0D108BD9-81ED-4DB2-BD59-A6C34878D82A}">
                    <a16:rowId xmlns:a16="http://schemas.microsoft.com/office/drawing/2014/main" val="4038208124"/>
                  </a:ext>
                </a:extLst>
              </a:tr>
              <a:tr h="480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Western Australia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Latest version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Safety case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Regulator and operator; as well as 3</a:t>
                      </a:r>
                      <a:r>
                        <a:rPr lang="en-AU" sz="1000" kern="100" baseline="30000">
                          <a:effectLst/>
                        </a:rPr>
                        <a:t>rd</a:t>
                      </a:r>
                      <a:r>
                        <a:rPr lang="en-AU" sz="1000" kern="100">
                          <a:effectLst/>
                        </a:rPr>
                        <a:t> Party.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Incident reporting under WHS Act and occurrence reporting under PAGEO 2022 regs.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>
                          <a:effectLst/>
                        </a:rPr>
                        <a:t>Pipeline operator and Licence holder</a:t>
                      </a:r>
                      <a:endParaRPr lang="en-A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00" kern="100" dirty="0">
                          <a:effectLst/>
                        </a:rPr>
                        <a:t> </a:t>
                      </a:r>
                      <a:endParaRPr lang="en-A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68" marR="42968" marT="0" marB="0"/>
                </a:tc>
                <a:extLst>
                  <a:ext uri="{0D108BD9-81ED-4DB2-BD59-A6C34878D82A}">
                    <a16:rowId xmlns:a16="http://schemas.microsoft.com/office/drawing/2014/main" val="3494865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662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E93A6-E6CE-656E-52FC-12AE0574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38E6F-3C91-4EB7-E16E-9BA560F35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0806A-CB46-1FFD-0C13-1084ED29D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4922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5f1a1b-9455-4987-aeba-2c5d3ff84d62" xsi:nil="true"/>
    <lcf76f155ced4ddcb4097134ff3c332f xmlns="52f01d23-62d5-4131-88e9-8c04ec6d5a7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EDDDFEDB378842B63E9DD41EA67249" ma:contentTypeVersion="18" ma:contentTypeDescription="Create a new document." ma:contentTypeScope="" ma:versionID="5fadf4026a248ebb8e06b38d809f8f01">
  <xsd:schema xmlns:xsd="http://www.w3.org/2001/XMLSchema" xmlns:xs="http://www.w3.org/2001/XMLSchema" xmlns:p="http://schemas.microsoft.com/office/2006/metadata/properties" xmlns:ns2="52f01d23-62d5-4131-88e9-8c04ec6d5a7e" xmlns:ns3="5b6aa8e6-81c7-49c3-a873-088f72d3c08e" xmlns:ns4="e35f1a1b-9455-4987-aeba-2c5d3ff84d62" targetNamespace="http://schemas.microsoft.com/office/2006/metadata/properties" ma:root="true" ma:fieldsID="ea5ff47db6efbe2ed3011336c558c63d" ns2:_="" ns3:_="" ns4:_="">
    <xsd:import namespace="52f01d23-62d5-4131-88e9-8c04ec6d5a7e"/>
    <xsd:import namespace="5b6aa8e6-81c7-49c3-a873-088f72d3c08e"/>
    <xsd:import namespace="e35f1a1b-9455-4987-aeba-2c5d3ff8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01d23-62d5-4131-88e9-8c04ec6d5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7b88db-b703-4d04-81b7-e61a8f043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aa8e6-81c7-49c3-a873-088f72d3c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f1a1b-9455-4987-aeba-2c5d3ff84d6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65044ba-0430-49f4-a201-87e7242bc9f6}" ma:internalName="TaxCatchAll" ma:showField="CatchAllData" ma:web="e35f1a1b-9455-4987-aeba-2c5d3ff8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86E856-B822-4E7A-AF57-188666472234}">
  <ds:schemaRefs>
    <ds:schemaRef ds:uri="5e80721e-ec21-4d83-87b2-1bc9ea5ddc25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2f732a9f-8d01-475f-a814-84d06fc7189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5B6DFA4-1282-4F13-8844-E570C60304BB}"/>
</file>

<file path=customXml/itemProps3.xml><?xml version="1.0" encoding="utf-8"?>
<ds:datastoreItem xmlns:ds="http://schemas.openxmlformats.org/officeDocument/2006/customXml" ds:itemID="{09A4852B-401D-4717-B238-E1749F018F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10152</TotalTime>
  <Words>251</Words>
  <Application>Microsoft Office PowerPoint</Application>
  <PresentationFormat>Widescreen</PresentationFormat>
  <Paragraphs>80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Verdana</vt:lpstr>
      <vt:lpstr>Office Theme</vt:lpstr>
      <vt:lpstr>AS 2885.3 Seminar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Shelton</dc:creator>
  <cp:lastModifiedBy>Craig Bonar</cp:lastModifiedBy>
  <cp:revision>20</cp:revision>
  <dcterms:created xsi:type="dcterms:W3CDTF">2023-02-02T03:38:53Z</dcterms:created>
  <dcterms:modified xsi:type="dcterms:W3CDTF">2023-11-23T11:46:50Z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0x01010026EDDDFEDB378842B63E9DD41EA67249</vt:lpwstr>
  </property>
  <property fmtid="{D5CDD505-2E9C-101B-9397-08002B2CF9AE}" pid="3" name="MediaServiceImageTags">
    <vt:lpwstr/>
  </property>
</Properties>
</file>