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Lst>
  <p:notesMasterIdLst>
    <p:notesMasterId r:id="rId16"/>
  </p:notesMasterIdLst>
  <p:sldIdLst>
    <p:sldId id="266" r:id="rId6"/>
    <p:sldId id="256" r:id="rId7"/>
    <p:sldId id="257" r:id="rId8"/>
    <p:sldId id="258" r:id="rId9"/>
    <p:sldId id="263" r:id="rId10"/>
    <p:sldId id="261" r:id="rId11"/>
    <p:sldId id="264" r:id="rId12"/>
    <p:sldId id="265" r:id="rId13"/>
    <p:sldId id="259" r:id="rId14"/>
    <p:sldId id="2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A6"/>
    <a:srgbClr val="1027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D5AD95-2747-4710-BD7B-144B524651E6}" v="1" dt="2023-11-27T04:44:04.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016" autoAdjust="0"/>
  </p:normalViewPr>
  <p:slideViewPr>
    <p:cSldViewPr snapToGrid="0">
      <p:cViewPr varScale="1">
        <p:scale>
          <a:sx n="136" d="100"/>
          <a:sy n="136" d="100"/>
        </p:scale>
        <p:origin x="118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B5086-50A0-4AC9-B298-C3FE94989988}" type="datetimeFigureOut">
              <a:rPr lang="en-AU" smtClean="0"/>
              <a:t>27/11/2023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2904F-DCA6-4508-9697-D693243E1EC8}" type="slidenum">
              <a:rPr lang="en-AU" smtClean="0"/>
              <a:t>‹#›</a:t>
            </a:fld>
            <a:endParaRPr lang="en-AU"/>
          </a:p>
        </p:txBody>
      </p:sp>
    </p:spTree>
    <p:extLst>
      <p:ext uri="{BB962C8B-B14F-4D97-AF65-F5344CB8AC3E}">
        <p14:creationId xmlns:p14="http://schemas.microsoft.com/office/powerpoint/2010/main" val="245619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532904F-DCA6-4508-9697-D693243E1EC8}" type="slidenum">
              <a:rPr lang="en-AU" smtClean="0"/>
              <a:t>2</a:t>
            </a:fld>
            <a:endParaRPr lang="en-AU"/>
          </a:p>
        </p:txBody>
      </p:sp>
    </p:spTree>
    <p:extLst>
      <p:ext uri="{BB962C8B-B14F-4D97-AF65-F5344CB8AC3E}">
        <p14:creationId xmlns:p14="http://schemas.microsoft.com/office/powerpoint/2010/main" val="385532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532904F-DCA6-4508-9697-D693243E1EC8}" type="slidenum">
              <a:rPr lang="en-AU" smtClean="0"/>
              <a:t>3</a:t>
            </a:fld>
            <a:endParaRPr lang="en-AU"/>
          </a:p>
        </p:txBody>
      </p:sp>
    </p:spTree>
    <p:extLst>
      <p:ext uri="{BB962C8B-B14F-4D97-AF65-F5344CB8AC3E}">
        <p14:creationId xmlns:p14="http://schemas.microsoft.com/office/powerpoint/2010/main" val="39289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of the standard details the requirements for emergency preparation and response to enable such events to be conducted in a coordinated manner</a:t>
            </a:r>
          </a:p>
          <a:p>
            <a:endParaRPr lang="en-US" dirty="0"/>
          </a:p>
          <a:p>
            <a:r>
              <a:rPr lang="en-US" dirty="0"/>
              <a:t>ERP Shall be developed and implemented sha shall address….</a:t>
            </a:r>
          </a:p>
          <a:p>
            <a:endParaRPr lang="en-US" dirty="0"/>
          </a:p>
          <a:p>
            <a:r>
              <a:rPr lang="en-US" dirty="0"/>
              <a:t>Review requirements spelled out a bit more clearly…..</a:t>
            </a:r>
          </a:p>
          <a:p>
            <a:r>
              <a:rPr lang="en-US" dirty="0"/>
              <a:t>- 2 years or in responses to exercise debriefs, incident reviews, or updates to the SMS that are relevant to emergency response. If changes are required, it shall be revised and approved.</a:t>
            </a:r>
            <a:endParaRPr lang="en-AU" dirty="0"/>
          </a:p>
        </p:txBody>
      </p:sp>
      <p:sp>
        <p:nvSpPr>
          <p:cNvPr id="4" name="Slide Number Placeholder 3"/>
          <p:cNvSpPr>
            <a:spLocks noGrp="1"/>
          </p:cNvSpPr>
          <p:nvPr>
            <p:ph type="sldNum" sz="quarter" idx="5"/>
          </p:nvPr>
        </p:nvSpPr>
        <p:spPr/>
        <p:txBody>
          <a:bodyPr/>
          <a:lstStyle/>
          <a:p>
            <a:fld id="{C532904F-DCA6-4508-9697-D693243E1EC8}" type="slidenum">
              <a:rPr lang="en-AU" smtClean="0"/>
              <a:t>4</a:t>
            </a:fld>
            <a:endParaRPr lang="en-AU"/>
          </a:p>
        </p:txBody>
      </p:sp>
    </p:spTree>
    <p:extLst>
      <p:ext uri="{BB962C8B-B14F-4D97-AF65-F5344CB8AC3E}">
        <p14:creationId xmlns:p14="http://schemas.microsoft.com/office/powerpoint/2010/main" val="41036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532904F-DCA6-4508-9697-D693243E1EC8}" type="slidenum">
              <a:rPr lang="en-AU" smtClean="0"/>
              <a:t>5</a:t>
            </a:fld>
            <a:endParaRPr lang="en-AU"/>
          </a:p>
        </p:txBody>
      </p:sp>
    </p:spTree>
    <p:extLst>
      <p:ext uri="{BB962C8B-B14F-4D97-AF65-F5344CB8AC3E}">
        <p14:creationId xmlns:p14="http://schemas.microsoft.com/office/powerpoint/2010/main" val="299794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1 used to say availability..</a:t>
            </a:r>
          </a:p>
          <a:p>
            <a:endParaRPr lang="en-US" dirty="0"/>
          </a:p>
          <a:p>
            <a:pPr marL="628650" lvl="1" indent="-171450">
              <a:buFont typeface="Arial" panose="020B0604020202020204" pitchFamily="34" charset="0"/>
              <a:buChar char="•"/>
            </a:pPr>
            <a:r>
              <a:rPr lang="en-US" sz="1200" dirty="0"/>
              <a:t>Maintaining an up-to-date contact list of pipeline personnel, contractors, relevant emergency services and key stakeholders.</a:t>
            </a:r>
          </a:p>
          <a:p>
            <a:pPr marL="628650" lvl="1" indent="-171450">
              <a:buFont typeface="Arial" panose="020B0604020202020204" pitchFamily="34" charset="0"/>
              <a:buChar char="•"/>
            </a:pPr>
            <a:r>
              <a:rPr lang="en-US" sz="1200" dirty="0"/>
              <a:t>Provision of 24-hour emergency contact, and establishment of emergency control </a:t>
            </a:r>
            <a:r>
              <a:rPr lang="en-US" sz="1200" dirty="0" err="1"/>
              <a:t>centre</a:t>
            </a:r>
            <a:r>
              <a:rPr lang="en-US" sz="1200" dirty="0"/>
              <a:t>.</a:t>
            </a:r>
          </a:p>
          <a:p>
            <a:pPr marL="628650" lvl="1" indent="-171450">
              <a:buFont typeface="Arial" panose="020B0604020202020204" pitchFamily="34" charset="0"/>
              <a:buChar char="•"/>
            </a:pPr>
            <a:r>
              <a:rPr lang="en-US" sz="1200" dirty="0"/>
              <a:t>Securing the site to make it safe for personnel and allow for evacuation, exclusion, and rescue operations if necessary.</a:t>
            </a:r>
          </a:p>
          <a:p>
            <a:pPr marL="628650" lvl="1" indent="-171450">
              <a:buFont typeface="Arial" panose="020B0604020202020204" pitchFamily="34" charset="0"/>
              <a:buChar char="•"/>
            </a:pPr>
            <a:r>
              <a:rPr lang="en-US" sz="1200" dirty="0"/>
              <a:t>Prompt and expedient action to prevent escalation of the emergency event.</a:t>
            </a:r>
          </a:p>
          <a:p>
            <a:pPr marL="628650" lvl="1" indent="-171450">
              <a:buFont typeface="Arial" panose="020B0604020202020204" pitchFamily="34" charset="0"/>
              <a:buChar char="•"/>
            </a:pPr>
            <a:r>
              <a:rPr lang="en-US" sz="1200" dirty="0"/>
              <a:t>Minimization of the extent of environmental damage, including the safe disposal of any discharged fluid.</a:t>
            </a:r>
          </a:p>
          <a:p>
            <a:pPr marL="628650" lvl="1" indent="-171450">
              <a:buFont typeface="Arial" panose="020B0604020202020204" pitchFamily="34" charset="0"/>
              <a:buChar char="•"/>
            </a:pPr>
            <a:r>
              <a:rPr lang="en-US" sz="1200" dirty="0"/>
              <a:t>Reduction of the pressure in the pipeline.</a:t>
            </a:r>
          </a:p>
          <a:p>
            <a:pPr marL="628650" lvl="1" indent="-171450">
              <a:buFont typeface="Arial" panose="020B0604020202020204" pitchFamily="34" charset="0"/>
              <a:buChar char="•"/>
            </a:pPr>
            <a:r>
              <a:rPr lang="en-US" sz="1200" dirty="0"/>
              <a:t>Liaising with regulatory authorities, emergency services, media, landholders</a:t>
            </a:r>
          </a:p>
          <a:p>
            <a:pPr marL="628650" lvl="1" indent="-171450">
              <a:buFont typeface="Arial" panose="020B0604020202020204" pitchFamily="34" charset="0"/>
              <a:buChar char="•"/>
            </a:pPr>
            <a:r>
              <a:rPr lang="en-US" sz="1200" dirty="0"/>
              <a:t>Performing exercises, regular intervals to determine adequacy and testing of ERP</a:t>
            </a:r>
          </a:p>
          <a:p>
            <a:pPr marL="628650" lvl="1" indent="-171450">
              <a:buFont typeface="Arial" panose="020B0604020202020204" pitchFamily="34" charset="0"/>
              <a:buChar char="•"/>
            </a:pPr>
            <a:r>
              <a:rPr lang="en-US" sz="1200" dirty="0"/>
              <a:t>Having emergency equipment and pipe and fittings, fit for the intended purpose and readily available at all times, complete with traceable material test certificates.</a:t>
            </a:r>
          </a:p>
          <a:p>
            <a:pPr marL="628650" lvl="1" indent="-171450">
              <a:buFont typeface="Arial" panose="020B0604020202020204" pitchFamily="34" charset="0"/>
              <a:buChar char="•"/>
            </a:pPr>
            <a:r>
              <a:rPr lang="en-US" sz="1200" dirty="0"/>
              <a:t>Expeditious transport of repair equipment, materials and personnel to the site.</a:t>
            </a:r>
          </a:p>
          <a:p>
            <a:pPr marL="628650" lvl="1" indent="-171450">
              <a:buFont typeface="Arial" panose="020B0604020202020204" pitchFamily="34" charset="0"/>
              <a:buChar char="•"/>
            </a:pPr>
            <a:r>
              <a:rPr lang="en-US" sz="1200" dirty="0"/>
              <a:t>Recovery from the emergency, including restoration of supply and remediation of damage to property and the environment.</a:t>
            </a:r>
          </a:p>
          <a:p>
            <a:pPr marL="628650" lvl="1" indent="-171450">
              <a:buFont typeface="Arial" panose="020B0604020202020204" pitchFamily="34" charset="0"/>
              <a:buChar char="•"/>
            </a:pPr>
            <a:r>
              <a:rPr lang="en-US" sz="1200" dirty="0"/>
              <a:t>Training of personnel, contractors and emergency services required to implement the plan, including any specific actions required to safely and effectively manage the emergency event.</a:t>
            </a:r>
          </a:p>
          <a:p>
            <a:pPr marL="628650" lvl="1" indent="-171450">
              <a:buFont typeface="Arial" panose="020B0604020202020204" pitchFamily="34" charset="0"/>
              <a:buChar char="•"/>
            </a:pPr>
            <a:r>
              <a:rPr lang="en-US" sz="1200" b="1" dirty="0">
                <a:solidFill>
                  <a:schemeClr val="accent4">
                    <a:lumMod val="60000"/>
                    <a:lumOff val="40000"/>
                  </a:schemeClr>
                </a:solidFill>
              </a:rPr>
              <a:t>Relevant details from the isolation plan to assist personnel and emergency services required to implement inventory isolation and control as part of emergency response plan, such as the location of isolation valves, method of actuation, and indicative response time for operational response to each valve.</a:t>
            </a:r>
          </a:p>
          <a:p>
            <a:endParaRPr lang="en-AU" dirty="0"/>
          </a:p>
        </p:txBody>
      </p:sp>
      <p:sp>
        <p:nvSpPr>
          <p:cNvPr id="4" name="Slide Number Placeholder 3"/>
          <p:cNvSpPr>
            <a:spLocks noGrp="1"/>
          </p:cNvSpPr>
          <p:nvPr>
            <p:ph type="sldNum" sz="quarter" idx="5"/>
          </p:nvPr>
        </p:nvSpPr>
        <p:spPr/>
        <p:txBody>
          <a:bodyPr/>
          <a:lstStyle/>
          <a:p>
            <a:fld id="{C532904F-DCA6-4508-9697-D693243E1EC8}" type="slidenum">
              <a:rPr lang="en-AU" smtClean="0"/>
              <a:t>6</a:t>
            </a:fld>
            <a:endParaRPr lang="en-AU"/>
          </a:p>
        </p:txBody>
      </p:sp>
    </p:spTree>
    <p:extLst>
      <p:ext uri="{BB962C8B-B14F-4D97-AF65-F5344CB8AC3E}">
        <p14:creationId xmlns:p14="http://schemas.microsoft.com/office/powerpoint/2010/main" val="385034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guidance material</a:t>
            </a:r>
          </a:p>
          <a:p>
            <a:r>
              <a:rPr lang="en-US" dirty="0"/>
              <a:t>Fluid characteristics – flammability toxicity </a:t>
            </a:r>
            <a:r>
              <a:rPr lang="en-US" dirty="0" err="1"/>
              <a:t>etc</a:t>
            </a:r>
            <a:r>
              <a:rPr lang="en-US" dirty="0"/>
              <a:t>, (</a:t>
            </a:r>
            <a:r>
              <a:rPr lang="en-US" dirty="0" err="1"/>
              <a:t>eg</a:t>
            </a:r>
            <a:r>
              <a:rPr lang="en-US" dirty="0"/>
              <a:t> given are CO2 and HVPL)</a:t>
            </a:r>
          </a:p>
          <a:p>
            <a:r>
              <a:rPr lang="en-US" dirty="0"/>
              <a:t>Potential; impacts</a:t>
            </a:r>
            <a:r>
              <a:rPr lang="en-AU" dirty="0"/>
              <a:t> – thermal radiation contours for credible threats</a:t>
            </a:r>
          </a:p>
          <a:p>
            <a:endParaRPr lang="en-US" dirty="0"/>
          </a:p>
        </p:txBody>
      </p:sp>
      <p:sp>
        <p:nvSpPr>
          <p:cNvPr id="4" name="Slide Number Placeholder 3"/>
          <p:cNvSpPr>
            <a:spLocks noGrp="1"/>
          </p:cNvSpPr>
          <p:nvPr>
            <p:ph type="sldNum" sz="quarter" idx="5"/>
          </p:nvPr>
        </p:nvSpPr>
        <p:spPr/>
        <p:txBody>
          <a:bodyPr/>
          <a:lstStyle/>
          <a:p>
            <a:fld id="{C532904F-DCA6-4508-9697-D693243E1EC8}" type="slidenum">
              <a:rPr lang="en-AU" smtClean="0"/>
              <a:t>7</a:t>
            </a:fld>
            <a:endParaRPr lang="en-AU"/>
          </a:p>
        </p:txBody>
      </p:sp>
    </p:spTree>
    <p:extLst>
      <p:ext uri="{BB962C8B-B14F-4D97-AF65-F5344CB8AC3E}">
        <p14:creationId xmlns:p14="http://schemas.microsoft.com/office/powerpoint/2010/main" val="43810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532904F-DCA6-4508-9697-D693243E1EC8}" type="slidenum">
              <a:rPr lang="en-AU" smtClean="0"/>
              <a:t>8</a:t>
            </a:fld>
            <a:endParaRPr lang="en-AU"/>
          </a:p>
        </p:txBody>
      </p:sp>
    </p:spTree>
    <p:extLst>
      <p:ext uri="{BB962C8B-B14F-4D97-AF65-F5344CB8AC3E}">
        <p14:creationId xmlns:p14="http://schemas.microsoft.com/office/powerpoint/2010/main" val="242522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additional notes here…</a:t>
            </a:r>
          </a:p>
          <a:p>
            <a:pPr marL="171450" indent="-171450">
              <a:buFontTx/>
              <a:buChar char="-"/>
            </a:pPr>
            <a:r>
              <a:rPr lang="en-US" dirty="0"/>
              <a:t>Consistency with good existing practice</a:t>
            </a:r>
          </a:p>
          <a:p>
            <a:pPr marL="171450" indent="-171450">
              <a:buFontTx/>
              <a:buChar char="-"/>
            </a:pPr>
            <a:r>
              <a:rPr lang="en-US" dirty="0"/>
              <a:t>MHF regulations - </a:t>
            </a:r>
          </a:p>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C532904F-DCA6-4508-9697-D693243E1EC8}" type="slidenum">
              <a:rPr lang="en-AU" smtClean="0"/>
              <a:t>9</a:t>
            </a:fld>
            <a:endParaRPr lang="en-AU"/>
          </a:p>
        </p:txBody>
      </p:sp>
    </p:spTree>
    <p:extLst>
      <p:ext uri="{BB962C8B-B14F-4D97-AF65-F5344CB8AC3E}">
        <p14:creationId xmlns:p14="http://schemas.microsoft.com/office/powerpoint/2010/main" val="2568124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532904F-DCA6-4508-9697-D693243E1EC8}" type="slidenum">
              <a:rPr lang="en-AU" smtClean="0"/>
              <a:t>10</a:t>
            </a:fld>
            <a:endParaRPr lang="en-AU"/>
          </a:p>
        </p:txBody>
      </p:sp>
    </p:spTree>
    <p:extLst>
      <p:ext uri="{BB962C8B-B14F-4D97-AF65-F5344CB8AC3E}">
        <p14:creationId xmlns:p14="http://schemas.microsoft.com/office/powerpoint/2010/main" val="1123962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009BA6"/>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10;&#10;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11250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FCFB-04C5-D49A-E7A6-5105565DD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050FA1E-8ACE-0704-D8D9-5BFB7631B3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89CEA-D61C-7438-0AB7-807B1CC01876}"/>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5" name="Footer Placeholder 4">
            <a:extLst>
              <a:ext uri="{FF2B5EF4-FFF2-40B4-BE49-F238E27FC236}">
                <a16:creationId xmlns:a16="http://schemas.microsoft.com/office/drawing/2014/main" id="{B8E4BEB0-9199-85BD-2A29-A1D6929B37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734DDA-982C-03A3-7724-3C4DB39A682F}"/>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59190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74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ound, outdoor, sky, dirt&#10;&#10;Description automatically generated">
            <a:extLst>
              <a:ext uri="{FF2B5EF4-FFF2-40B4-BE49-F238E27FC236}">
                <a16:creationId xmlns:a16="http://schemas.microsoft.com/office/drawing/2014/main" id="{47F7AB2B-278A-652F-2108-D06A629FFE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1"/>
            <a:ext cx="6072910" cy="6858000"/>
          </a:xfrm>
          <a:prstGeom prst="rect">
            <a:avLst/>
          </a:prstGeom>
        </p:spPr>
      </p:pic>
    </p:spTree>
    <p:extLst>
      <p:ext uri="{BB962C8B-B14F-4D97-AF65-F5344CB8AC3E}">
        <p14:creationId xmlns:p14="http://schemas.microsoft.com/office/powerpoint/2010/main" val="3380129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utdoor&#10;&#10;Description automatically generated">
            <a:extLst>
              <a:ext uri="{FF2B5EF4-FFF2-40B4-BE49-F238E27FC236}">
                <a16:creationId xmlns:a16="http://schemas.microsoft.com/office/drawing/2014/main" id="{621BF192-1818-815C-1CD0-4E1AB863B4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10" cy="6858000"/>
          </a:xfrm>
          <a:prstGeom prst="rect">
            <a:avLst/>
          </a:prstGeom>
        </p:spPr>
      </p:pic>
    </p:spTree>
    <p:extLst>
      <p:ext uri="{BB962C8B-B14F-4D97-AF65-F5344CB8AC3E}">
        <p14:creationId xmlns:p14="http://schemas.microsoft.com/office/powerpoint/2010/main" val="155221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se&#10;&#10;Description automatically generated">
            <a:extLst>
              <a:ext uri="{FF2B5EF4-FFF2-40B4-BE49-F238E27FC236}">
                <a16:creationId xmlns:a16="http://schemas.microsoft.com/office/drawing/2014/main" id="{C3476D29-A889-2B76-57E0-6CD0D7AEE4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09" cy="6858000"/>
          </a:xfrm>
          <a:prstGeom prst="rect">
            <a:avLst/>
          </a:prstGeom>
        </p:spPr>
      </p:pic>
    </p:spTree>
    <p:extLst>
      <p:ext uri="{BB962C8B-B14F-4D97-AF65-F5344CB8AC3E}">
        <p14:creationId xmlns:p14="http://schemas.microsoft.com/office/powerpoint/2010/main" val="2335647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332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ound, outdoor, sky, dirt&#10;&#10;Description automatically generated">
            <a:extLst>
              <a:ext uri="{FF2B5EF4-FFF2-40B4-BE49-F238E27FC236}">
                <a16:creationId xmlns:a16="http://schemas.microsoft.com/office/drawing/2014/main" id="{47F7AB2B-278A-652F-2108-D06A629FFE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1"/>
            <a:ext cx="6072910" cy="6858000"/>
          </a:xfrm>
          <a:prstGeom prst="rect">
            <a:avLst/>
          </a:prstGeom>
        </p:spPr>
      </p:pic>
    </p:spTree>
    <p:extLst>
      <p:ext uri="{BB962C8B-B14F-4D97-AF65-F5344CB8AC3E}">
        <p14:creationId xmlns:p14="http://schemas.microsoft.com/office/powerpoint/2010/main" val="685173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utdoor&#10;&#10;Description automatically generated">
            <a:extLst>
              <a:ext uri="{FF2B5EF4-FFF2-40B4-BE49-F238E27FC236}">
                <a16:creationId xmlns:a16="http://schemas.microsoft.com/office/drawing/2014/main" id="{621BF192-1818-815C-1CD0-4E1AB863B4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10" cy="6858000"/>
          </a:xfrm>
          <a:prstGeom prst="rect">
            <a:avLst/>
          </a:prstGeom>
        </p:spPr>
      </p:pic>
    </p:spTree>
    <p:extLst>
      <p:ext uri="{BB962C8B-B14F-4D97-AF65-F5344CB8AC3E}">
        <p14:creationId xmlns:p14="http://schemas.microsoft.com/office/powerpoint/2010/main" val="3512372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se&#10;&#10;Description automatically generated">
            <a:extLst>
              <a:ext uri="{FF2B5EF4-FFF2-40B4-BE49-F238E27FC236}">
                <a16:creationId xmlns:a16="http://schemas.microsoft.com/office/drawing/2014/main" id="{C3476D29-A889-2B76-57E0-6CD0D7AEE4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09" cy="6858000"/>
          </a:xfrm>
          <a:prstGeom prst="rect">
            <a:avLst/>
          </a:prstGeom>
        </p:spPr>
      </p:pic>
    </p:spTree>
    <p:extLst>
      <p:ext uri="{BB962C8B-B14F-4D97-AF65-F5344CB8AC3E}">
        <p14:creationId xmlns:p14="http://schemas.microsoft.com/office/powerpoint/2010/main" val="3821736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61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D1CA5A58-6B90-49CB-B71D-37C49840B552">
            <a:extLst>
              <a:ext uri="{FF2B5EF4-FFF2-40B4-BE49-F238E27FC236}">
                <a16:creationId xmlns:a16="http://schemas.microsoft.com/office/drawing/2014/main" id="{1FBCBDF0-938F-CEA0-E180-A71B0C774D69}"/>
              </a:ext>
            </a:extLst>
          </p:cNvPr>
          <p:cNvPicPr>
            <a:picLocks noChangeAspect="1" noChangeArrowheads="1"/>
          </p:cNvPicPr>
          <p:nvPr userDrawn="1"/>
        </p:nvPicPr>
        <p:blipFill rotWithShape="1">
          <a:blip r:embed="rId2">
            <a:alphaModFix amt="70000"/>
            <a:extLst>
              <a:ext uri="{28A0092B-C50C-407E-A947-70E740481C1C}">
                <a14:useLocalDpi xmlns:a14="http://schemas.microsoft.com/office/drawing/2010/main" val="0"/>
              </a:ext>
            </a:extLst>
          </a:blip>
          <a:srcRect b="15651"/>
          <a:stretch/>
        </p:blipFill>
        <p:spPr bwMode="auto">
          <a:xfrm>
            <a:off x="4763" y="4763"/>
            <a:ext cx="12192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8" name="Picture 7">
            <a:extLst>
              <a:ext uri="{FF2B5EF4-FFF2-40B4-BE49-F238E27FC236}">
                <a16:creationId xmlns:a16="http://schemas.microsoft.com/office/drawing/2014/main" id="{D7FC49EA-83B9-4CCA-3D08-F9085BBA7CB7}"/>
              </a:ext>
            </a:extLst>
          </p:cNvPr>
          <p:cNvPicPr>
            <a:picLocks noChangeAspect="1"/>
          </p:cNvPicPr>
          <p:nvPr userDrawn="1"/>
        </p:nvPicPr>
        <p:blipFill>
          <a:blip r:embed="rId3"/>
          <a:stretch>
            <a:fillRect/>
          </a:stretch>
        </p:blipFill>
        <p:spPr>
          <a:xfrm>
            <a:off x="5487235" y="3860576"/>
            <a:ext cx="1217530" cy="860794"/>
          </a:xfrm>
          <a:prstGeom prst="rect">
            <a:avLst/>
          </a:prstGeom>
        </p:spPr>
      </p:pic>
    </p:spTree>
    <p:extLst>
      <p:ext uri="{BB962C8B-B14F-4D97-AF65-F5344CB8AC3E}">
        <p14:creationId xmlns:p14="http://schemas.microsoft.com/office/powerpoint/2010/main" val="106576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95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6" name="Picture 5" descr="A picture containing outdoor, sky, sandy&#10;&#10;Description automatically generated">
            <a:extLst>
              <a:ext uri="{FF2B5EF4-FFF2-40B4-BE49-F238E27FC236}">
                <a16:creationId xmlns:a16="http://schemas.microsoft.com/office/drawing/2014/main" id="{7A26173B-A0F1-925A-58A6-86F1F64E81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8492"/>
            <a:ext cx="10359737" cy="690649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33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5" name="Picture 4" descr="Two people wearing hardhats looking at a piece of paper&#10;&#10;Description automatically generated with medium confidence">
            <a:extLst>
              <a:ext uri="{FF2B5EF4-FFF2-40B4-BE49-F238E27FC236}">
                <a16:creationId xmlns:a16="http://schemas.microsoft.com/office/drawing/2014/main" id="{0A27C901-CFE2-C3E0-B7BD-BA54BFCF63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307"/>
            <a:ext cx="6285607" cy="6858000"/>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571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16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096000" cy="6858001"/>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06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pic>
        <p:nvPicPr>
          <p:cNvPr id="6" name="Picture 5" descr="A picture containing outdoor, sky, sandy&#10;&#10;Description automatically generated">
            <a:extLst>
              <a:ext uri="{FF2B5EF4-FFF2-40B4-BE49-F238E27FC236}">
                <a16:creationId xmlns:a16="http://schemas.microsoft.com/office/drawing/2014/main" id="{7A26173B-A0F1-925A-58A6-86F1F64E81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4246"/>
            <a:ext cx="6096000" cy="6906491"/>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786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94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724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descr="A group of people wearing hardhats and reflectors&#10;&#10;Description automatically generated with low confidence">
            <a:extLst>
              <a:ext uri="{FF2B5EF4-FFF2-40B4-BE49-F238E27FC236}">
                <a16:creationId xmlns:a16="http://schemas.microsoft.com/office/drawing/2014/main" id="{EA883B76-7EB1-B247-82F9-30468FEC3C0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794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6" name="Picture 5" descr="A picture containing sky, outdoor, ground&#10;&#10;Description automatically generated">
            <a:extLst>
              <a:ext uri="{FF2B5EF4-FFF2-40B4-BE49-F238E27FC236}">
                <a16:creationId xmlns:a16="http://schemas.microsoft.com/office/drawing/2014/main" id="{40851D87-F524-E016-EF82-4FD1ECA22D49}"/>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36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9" name="Picture 8" descr="A picture containing outdoor, sky, sunset, sun&#10;&#10;Description automatically generated">
            <a:extLst>
              <a:ext uri="{FF2B5EF4-FFF2-40B4-BE49-F238E27FC236}">
                <a16:creationId xmlns:a16="http://schemas.microsoft.com/office/drawing/2014/main" id="{BF8B86E2-3295-5BA7-CA2D-23567E2D65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10;&#10;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577420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7" name="Picture 6" descr="A picture containing outdoor, sky, ground, sandy&#10;&#10;Description automatically generated">
            <a:extLst>
              <a:ext uri="{FF2B5EF4-FFF2-40B4-BE49-F238E27FC236}">
                <a16:creationId xmlns:a16="http://schemas.microsoft.com/office/drawing/2014/main" id="{8754491D-A871-26A6-0440-5F51DFE4526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117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30F5-811A-FD4A-FCE4-E95F85920D2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1CC134-797A-8F09-3DCD-EF1D57103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EFDA7-D07B-3D37-8688-D9C5667BE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55AF227-B89D-0993-910D-8866EBD3A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B0BAD1-3C6A-A384-EBA1-DB2FB8B435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BE0CEDD-A24F-12D0-EE84-23A0ECEC4A13}"/>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8" name="Footer Placeholder 7">
            <a:extLst>
              <a:ext uri="{FF2B5EF4-FFF2-40B4-BE49-F238E27FC236}">
                <a16:creationId xmlns:a16="http://schemas.microsoft.com/office/drawing/2014/main" id="{B4A59FC7-3B72-3CB1-1A80-BF85053BFD5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CB3AE5E-3097-D55F-5B29-03EE99D54E1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163089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583895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237910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461742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926108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736330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12605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021689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281710" y="830119"/>
            <a:ext cx="5555672" cy="541482"/>
          </a:xfrm>
        </p:spPr>
        <p:txBody>
          <a:bodyPr anchor="t">
            <a:noAutofit/>
          </a:bodyPr>
          <a:lstStyle>
            <a:lvl1pPr>
              <a:defRPr sz="3600" b="1">
                <a:solidFill>
                  <a:schemeClr val="bg1"/>
                </a:solidFill>
                <a:latin typeface="Calibri Light" panose="020F0302020204030204" pitchFamily="34" charset="0"/>
                <a:cs typeface="Calibri Light" panose="020F0302020204030204" pitchFamily="34" charset="0"/>
              </a:defRPr>
            </a:lvl1pPr>
          </a:lstStyle>
          <a:p>
            <a:r>
              <a:rPr lang="en-US" dirty="0"/>
              <a:t>Name </a:t>
            </a:r>
            <a:br>
              <a:rPr lang="en-US" dirty="0"/>
            </a:b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hasCustomPrompt="1"/>
          </p:nvPr>
        </p:nvSpPr>
        <p:spPr>
          <a:xfrm>
            <a:off x="28170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3643666" y="246622"/>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1F6AAE-11E7-20AA-FD35-ADF8F9F18891}"/>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FA35DF-7F48-623F-6C7A-798E3C7804D5}"/>
              </a:ext>
            </a:extLst>
          </p:cNvPr>
          <p:cNvCxnSpPr>
            <a:cxnSpLocks/>
          </p:cNvCxnSpPr>
          <p:nvPr userDrawn="1"/>
        </p:nvCxnSpPr>
        <p:spPr>
          <a:xfrm flipH="1">
            <a:off x="9751858" y="251327"/>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7BA5437-9529-748A-8012-111F2E69C766}"/>
              </a:ext>
            </a:extLst>
          </p:cNvPr>
          <p:cNvSpPr>
            <a:spLocks noGrp="1"/>
          </p:cNvSpPr>
          <p:nvPr>
            <p:ph sz="half" idx="11" hasCustomPrompt="1"/>
          </p:nvPr>
        </p:nvSpPr>
        <p:spPr>
          <a:xfrm>
            <a:off x="632372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7" name="Title 1">
            <a:extLst>
              <a:ext uri="{FF2B5EF4-FFF2-40B4-BE49-F238E27FC236}">
                <a16:creationId xmlns:a16="http://schemas.microsoft.com/office/drawing/2014/main" id="{48D85C55-3856-8533-53CA-D4DEB7AC97F0}"/>
              </a:ext>
            </a:extLst>
          </p:cNvPr>
          <p:cNvSpPr txBox="1">
            <a:spLocks/>
          </p:cNvSpPr>
          <p:nvPr userDrawn="1"/>
        </p:nvSpPr>
        <p:spPr>
          <a:xfrm>
            <a:off x="6323728" y="830119"/>
            <a:ext cx="5555672" cy="541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Calibri Light" panose="020F0302020204030204" pitchFamily="34" charset="0"/>
                <a:ea typeface="+mj-ea"/>
                <a:cs typeface="Calibri Light" panose="020F0302020204030204" pitchFamily="34" charset="0"/>
              </a:defRPr>
            </a:lvl1pPr>
          </a:lstStyle>
          <a:p>
            <a:r>
              <a:rPr lang="en-US" dirty="0"/>
              <a:t> </a:t>
            </a:r>
            <a:br>
              <a:rPr lang="en-US" dirty="0"/>
            </a:br>
            <a:endParaRPr lang="en-AU" dirty="0"/>
          </a:p>
        </p:txBody>
      </p:sp>
    </p:spTree>
    <p:extLst>
      <p:ext uri="{BB962C8B-B14F-4D97-AF65-F5344CB8AC3E}">
        <p14:creationId xmlns:p14="http://schemas.microsoft.com/office/powerpoint/2010/main" val="3879195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picture containing grass, outdoor&#10;&#10;Description automatically generated">
            <a:extLst>
              <a:ext uri="{FF2B5EF4-FFF2-40B4-BE49-F238E27FC236}">
                <a16:creationId xmlns:a16="http://schemas.microsoft.com/office/drawing/2014/main" id="{D2623DC8-A73F-484B-2C33-B26AD8C6B5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675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337858" y="950435"/>
            <a:ext cx="5555672" cy="480724"/>
          </a:xfrm>
        </p:spPr>
        <p:txBody>
          <a:bodyPr anchor="t">
            <a:noAutofit/>
          </a:bodyPr>
          <a:lstStyle>
            <a:lvl1pPr>
              <a:defRPr sz="3600" b="1">
                <a:solidFill>
                  <a:schemeClr val="bg1"/>
                </a:solidFill>
              </a:defRPr>
            </a:lvl1pPr>
          </a:lstStyle>
          <a:p>
            <a:r>
              <a:rPr lang="en-US" dirty="0"/>
              <a:t>Name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21956"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buNone/>
              <a:defRPr sz="1600">
                <a:solidFill>
                  <a:schemeClr val="bg1"/>
                </a:solidFill>
              </a:defRPr>
            </a:lvl5pPr>
          </a:lstStyle>
          <a:p>
            <a:pPr lvl="4"/>
            <a:endParaRPr lang="en-US"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58618" y="51768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1837427" y="284244"/>
            <a:ext cx="231356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650EB7F-C99C-F6B5-6E6C-E079D180AB6B}"/>
              </a:ext>
            </a:extLst>
          </p:cNvPr>
          <p:cNvSpPr>
            <a:spLocks noGrp="1"/>
          </p:cNvSpPr>
          <p:nvPr>
            <p:ph sz="half" idx="10"/>
          </p:nvPr>
        </p:nvSpPr>
        <p:spPr>
          <a:xfrm>
            <a:off x="6159277"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896938" indent="-896938">
              <a:buNone/>
              <a:defRPr sz="1100">
                <a:solidFill>
                  <a:schemeClr val="bg1"/>
                </a:solidFill>
              </a:defRPr>
            </a:lvl5pPr>
          </a:lstStyle>
          <a:p>
            <a:pPr lvl="4"/>
            <a:endParaRPr lang="en-US" dirty="0"/>
          </a:p>
        </p:txBody>
      </p:sp>
    </p:spTree>
    <p:extLst>
      <p:ext uri="{BB962C8B-B14F-4D97-AF65-F5344CB8AC3E}">
        <p14:creationId xmlns:p14="http://schemas.microsoft.com/office/powerpoint/2010/main" val="2282326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417728" cy="685800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886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396805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722752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pic>
        <p:nvPicPr>
          <p:cNvPr id="6" name="Picture 5" descr="A picture containing outdoor, sky, ground, nature&#10;&#10;Description automatically generated">
            <a:extLst>
              <a:ext uri="{FF2B5EF4-FFF2-40B4-BE49-F238E27FC236}">
                <a16:creationId xmlns:a16="http://schemas.microsoft.com/office/drawing/2014/main" id="{0D0029BB-7CA8-67D6-68F4-5D65FB3AB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4657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4216592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4033753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110931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27/11/2023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489461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descr="A picture containing grass, outdoor&#10;&#10;Description automatically generated">
            <a:extLst>
              <a:ext uri="{FF2B5EF4-FFF2-40B4-BE49-F238E27FC236}">
                <a16:creationId xmlns:a16="http://schemas.microsoft.com/office/drawing/2014/main" id="{D2623DC8-A73F-484B-2C33-B26AD8C6B564}"/>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84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bridge over a body of water with boats on it and buildings around it&#10;&#10;Description automatically generated with low confidence">
            <a:extLst>
              <a:ext uri="{FF2B5EF4-FFF2-40B4-BE49-F238E27FC236}">
                <a16:creationId xmlns:a16="http://schemas.microsoft.com/office/drawing/2014/main" id="{D4A7DCD1-826B-E4E6-565F-324F842FC740}"/>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01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10" name="Picture 9" descr="A sign in a field&#10;&#10;Description automatically generated">
            <a:extLst>
              <a:ext uri="{FF2B5EF4-FFF2-40B4-BE49-F238E27FC236}">
                <a16:creationId xmlns:a16="http://schemas.microsoft.com/office/drawing/2014/main" id="{576943DB-9A95-DAA9-CFAB-00D86159F203}"/>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Tree>
    <p:extLst>
      <p:ext uri="{BB962C8B-B14F-4D97-AF65-F5344CB8AC3E}">
        <p14:creationId xmlns:p14="http://schemas.microsoft.com/office/powerpoint/2010/main" val="164039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6" name="Picture 5" descr="A picture containing outdoor, sky, sunset, sun&#10;&#10;Description automatically generated">
            <a:extLst>
              <a:ext uri="{FF2B5EF4-FFF2-40B4-BE49-F238E27FC236}">
                <a16:creationId xmlns:a16="http://schemas.microsoft.com/office/drawing/2014/main" id="{7F358DAB-4F8A-5C40-8CCA-F562F194E2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767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6" name="Picture 5" descr="A picture containing outdoor, sky, sunset, sun&#10;&#10;Description automatically generated">
            <a:extLst>
              <a:ext uri="{FF2B5EF4-FFF2-40B4-BE49-F238E27FC236}">
                <a16:creationId xmlns:a16="http://schemas.microsoft.com/office/drawing/2014/main" id="{7F358DAB-4F8A-5C40-8CCA-F562F194E28C}"/>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4" name="Picture 3" descr="A bridge over a body of water with boats on it and buildings around it&#10;&#10;Description automatically generated with low confidence">
            <a:extLst>
              <a:ext uri="{FF2B5EF4-FFF2-40B4-BE49-F238E27FC236}">
                <a16:creationId xmlns:a16="http://schemas.microsoft.com/office/drawing/2014/main" id="{2E390137-BF3E-09D3-E09D-71C8E083ED3A}"/>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a:off x="152400" y="152400"/>
            <a:ext cx="12192000" cy="6858000"/>
          </a:xfrm>
          <a:prstGeom prst="rect">
            <a:avLst/>
          </a:prstGeom>
        </p:spPr>
      </p:pic>
    </p:spTree>
    <p:extLst>
      <p:ext uri="{BB962C8B-B14F-4D97-AF65-F5344CB8AC3E}">
        <p14:creationId xmlns:p14="http://schemas.microsoft.com/office/powerpoint/2010/main" val="1668025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2.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27/11/2023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380248123"/>
      </p:ext>
    </p:extLst>
  </p:cSld>
  <p:clrMap bg1="lt1" tx1="dk1" bg2="lt2" tx2="dk2" accent1="accent1" accent2="accent2" accent3="accent3" accent4="accent4" accent5="accent5" accent6="accent6" hlink="hlink" folHlink="folHlink"/>
  <p:sldLayoutIdLst>
    <p:sldLayoutId id="2147483699" r:id="rId1"/>
    <p:sldLayoutId id="2147483649" r:id="rId2"/>
    <p:sldLayoutId id="2147483683" r:id="rId3"/>
    <p:sldLayoutId id="2147483650" r:id="rId4"/>
    <p:sldLayoutId id="2147483669" r:id="rId5"/>
    <p:sldLayoutId id="2147483670" r:id="rId6"/>
    <p:sldLayoutId id="2147483671" r:id="rId7"/>
    <p:sldLayoutId id="2147483672" r:id="rId8"/>
    <p:sldLayoutId id="2147483673" r:id="rId9"/>
    <p:sldLayoutId id="2147483651" r:id="rId10"/>
    <p:sldLayoutId id="2147483652" r:id="rId11"/>
    <p:sldLayoutId id="2147483663" r:id="rId12"/>
    <p:sldLayoutId id="2147483664" r:id="rId13"/>
    <p:sldLayoutId id="2147483665" r:id="rId14"/>
    <p:sldLayoutId id="2147483691" r:id="rId15"/>
    <p:sldLayoutId id="2147483692" r:id="rId16"/>
    <p:sldLayoutId id="2147483693" r:id="rId17"/>
    <p:sldLayoutId id="2147483694" r:id="rId18"/>
    <p:sldLayoutId id="2147483666" r:id="rId19"/>
    <p:sldLayoutId id="2147483677" r:id="rId20"/>
    <p:sldLayoutId id="2147483678" r:id="rId21"/>
    <p:sldLayoutId id="2147483679" r:id="rId22"/>
    <p:sldLayoutId id="2147483695" r:id="rId23"/>
    <p:sldLayoutId id="2147483696" r:id="rId24"/>
    <p:sldLayoutId id="2147483697" r:id="rId25"/>
    <p:sldLayoutId id="2147483698" r:id="rId26"/>
    <p:sldLayoutId id="2147483660" r:id="rId27"/>
    <p:sldLayoutId id="2147483661" r:id="rId28"/>
    <p:sldLayoutId id="2147483662" r:id="rId29"/>
    <p:sldLayoutId id="2147483676" r:id="rId30"/>
    <p:sldLayoutId id="2147483653" r:id="rId31"/>
    <p:sldLayoutId id="2147483654" r:id="rId32"/>
    <p:sldLayoutId id="2147483655" r:id="rId33"/>
    <p:sldLayoutId id="2147483684" r:id="rId34"/>
    <p:sldLayoutId id="2147483656" r:id="rId35"/>
    <p:sldLayoutId id="2147483657" r:id="rId36"/>
    <p:sldLayoutId id="2147483658" r:id="rId37"/>
    <p:sldLayoutId id="2147483659"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27/11/2023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439319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D8035A-817F-25C2-B26A-878EF1C8EBCA}"/>
              </a:ext>
            </a:extLst>
          </p:cNvPr>
          <p:cNvSpPr>
            <a:spLocks noGrp="1"/>
          </p:cNvSpPr>
          <p:nvPr>
            <p:ph type="title"/>
          </p:nvPr>
        </p:nvSpPr>
        <p:spPr>
          <a:xfrm>
            <a:off x="1803898" y="950435"/>
            <a:ext cx="5555672" cy="480724"/>
          </a:xfrm>
        </p:spPr>
        <p:txBody>
          <a:bodyPr/>
          <a:lstStyle/>
          <a:p>
            <a:r>
              <a:rPr lang="en-US" dirty="0"/>
              <a:t>Michael Jarosz</a:t>
            </a:r>
            <a:endParaRPr lang="en-AU" dirty="0"/>
          </a:p>
        </p:txBody>
      </p:sp>
      <p:sp>
        <p:nvSpPr>
          <p:cNvPr id="6" name="Content Placeholder 5">
            <a:extLst>
              <a:ext uri="{FF2B5EF4-FFF2-40B4-BE49-F238E27FC236}">
                <a16:creationId xmlns:a16="http://schemas.microsoft.com/office/drawing/2014/main" id="{0F45207E-F9B1-B414-8148-B59565996C06}"/>
              </a:ext>
            </a:extLst>
          </p:cNvPr>
          <p:cNvSpPr>
            <a:spLocks noGrp="1"/>
          </p:cNvSpPr>
          <p:nvPr>
            <p:ph sz="half" idx="1"/>
          </p:nvPr>
        </p:nvSpPr>
        <p:spPr>
          <a:xfrm>
            <a:off x="5599611" y="950435"/>
            <a:ext cx="5789544" cy="5705868"/>
          </a:xfrm>
        </p:spPr>
        <p:txBody>
          <a:bodyPr>
            <a:noAutofit/>
          </a:bodyPr>
          <a:lstStyle/>
          <a:p>
            <a:pPr lvl="4" algn="just">
              <a:spcAft>
                <a:spcPts val="1200"/>
              </a:spcAft>
            </a:pPr>
            <a:r>
              <a:rPr lang="en-US" sz="1900" dirty="0"/>
              <a:t>Michael has over 15 years experience in the oil and gas pipeline industry with both SEA Gas and the SA technical regulator. He is a chartered mechanical and oil and gas pipeline engineer and a member of both the ME38.1 and ME38.3 Australian Standard sub-committees. He also </a:t>
            </a:r>
            <a:r>
              <a:rPr lang="en-US" sz="1900"/>
              <a:t>holds an </a:t>
            </a:r>
            <a:r>
              <a:rPr lang="en-US" sz="1900" dirty="0"/>
              <a:t>AMPP (formerly NACE) CP2 (technician</a:t>
            </a:r>
            <a:r>
              <a:rPr lang="en-US" sz="1900"/>
              <a:t>) certificate. </a:t>
            </a:r>
            <a:endParaRPr lang="en-US" sz="1900" dirty="0"/>
          </a:p>
          <a:p>
            <a:pPr lvl="4" algn="just">
              <a:spcAft>
                <a:spcPts val="1200"/>
              </a:spcAft>
            </a:pPr>
            <a:r>
              <a:rPr lang="en-US" sz="1900" dirty="0"/>
              <a:t>Michael’s technical experience is in pipeline integrity and risk assessment, with a focus on cathodic protection and corrosion mitigation, pipeline inspection, assessment and repair as well as pipeline corridor management. He was a key contributor to SEA Gas being awarded the 2022 APGA Safety Award for work on Planning Policy Changes in South Australia pertaining to development around high-pressure gas pipelines.</a:t>
            </a:r>
          </a:p>
        </p:txBody>
      </p:sp>
      <p:sp>
        <p:nvSpPr>
          <p:cNvPr id="8" name="Title 4">
            <a:extLst>
              <a:ext uri="{FF2B5EF4-FFF2-40B4-BE49-F238E27FC236}">
                <a16:creationId xmlns:a16="http://schemas.microsoft.com/office/drawing/2014/main" id="{BB85B404-D34E-4AF3-4C7B-38900D1A2CFD}"/>
              </a:ext>
            </a:extLst>
          </p:cNvPr>
          <p:cNvSpPr txBox="1">
            <a:spLocks/>
          </p:cNvSpPr>
          <p:nvPr/>
        </p:nvSpPr>
        <p:spPr>
          <a:xfrm>
            <a:off x="1803898" y="1945710"/>
            <a:ext cx="3219958" cy="6407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j-ea"/>
                <a:cs typeface="+mj-cs"/>
              </a:rPr>
              <a:t>Senior Pipeline Engineer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j-ea"/>
                <a:cs typeface="+mj-cs"/>
              </a:rPr>
              <a:t>SEA Gas </a:t>
            </a:r>
            <a:endParaRPr kumimoji="0" lang="en-AU" sz="18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3" name="Picture 2" descr="A person with a beard smiling&#10;&#10;Description automatically generated">
            <a:extLst>
              <a:ext uri="{FF2B5EF4-FFF2-40B4-BE49-F238E27FC236}">
                <a16:creationId xmlns:a16="http://schemas.microsoft.com/office/drawing/2014/main" id="{5605B92F-5718-E97B-E150-C6D4039520D7}"/>
              </a:ext>
            </a:extLst>
          </p:cNvPr>
          <p:cNvPicPr>
            <a:picLocks noChangeAspect="1"/>
          </p:cNvPicPr>
          <p:nvPr/>
        </p:nvPicPr>
        <p:blipFill rotWithShape="1">
          <a:blip r:embed="rId2">
            <a:extLst>
              <a:ext uri="{28A0092B-C50C-407E-A947-70E740481C1C}">
                <a14:useLocalDpi xmlns:a14="http://schemas.microsoft.com/office/drawing/2010/main" val="0"/>
              </a:ext>
            </a:extLst>
          </a:blip>
          <a:srcRect l="18465" t="12108" r="20668"/>
          <a:stretch/>
        </p:blipFill>
        <p:spPr>
          <a:xfrm>
            <a:off x="1592224" y="3100997"/>
            <a:ext cx="3509615" cy="3378538"/>
          </a:xfrm>
          <a:prstGeom prst="rect">
            <a:avLst/>
          </a:prstGeom>
        </p:spPr>
      </p:pic>
    </p:spTree>
    <p:extLst>
      <p:ext uri="{BB962C8B-B14F-4D97-AF65-F5344CB8AC3E}">
        <p14:creationId xmlns:p14="http://schemas.microsoft.com/office/powerpoint/2010/main" val="59976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D1CA5A58-6B90-49CB-B71D-37C49840B552">
            <a:extLst>
              <a:ext uri="{FF2B5EF4-FFF2-40B4-BE49-F238E27FC236}">
                <a16:creationId xmlns:a16="http://schemas.microsoft.com/office/drawing/2014/main" id="{612432DB-090D-3AB0-A696-A77E49E6AB85}"/>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4763" y="4763"/>
            <a:ext cx="12192000" cy="812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0FDC7AE5-2783-6DD9-3870-8E92F72868F6}"/>
              </a:ext>
            </a:extLst>
          </p:cNvPr>
          <p:cNvSpPr txBox="1">
            <a:spLocks/>
          </p:cNvSpPr>
          <p:nvPr/>
        </p:nvSpPr>
        <p:spPr>
          <a:xfrm>
            <a:off x="4570175" y="540495"/>
            <a:ext cx="5555672" cy="4807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Questions</a:t>
            </a:r>
          </a:p>
        </p:txBody>
      </p:sp>
    </p:spTree>
    <p:extLst>
      <p:ext uri="{BB962C8B-B14F-4D97-AF65-F5344CB8AC3E}">
        <p14:creationId xmlns:p14="http://schemas.microsoft.com/office/powerpoint/2010/main" val="1684424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39EF-1CD3-291C-5D21-4FD875A975B0}"/>
              </a:ext>
            </a:extLst>
          </p:cNvPr>
          <p:cNvSpPr>
            <a:spLocks noGrp="1"/>
          </p:cNvSpPr>
          <p:nvPr>
            <p:ph type="ctrTitle"/>
          </p:nvPr>
        </p:nvSpPr>
        <p:spPr/>
        <p:txBody>
          <a:bodyPr/>
          <a:lstStyle/>
          <a:p>
            <a:r>
              <a:rPr lang="en-US" dirty="0"/>
              <a:t>AS 2885.3 Seminar</a:t>
            </a:r>
            <a:endParaRPr lang="en-AU" dirty="0"/>
          </a:p>
        </p:txBody>
      </p:sp>
      <p:sp>
        <p:nvSpPr>
          <p:cNvPr id="3" name="Subtitle 2">
            <a:extLst>
              <a:ext uri="{FF2B5EF4-FFF2-40B4-BE49-F238E27FC236}">
                <a16:creationId xmlns:a16="http://schemas.microsoft.com/office/drawing/2014/main" id="{B163B2CC-535A-D233-A744-5DE226C0018D}"/>
              </a:ext>
            </a:extLst>
          </p:cNvPr>
          <p:cNvSpPr>
            <a:spLocks noGrp="1"/>
          </p:cNvSpPr>
          <p:nvPr>
            <p:ph type="subTitle" idx="1"/>
          </p:nvPr>
        </p:nvSpPr>
        <p:spPr>
          <a:xfrm>
            <a:off x="2311400" y="5396779"/>
            <a:ext cx="7480300" cy="690850"/>
          </a:xfrm>
        </p:spPr>
        <p:txBody>
          <a:bodyPr>
            <a:normAutofit fontScale="85000" lnSpcReduction="20000"/>
          </a:bodyPr>
          <a:lstStyle/>
          <a:p>
            <a:r>
              <a:rPr lang="en-US" dirty="0"/>
              <a:t>Section 11 – Emergency Response</a:t>
            </a:r>
          </a:p>
          <a:p>
            <a:r>
              <a:rPr lang="en-US" dirty="0"/>
              <a:t>Presented by Michael Jarosz</a:t>
            </a:r>
            <a:endParaRPr lang="en-AU" dirty="0"/>
          </a:p>
        </p:txBody>
      </p:sp>
    </p:spTree>
    <p:extLst>
      <p:ext uri="{BB962C8B-B14F-4D97-AF65-F5344CB8AC3E}">
        <p14:creationId xmlns:p14="http://schemas.microsoft.com/office/powerpoint/2010/main" val="186312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C99F-9D46-B598-7F7F-2D20B7E7FE0C}"/>
              </a:ext>
            </a:extLst>
          </p:cNvPr>
          <p:cNvSpPr>
            <a:spLocks noGrp="1"/>
          </p:cNvSpPr>
          <p:nvPr>
            <p:ph type="title"/>
          </p:nvPr>
        </p:nvSpPr>
        <p:spPr/>
        <p:txBody>
          <a:bodyPr/>
          <a:lstStyle/>
          <a:p>
            <a:r>
              <a:rPr lang="en-US" dirty="0"/>
              <a:t>Section 11 – Emergency Response</a:t>
            </a:r>
            <a:endParaRPr lang="en-AU" dirty="0"/>
          </a:p>
        </p:txBody>
      </p:sp>
      <p:sp>
        <p:nvSpPr>
          <p:cNvPr id="3" name="Content Placeholder 2">
            <a:extLst>
              <a:ext uri="{FF2B5EF4-FFF2-40B4-BE49-F238E27FC236}">
                <a16:creationId xmlns:a16="http://schemas.microsoft.com/office/drawing/2014/main" id="{D6444E96-E73B-1AC9-EC6E-8CD8B83FBD1C}"/>
              </a:ext>
            </a:extLst>
          </p:cNvPr>
          <p:cNvSpPr>
            <a:spLocks noGrp="1"/>
          </p:cNvSpPr>
          <p:nvPr>
            <p:ph idx="1"/>
          </p:nvPr>
        </p:nvSpPr>
        <p:spPr/>
        <p:txBody>
          <a:bodyPr>
            <a:normAutofit lnSpcReduction="10000"/>
          </a:bodyPr>
          <a:lstStyle/>
          <a:p>
            <a:r>
              <a:rPr lang="en-US" dirty="0"/>
              <a:t>Scope</a:t>
            </a:r>
          </a:p>
          <a:p>
            <a:pPr lvl="1"/>
            <a:r>
              <a:rPr lang="en-US" dirty="0"/>
              <a:t>Requirements for emergency preparation and response to enable such events to be conducted in a coordinated and safe manner</a:t>
            </a:r>
          </a:p>
          <a:p>
            <a:r>
              <a:rPr lang="en-US" dirty="0"/>
              <a:t>Key Concepts </a:t>
            </a:r>
          </a:p>
          <a:p>
            <a:pPr lvl="1"/>
            <a:r>
              <a:rPr lang="en-US" dirty="0"/>
              <a:t>Emergency Planning</a:t>
            </a:r>
          </a:p>
          <a:p>
            <a:pPr lvl="1"/>
            <a:r>
              <a:rPr lang="en-US" dirty="0"/>
              <a:t>Emergency Response Plan and Procedures</a:t>
            </a:r>
          </a:p>
          <a:p>
            <a:pPr lvl="1"/>
            <a:r>
              <a:rPr lang="en-US" dirty="0"/>
              <a:t>Regular liaison with emergency services</a:t>
            </a:r>
          </a:p>
          <a:p>
            <a:pPr lvl="1"/>
            <a:r>
              <a:rPr lang="en-US" dirty="0"/>
              <a:t>Communicating during emergency response</a:t>
            </a:r>
          </a:p>
          <a:p>
            <a:r>
              <a:rPr lang="en-US" dirty="0"/>
              <a:t>Objectives of 2022 Update</a:t>
            </a:r>
          </a:p>
          <a:p>
            <a:pPr lvl="1"/>
            <a:r>
              <a:rPr lang="en-US" dirty="0"/>
              <a:t>Clarify wording</a:t>
            </a:r>
          </a:p>
          <a:p>
            <a:pPr lvl="1"/>
            <a:r>
              <a:rPr lang="en-AU" dirty="0"/>
              <a:t>Link to SMS</a:t>
            </a:r>
          </a:p>
          <a:p>
            <a:pPr lvl="1"/>
            <a:r>
              <a:rPr lang="en-AU" dirty="0"/>
              <a:t>Add new requirements and additional guidance</a:t>
            </a:r>
          </a:p>
          <a:p>
            <a:pPr lvl="1"/>
            <a:endParaRPr lang="en-US" dirty="0"/>
          </a:p>
        </p:txBody>
      </p:sp>
    </p:spTree>
    <p:extLst>
      <p:ext uri="{BB962C8B-B14F-4D97-AF65-F5344CB8AC3E}">
        <p14:creationId xmlns:p14="http://schemas.microsoft.com/office/powerpoint/2010/main" val="125579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F977-8115-F3B0-CAE2-C97E85F86660}"/>
              </a:ext>
            </a:extLst>
          </p:cNvPr>
          <p:cNvSpPr>
            <a:spLocks noGrp="1"/>
          </p:cNvSpPr>
          <p:nvPr>
            <p:ph type="title"/>
          </p:nvPr>
        </p:nvSpPr>
        <p:spPr>
          <a:xfrm>
            <a:off x="281708" y="1041992"/>
            <a:ext cx="5555672" cy="480724"/>
          </a:xfrm>
        </p:spPr>
        <p:txBody>
          <a:bodyPr vert="horz" lIns="91440" tIns="45720" rIns="91440" bIns="45720" rtlCol="0" anchor="b">
            <a:normAutofit fontScale="90000"/>
          </a:bodyPr>
          <a:lstStyle/>
          <a:p>
            <a:r>
              <a:rPr lang="en-US" dirty="0"/>
              <a:t>Emergency Planning and the ERP</a:t>
            </a:r>
          </a:p>
        </p:txBody>
      </p:sp>
      <p:sp>
        <p:nvSpPr>
          <p:cNvPr id="3" name="Content Placeholder 2">
            <a:extLst>
              <a:ext uri="{FF2B5EF4-FFF2-40B4-BE49-F238E27FC236}">
                <a16:creationId xmlns:a16="http://schemas.microsoft.com/office/drawing/2014/main" id="{94A06B21-BBB4-5E8F-9DA3-4DDA5CC06082}"/>
              </a:ext>
            </a:extLst>
          </p:cNvPr>
          <p:cNvSpPr>
            <a:spLocks noGrp="1"/>
          </p:cNvSpPr>
          <p:nvPr>
            <p:ph sz="half" idx="1"/>
          </p:nvPr>
        </p:nvSpPr>
        <p:spPr>
          <a:xfrm>
            <a:off x="281708" y="1706137"/>
            <a:ext cx="5555673" cy="4836525"/>
          </a:xfrm>
        </p:spPr>
        <p:txBody>
          <a:bodyPr vert="horz" lIns="91440" tIns="45720" rIns="91440" bIns="45720" rtlCol="0">
            <a:normAutofit/>
          </a:bodyPr>
          <a:lstStyle/>
          <a:p>
            <a:pPr lvl="1">
              <a:lnSpc>
                <a:spcPct val="70000"/>
              </a:lnSpc>
              <a:spcAft>
                <a:spcPts val="1200"/>
              </a:spcAft>
            </a:pPr>
            <a:r>
              <a:rPr lang="en-US" sz="2800" dirty="0"/>
              <a:t>Loss of containment</a:t>
            </a:r>
          </a:p>
          <a:p>
            <a:pPr lvl="1">
              <a:lnSpc>
                <a:spcPct val="70000"/>
              </a:lnSpc>
              <a:spcAft>
                <a:spcPts val="1200"/>
              </a:spcAft>
            </a:pPr>
            <a:r>
              <a:rPr lang="en-US" sz="2800" dirty="0"/>
              <a:t>Full bore rupture</a:t>
            </a:r>
          </a:p>
          <a:p>
            <a:pPr lvl="1">
              <a:lnSpc>
                <a:spcPct val="70000"/>
              </a:lnSpc>
              <a:spcAft>
                <a:spcPts val="1200"/>
              </a:spcAft>
            </a:pPr>
            <a:r>
              <a:rPr lang="en-US" sz="2800" dirty="0"/>
              <a:t>Fires</a:t>
            </a:r>
          </a:p>
          <a:p>
            <a:pPr lvl="1">
              <a:lnSpc>
                <a:spcPct val="70000"/>
              </a:lnSpc>
              <a:spcAft>
                <a:spcPts val="1200"/>
              </a:spcAft>
            </a:pPr>
            <a:r>
              <a:rPr lang="en-US" sz="2800" dirty="0"/>
              <a:t>Natural events</a:t>
            </a:r>
          </a:p>
          <a:p>
            <a:pPr lvl="1">
              <a:lnSpc>
                <a:spcPct val="70000"/>
              </a:lnSpc>
              <a:spcAft>
                <a:spcPts val="1200"/>
              </a:spcAft>
            </a:pPr>
            <a:r>
              <a:rPr lang="en-US" sz="2800" dirty="0"/>
              <a:t>Failure events identified by SMS where ERP provides consequence mitigation</a:t>
            </a:r>
          </a:p>
          <a:p>
            <a:pPr lvl="1">
              <a:lnSpc>
                <a:spcPct val="70000"/>
              </a:lnSpc>
              <a:spcAft>
                <a:spcPts val="1200"/>
              </a:spcAft>
            </a:pPr>
            <a:r>
              <a:rPr lang="en-US" sz="2800" dirty="0"/>
              <a:t>Review requirements</a:t>
            </a:r>
          </a:p>
          <a:p>
            <a:endParaRPr lang="en-US" sz="1600" dirty="0">
              <a:solidFill>
                <a:schemeClr val="tx2"/>
              </a:solidFill>
              <a:latin typeface="+mn-lt"/>
            </a:endParaRPr>
          </a:p>
        </p:txBody>
      </p:sp>
      <p:sp>
        <p:nvSpPr>
          <p:cNvPr id="5" name="Picture Placeholder 4">
            <a:extLst>
              <a:ext uri="{FF2B5EF4-FFF2-40B4-BE49-F238E27FC236}">
                <a16:creationId xmlns:a16="http://schemas.microsoft.com/office/drawing/2014/main" id="{94955041-22E6-AF4E-FFF6-7C70030030A7}"/>
              </a:ext>
            </a:extLst>
          </p:cNvPr>
          <p:cNvSpPr>
            <a:spLocks noGrp="1"/>
          </p:cNvSpPr>
          <p:nvPr>
            <p:ph type="pic" idx="10"/>
          </p:nvPr>
        </p:nvSpPr>
        <p:spPr/>
        <p:txBody>
          <a:bodyPr/>
          <a:lstStyle/>
          <a:p>
            <a:endParaRPr lang="en-AU"/>
          </a:p>
        </p:txBody>
      </p:sp>
      <p:pic>
        <p:nvPicPr>
          <p:cNvPr id="1027" name="Picture 3">
            <a:extLst>
              <a:ext uri="{FF2B5EF4-FFF2-40B4-BE49-F238E27FC236}">
                <a16:creationId xmlns:a16="http://schemas.microsoft.com/office/drawing/2014/main" id="{75AF7B65-4167-82D8-1DB6-4B6E131A4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916"/>
          <a:stretch/>
        </p:blipFill>
        <p:spPr bwMode="auto">
          <a:xfrm>
            <a:off x="6122125" y="0"/>
            <a:ext cx="6096000" cy="692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62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F977-8115-F3B0-CAE2-C97E85F86660}"/>
              </a:ext>
            </a:extLst>
          </p:cNvPr>
          <p:cNvSpPr>
            <a:spLocks noGrp="1"/>
          </p:cNvSpPr>
          <p:nvPr>
            <p:ph type="title"/>
          </p:nvPr>
        </p:nvSpPr>
        <p:spPr/>
        <p:txBody>
          <a:bodyPr/>
          <a:lstStyle/>
          <a:p>
            <a:r>
              <a:rPr lang="en-US"/>
              <a:t>ERP requirements</a:t>
            </a:r>
            <a:endParaRPr lang="en-US" dirty="0"/>
          </a:p>
        </p:txBody>
      </p:sp>
      <p:sp>
        <p:nvSpPr>
          <p:cNvPr id="3" name="Content Placeholder 2">
            <a:extLst>
              <a:ext uri="{FF2B5EF4-FFF2-40B4-BE49-F238E27FC236}">
                <a16:creationId xmlns:a16="http://schemas.microsoft.com/office/drawing/2014/main" id="{94A06B21-BBB4-5E8F-9DA3-4DDA5CC06082}"/>
              </a:ext>
            </a:extLst>
          </p:cNvPr>
          <p:cNvSpPr>
            <a:spLocks noGrp="1"/>
          </p:cNvSpPr>
          <p:nvPr>
            <p:ph sz="half" idx="1"/>
          </p:nvPr>
        </p:nvSpPr>
        <p:spPr>
          <a:xfrm>
            <a:off x="6361808" y="1452129"/>
            <a:ext cx="5555673" cy="5294359"/>
          </a:xfrm>
        </p:spPr>
        <p:txBody>
          <a:bodyPr>
            <a:normAutofit fontScale="92500" lnSpcReduction="20000"/>
          </a:bodyPr>
          <a:lstStyle/>
          <a:p>
            <a:pPr>
              <a:spcAft>
                <a:spcPts val="200"/>
              </a:spcAft>
            </a:pPr>
            <a:r>
              <a:rPr lang="en-US" dirty="0"/>
              <a:t>ERP shall address</a:t>
            </a:r>
          </a:p>
          <a:p>
            <a:pPr lvl="1">
              <a:spcAft>
                <a:spcPts val="200"/>
              </a:spcAft>
            </a:pPr>
            <a:r>
              <a:rPr lang="en-US" dirty="0"/>
              <a:t>Emergency command, controls and communications</a:t>
            </a:r>
          </a:p>
          <a:p>
            <a:pPr lvl="1">
              <a:spcAft>
                <a:spcPts val="200"/>
              </a:spcAft>
            </a:pPr>
            <a:r>
              <a:rPr lang="en-US" dirty="0"/>
              <a:t>Safety of public and personnel</a:t>
            </a:r>
          </a:p>
          <a:p>
            <a:pPr lvl="1">
              <a:spcAft>
                <a:spcPts val="200"/>
              </a:spcAft>
            </a:pPr>
            <a:r>
              <a:rPr lang="en-US" dirty="0"/>
              <a:t>Coordination with key stakeholders, such as emergency services.</a:t>
            </a:r>
          </a:p>
          <a:p>
            <a:pPr lvl="1">
              <a:spcAft>
                <a:spcPts val="200"/>
              </a:spcAft>
            </a:pPr>
            <a:r>
              <a:rPr lang="en-US" dirty="0"/>
              <a:t>Recovery and restoration of operations.</a:t>
            </a:r>
          </a:p>
          <a:p>
            <a:pPr lvl="1">
              <a:spcAft>
                <a:spcPts val="200"/>
              </a:spcAft>
            </a:pPr>
            <a:r>
              <a:rPr lang="en-US" dirty="0"/>
              <a:t>Protection and remediation of the environment.</a:t>
            </a:r>
          </a:p>
          <a:p>
            <a:pPr lvl="1">
              <a:spcAft>
                <a:spcPts val="200"/>
              </a:spcAft>
            </a:pPr>
            <a:r>
              <a:rPr lang="en-US" dirty="0"/>
              <a:t>Training and competency of emergency response personnel.</a:t>
            </a:r>
          </a:p>
          <a:p>
            <a:pPr lvl="1">
              <a:spcAft>
                <a:spcPts val="200"/>
              </a:spcAft>
            </a:pPr>
            <a:r>
              <a:rPr lang="en-US" b="1" dirty="0">
                <a:solidFill>
                  <a:schemeClr val="accent4">
                    <a:lumMod val="60000"/>
                    <a:lumOff val="40000"/>
                  </a:schemeClr>
                </a:solidFill>
              </a:rPr>
              <a:t>Fluid characteristics and toxicity.</a:t>
            </a:r>
          </a:p>
          <a:p>
            <a:pPr lvl="1">
              <a:spcAft>
                <a:spcPts val="200"/>
              </a:spcAft>
            </a:pPr>
            <a:r>
              <a:rPr lang="en-US" b="1" dirty="0">
                <a:solidFill>
                  <a:schemeClr val="accent4">
                    <a:lumMod val="60000"/>
                    <a:lumOff val="40000"/>
                  </a:schemeClr>
                </a:solidFill>
              </a:rPr>
              <a:t>Measurement length and fluid release consequences data.</a:t>
            </a:r>
          </a:p>
          <a:p>
            <a:pPr lvl="1">
              <a:spcAft>
                <a:spcPts val="200"/>
              </a:spcAft>
            </a:pPr>
            <a:r>
              <a:rPr lang="en-US" b="1" dirty="0">
                <a:solidFill>
                  <a:schemeClr val="accent4">
                    <a:lumMod val="60000"/>
                    <a:lumOff val="40000"/>
                  </a:schemeClr>
                </a:solidFill>
              </a:rPr>
              <a:t>Isolation, shutdown and recovery, including limitations and consequences together with effects of venting and purging.</a:t>
            </a:r>
          </a:p>
          <a:p>
            <a:pPr lvl="1">
              <a:spcAft>
                <a:spcPts val="200"/>
              </a:spcAft>
            </a:pPr>
            <a:r>
              <a:rPr lang="en-US" dirty="0"/>
              <a:t>Equipment required for emergency response</a:t>
            </a:r>
          </a:p>
          <a:p>
            <a:pPr lvl="1">
              <a:spcAft>
                <a:spcPts val="200"/>
              </a:spcAft>
            </a:pPr>
            <a:r>
              <a:rPr lang="en-US" dirty="0"/>
              <a:t>Emergency exercises and their frequency</a:t>
            </a:r>
          </a:p>
          <a:p>
            <a:pPr lvl="1">
              <a:spcAft>
                <a:spcPts val="200"/>
              </a:spcAft>
            </a:pPr>
            <a:r>
              <a:rPr lang="en-US" dirty="0"/>
              <a:t>Maintenance or curtailment of supply</a:t>
            </a:r>
            <a:endParaRPr lang="en-AU" dirty="0"/>
          </a:p>
        </p:txBody>
      </p:sp>
      <p:pic>
        <p:nvPicPr>
          <p:cNvPr id="7" name="Picture 6">
            <a:extLst>
              <a:ext uri="{FF2B5EF4-FFF2-40B4-BE49-F238E27FC236}">
                <a16:creationId xmlns:a16="http://schemas.microsoft.com/office/drawing/2014/main" id="{CB9F2ED0-DAA6-13BB-E2C8-60EA1AD3F455}"/>
              </a:ext>
            </a:extLst>
          </p:cNvPr>
          <p:cNvPicPr>
            <a:picLocks noChangeAspect="1"/>
          </p:cNvPicPr>
          <p:nvPr/>
        </p:nvPicPr>
        <p:blipFill rotWithShape="1">
          <a:blip r:embed="rId3"/>
          <a:srcRect l="13214" r="21548"/>
          <a:stretch/>
        </p:blipFill>
        <p:spPr>
          <a:xfrm>
            <a:off x="0" y="0"/>
            <a:ext cx="6096000" cy="6858000"/>
          </a:xfrm>
          <a:prstGeom prst="rect">
            <a:avLst/>
          </a:prstGeom>
        </p:spPr>
      </p:pic>
    </p:spTree>
    <p:extLst>
      <p:ext uri="{BB962C8B-B14F-4D97-AF65-F5344CB8AC3E}">
        <p14:creationId xmlns:p14="http://schemas.microsoft.com/office/powerpoint/2010/main" val="1400724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F977-8115-F3B0-CAE2-C97E85F86660}"/>
              </a:ext>
            </a:extLst>
          </p:cNvPr>
          <p:cNvSpPr>
            <a:spLocks noGrp="1"/>
          </p:cNvSpPr>
          <p:nvPr>
            <p:ph type="title"/>
          </p:nvPr>
        </p:nvSpPr>
        <p:spPr/>
        <p:txBody>
          <a:bodyPr/>
          <a:lstStyle/>
          <a:p>
            <a:r>
              <a:rPr lang="en-US" dirty="0"/>
              <a:t>Supporting Procedures</a:t>
            </a:r>
            <a:endParaRPr lang="en-AU" dirty="0"/>
          </a:p>
        </p:txBody>
      </p:sp>
      <p:sp>
        <p:nvSpPr>
          <p:cNvPr id="3" name="Content Placeholder 2">
            <a:extLst>
              <a:ext uri="{FF2B5EF4-FFF2-40B4-BE49-F238E27FC236}">
                <a16:creationId xmlns:a16="http://schemas.microsoft.com/office/drawing/2014/main" id="{94A06B21-BBB4-5E8F-9DA3-4DDA5CC06082}"/>
              </a:ext>
            </a:extLst>
          </p:cNvPr>
          <p:cNvSpPr>
            <a:spLocks noGrp="1"/>
          </p:cNvSpPr>
          <p:nvPr>
            <p:ph sz="half" idx="1"/>
          </p:nvPr>
        </p:nvSpPr>
        <p:spPr>
          <a:xfrm>
            <a:off x="6377709" y="1408466"/>
            <a:ext cx="5555673" cy="5554461"/>
          </a:xfrm>
        </p:spPr>
        <p:txBody>
          <a:bodyPr>
            <a:normAutofit lnSpcReduction="10000"/>
          </a:bodyPr>
          <a:lstStyle/>
          <a:p>
            <a:pPr marL="0" indent="0">
              <a:spcBef>
                <a:spcPts val="500"/>
              </a:spcBef>
              <a:buNone/>
            </a:pPr>
            <a:r>
              <a:rPr lang="en-US" sz="1600" dirty="0"/>
              <a:t>Procedures shall address: </a:t>
            </a:r>
          </a:p>
          <a:p>
            <a:pPr lvl="1"/>
            <a:r>
              <a:rPr lang="en-US" sz="1600" dirty="0"/>
              <a:t>Maintaining an up-to-date contact list of pipeline personnel / stakeholders.</a:t>
            </a:r>
          </a:p>
          <a:p>
            <a:pPr lvl="1"/>
            <a:r>
              <a:rPr lang="en-US" sz="1600" dirty="0"/>
              <a:t>Provision of 24-hour emergency contact</a:t>
            </a:r>
          </a:p>
          <a:p>
            <a:pPr lvl="1"/>
            <a:r>
              <a:rPr lang="en-US" sz="1600" dirty="0"/>
              <a:t>Establishment of emergency control center.</a:t>
            </a:r>
          </a:p>
          <a:p>
            <a:pPr lvl="1"/>
            <a:r>
              <a:rPr lang="en-US" sz="1600" dirty="0"/>
              <a:t>Securing the site </a:t>
            </a:r>
          </a:p>
          <a:p>
            <a:pPr lvl="1"/>
            <a:r>
              <a:rPr lang="en-US" sz="1600" dirty="0"/>
              <a:t>Prompt and expedient action to prevent escalation.</a:t>
            </a:r>
          </a:p>
          <a:p>
            <a:pPr lvl="1"/>
            <a:r>
              <a:rPr lang="en-US" sz="1600" dirty="0"/>
              <a:t>Minimization of the extent of environmental damage</a:t>
            </a:r>
          </a:p>
          <a:p>
            <a:pPr lvl="1"/>
            <a:r>
              <a:rPr lang="en-US" sz="1600" dirty="0"/>
              <a:t>Reduction of the pressure in the pipeline.</a:t>
            </a:r>
          </a:p>
          <a:p>
            <a:pPr lvl="1"/>
            <a:r>
              <a:rPr lang="en-US" sz="1600" dirty="0"/>
              <a:t>Liaising with stakeholders (e.g. regulatory authorities, emergency services, etc.)</a:t>
            </a:r>
          </a:p>
          <a:p>
            <a:pPr lvl="1"/>
            <a:r>
              <a:rPr lang="en-US" sz="1600" dirty="0"/>
              <a:t>Performing exercises that simulate the emergency event</a:t>
            </a:r>
          </a:p>
          <a:p>
            <a:pPr lvl="1"/>
            <a:r>
              <a:rPr lang="en-US" sz="1600" dirty="0"/>
              <a:t>Having emergency equipment and pipe and fittings available (MDR)</a:t>
            </a:r>
          </a:p>
          <a:p>
            <a:pPr lvl="1"/>
            <a:r>
              <a:rPr lang="en-US" sz="1600" dirty="0"/>
              <a:t>Expeditious transport of equipment, materials and personnel to site.</a:t>
            </a:r>
          </a:p>
          <a:p>
            <a:pPr lvl="1"/>
            <a:r>
              <a:rPr lang="en-US" sz="1600" dirty="0"/>
              <a:t>Recovery from the emergency (supply and restoration of damage)</a:t>
            </a:r>
          </a:p>
          <a:p>
            <a:pPr lvl="1"/>
            <a:r>
              <a:rPr lang="en-US" sz="1600" dirty="0"/>
              <a:t>Training of personnel, contractors and emergency services </a:t>
            </a:r>
          </a:p>
          <a:p>
            <a:pPr lvl="1"/>
            <a:r>
              <a:rPr lang="en-US" sz="1600" b="1" dirty="0">
                <a:solidFill>
                  <a:schemeClr val="accent4">
                    <a:lumMod val="60000"/>
                    <a:lumOff val="40000"/>
                  </a:schemeClr>
                </a:solidFill>
              </a:rPr>
              <a:t>Relevant details from the isolation plan  (e.g. location of isolation valves, response time).</a:t>
            </a:r>
          </a:p>
          <a:p>
            <a:endParaRPr lang="en-AU" dirty="0"/>
          </a:p>
        </p:txBody>
      </p:sp>
      <p:pic>
        <p:nvPicPr>
          <p:cNvPr id="4" name="Picture 3" descr="Two people wearing hardhats looking at a piece of paper&#10;&#10;Description automatically generated with medium confidence">
            <a:extLst>
              <a:ext uri="{FF2B5EF4-FFF2-40B4-BE49-F238E27FC236}">
                <a16:creationId xmlns:a16="http://schemas.microsoft.com/office/drawing/2014/main" id="{42882FCB-941F-2FB6-19F9-63FD6134E3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49"/>
          <a:stretch/>
        </p:blipFill>
        <p:spPr>
          <a:xfrm>
            <a:off x="0" y="0"/>
            <a:ext cx="6062547" cy="6858000"/>
          </a:xfrm>
          <a:prstGeom prst="rect">
            <a:avLst/>
          </a:prstGeom>
        </p:spPr>
      </p:pic>
    </p:spTree>
    <p:extLst>
      <p:ext uri="{BB962C8B-B14F-4D97-AF65-F5344CB8AC3E}">
        <p14:creationId xmlns:p14="http://schemas.microsoft.com/office/powerpoint/2010/main" val="2748523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F977-8115-F3B0-CAE2-C97E85F86660}"/>
              </a:ext>
            </a:extLst>
          </p:cNvPr>
          <p:cNvSpPr>
            <a:spLocks noGrp="1"/>
          </p:cNvSpPr>
          <p:nvPr>
            <p:ph type="title"/>
          </p:nvPr>
        </p:nvSpPr>
        <p:spPr/>
        <p:txBody>
          <a:bodyPr/>
          <a:lstStyle/>
          <a:p>
            <a:pPr marL="0" indent="0">
              <a:buNone/>
            </a:pPr>
            <a:r>
              <a:rPr lang="en-US" dirty="0"/>
              <a:t>Liaison with Emergency services</a:t>
            </a:r>
          </a:p>
        </p:txBody>
      </p:sp>
      <p:sp>
        <p:nvSpPr>
          <p:cNvPr id="3" name="Content Placeholder 2">
            <a:extLst>
              <a:ext uri="{FF2B5EF4-FFF2-40B4-BE49-F238E27FC236}">
                <a16:creationId xmlns:a16="http://schemas.microsoft.com/office/drawing/2014/main" id="{94A06B21-BBB4-5E8F-9DA3-4DDA5CC06082}"/>
              </a:ext>
            </a:extLst>
          </p:cNvPr>
          <p:cNvSpPr>
            <a:spLocks noGrp="1"/>
          </p:cNvSpPr>
          <p:nvPr>
            <p:ph sz="half" idx="1"/>
          </p:nvPr>
        </p:nvSpPr>
        <p:spPr>
          <a:xfrm>
            <a:off x="6209408" y="1887558"/>
            <a:ext cx="5555673" cy="5052433"/>
          </a:xfrm>
        </p:spPr>
        <p:txBody>
          <a:bodyPr/>
          <a:lstStyle/>
          <a:p>
            <a:pPr>
              <a:buFontTx/>
              <a:buChar char="-"/>
            </a:pPr>
            <a:r>
              <a:rPr lang="en-US" dirty="0"/>
              <a:t>Processes shall be in place to identify relevant agencies</a:t>
            </a:r>
          </a:p>
          <a:p>
            <a:pPr>
              <a:buFontTx/>
              <a:buChar char="-"/>
            </a:pPr>
            <a:r>
              <a:rPr lang="en-US" dirty="0"/>
              <a:t>New clause outlining mandatory information to be given to emergency services / environmental agencies on a regular basis</a:t>
            </a:r>
          </a:p>
          <a:p>
            <a:pPr lvl="1">
              <a:buFontTx/>
              <a:buChar char="-"/>
            </a:pPr>
            <a:r>
              <a:rPr lang="en-US" dirty="0"/>
              <a:t>Location of the Pipeline System</a:t>
            </a:r>
          </a:p>
          <a:p>
            <a:pPr lvl="1">
              <a:buFontTx/>
              <a:buChar char="-"/>
            </a:pPr>
            <a:r>
              <a:rPr lang="en-US" dirty="0"/>
              <a:t>Fluid characteristics</a:t>
            </a:r>
          </a:p>
          <a:p>
            <a:pPr lvl="1">
              <a:buFontTx/>
              <a:buChar char="-"/>
            </a:pPr>
            <a:r>
              <a:rPr lang="en-US" dirty="0"/>
              <a:t>Potential impact of failure</a:t>
            </a:r>
          </a:p>
          <a:p>
            <a:pPr lvl="1">
              <a:buFontTx/>
              <a:buChar char="-"/>
            </a:pPr>
            <a:r>
              <a:rPr lang="en-US" dirty="0"/>
              <a:t>Methods for recognizing threats</a:t>
            </a:r>
          </a:p>
          <a:p>
            <a:pPr lvl="1">
              <a:buFontTx/>
              <a:buChar char="-"/>
            </a:pPr>
            <a:r>
              <a:rPr lang="en-US" dirty="0"/>
              <a:t>Appropriate emergency response</a:t>
            </a:r>
          </a:p>
          <a:p>
            <a:pPr lvl="1">
              <a:buFontTx/>
              <a:buChar char="-"/>
            </a:pPr>
            <a:r>
              <a:rPr lang="en-US" dirty="0"/>
              <a:t>Contact information for pipeline operator, including 24-hour number</a:t>
            </a:r>
          </a:p>
          <a:p>
            <a:pPr lvl="1">
              <a:buFontTx/>
              <a:buChar char="-"/>
            </a:pPr>
            <a:endParaRPr lang="en-US" dirty="0"/>
          </a:p>
          <a:p>
            <a:pPr lvl="1">
              <a:buFontTx/>
              <a:buChar char="-"/>
            </a:pPr>
            <a:endParaRPr lang="en-US" dirty="0"/>
          </a:p>
          <a:p>
            <a:pPr>
              <a:buFontTx/>
              <a:buChar char="-"/>
            </a:pPr>
            <a:endParaRPr lang="en-US" dirty="0"/>
          </a:p>
          <a:p>
            <a:pPr>
              <a:buFontTx/>
              <a:buChar char="-"/>
            </a:pPr>
            <a:endParaRPr lang="en-US" dirty="0"/>
          </a:p>
          <a:p>
            <a:endParaRPr lang="en-AU" dirty="0"/>
          </a:p>
        </p:txBody>
      </p:sp>
      <p:pic>
        <p:nvPicPr>
          <p:cNvPr id="5" name="Picture 4">
            <a:extLst>
              <a:ext uri="{FF2B5EF4-FFF2-40B4-BE49-F238E27FC236}">
                <a16:creationId xmlns:a16="http://schemas.microsoft.com/office/drawing/2014/main" id="{31B75782-40C3-FEE8-8761-329F59E4FC76}"/>
              </a:ext>
            </a:extLst>
          </p:cNvPr>
          <p:cNvPicPr>
            <a:picLocks noChangeAspect="1"/>
          </p:cNvPicPr>
          <p:nvPr/>
        </p:nvPicPr>
        <p:blipFill rotWithShape="1">
          <a:blip r:embed="rId3"/>
          <a:srcRect l="8555" t="-1196" r="19803" b="1196"/>
          <a:stretch/>
        </p:blipFill>
        <p:spPr>
          <a:xfrm>
            <a:off x="0" y="-110971"/>
            <a:ext cx="6096000" cy="6968971"/>
          </a:xfrm>
          <a:prstGeom prst="rect">
            <a:avLst/>
          </a:prstGeom>
        </p:spPr>
      </p:pic>
    </p:spTree>
    <p:extLst>
      <p:ext uri="{BB962C8B-B14F-4D97-AF65-F5344CB8AC3E}">
        <p14:creationId xmlns:p14="http://schemas.microsoft.com/office/powerpoint/2010/main" val="2155009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F977-8115-F3B0-CAE2-C97E85F86660}"/>
              </a:ext>
            </a:extLst>
          </p:cNvPr>
          <p:cNvSpPr>
            <a:spLocks noGrp="1"/>
          </p:cNvSpPr>
          <p:nvPr>
            <p:ph type="title"/>
          </p:nvPr>
        </p:nvSpPr>
        <p:spPr/>
        <p:txBody>
          <a:bodyPr/>
          <a:lstStyle/>
          <a:p>
            <a:pPr marL="0" indent="0">
              <a:buNone/>
            </a:pPr>
            <a:r>
              <a:rPr lang="en-US" dirty="0"/>
              <a:t>Communicating During Emergency Response</a:t>
            </a:r>
          </a:p>
        </p:txBody>
      </p:sp>
      <p:sp>
        <p:nvSpPr>
          <p:cNvPr id="3" name="Content Placeholder 2">
            <a:extLst>
              <a:ext uri="{FF2B5EF4-FFF2-40B4-BE49-F238E27FC236}">
                <a16:creationId xmlns:a16="http://schemas.microsoft.com/office/drawing/2014/main" id="{94A06B21-BBB4-5E8F-9DA3-4DDA5CC06082}"/>
              </a:ext>
            </a:extLst>
          </p:cNvPr>
          <p:cNvSpPr>
            <a:spLocks noGrp="1"/>
          </p:cNvSpPr>
          <p:nvPr>
            <p:ph sz="half" idx="1"/>
          </p:nvPr>
        </p:nvSpPr>
        <p:spPr>
          <a:xfrm>
            <a:off x="6296493" y="2007301"/>
            <a:ext cx="5555673" cy="5052433"/>
          </a:xfrm>
        </p:spPr>
        <p:txBody>
          <a:bodyPr/>
          <a:lstStyle/>
          <a:p>
            <a:r>
              <a:rPr lang="en-US" sz="2000" dirty="0"/>
              <a:t>In the event of emergency, responders and emergency response personnel shall be briefed</a:t>
            </a:r>
          </a:p>
          <a:p>
            <a:r>
              <a:rPr lang="en-US" sz="2000" dirty="0"/>
              <a:t>New clause outlining mandatory information to be </a:t>
            </a:r>
            <a:r>
              <a:rPr lang="en-US" sz="1800" dirty="0"/>
              <a:t>given to emergency services during an emergency</a:t>
            </a:r>
          </a:p>
          <a:p>
            <a:pPr lvl="1"/>
            <a:r>
              <a:rPr lang="en-US" sz="1800" dirty="0"/>
              <a:t>Nature of the event</a:t>
            </a:r>
          </a:p>
          <a:p>
            <a:pPr lvl="1"/>
            <a:r>
              <a:rPr lang="en-US" sz="1800" dirty="0"/>
              <a:t>Credible worst case</a:t>
            </a:r>
          </a:p>
          <a:p>
            <a:pPr lvl="1"/>
            <a:r>
              <a:rPr lang="en-US" sz="1800" dirty="0"/>
              <a:t>Other credible consequences</a:t>
            </a:r>
          </a:p>
          <a:p>
            <a:pPr lvl="1"/>
            <a:r>
              <a:rPr lang="en-US" sz="1800" dirty="0"/>
              <a:t>Remediation steps proposed</a:t>
            </a:r>
          </a:p>
          <a:p>
            <a:pPr lvl="1"/>
            <a:r>
              <a:rPr lang="en-US" sz="1800" dirty="0"/>
              <a:t>Properties of fluid, radiation contours, etc.</a:t>
            </a:r>
          </a:p>
          <a:p>
            <a:pPr lvl="1"/>
            <a:r>
              <a:rPr lang="en-US" sz="1800" dirty="0"/>
              <a:t>Responders to be kept up to date</a:t>
            </a:r>
          </a:p>
          <a:p>
            <a:pPr lvl="1"/>
            <a:r>
              <a:rPr lang="en-US" sz="1800" dirty="0"/>
              <a:t>JHA requirements</a:t>
            </a:r>
          </a:p>
          <a:p>
            <a:pPr lvl="1"/>
            <a:r>
              <a:rPr lang="en-US" sz="1800" dirty="0"/>
              <a:t>Mitigative measures to minimize impact on public and environment </a:t>
            </a:r>
          </a:p>
          <a:p>
            <a:pPr marL="0" indent="0">
              <a:buNone/>
            </a:pPr>
            <a:endParaRPr lang="en-US" dirty="0"/>
          </a:p>
          <a:p>
            <a:endParaRPr lang="en-AU" dirty="0"/>
          </a:p>
        </p:txBody>
      </p:sp>
      <p:pic>
        <p:nvPicPr>
          <p:cNvPr id="4" name="Picture 3" descr="A person wearing a headset&#10;&#10;Description automatically generated">
            <a:extLst>
              <a:ext uri="{FF2B5EF4-FFF2-40B4-BE49-F238E27FC236}">
                <a16:creationId xmlns:a16="http://schemas.microsoft.com/office/drawing/2014/main" id="{92EEA5D0-61BC-C54A-97DE-6DCFA9BC0186}"/>
              </a:ext>
            </a:extLst>
          </p:cNvPr>
          <p:cNvPicPr>
            <a:picLocks noChangeAspect="1"/>
          </p:cNvPicPr>
          <p:nvPr/>
        </p:nvPicPr>
        <p:blipFill rotWithShape="1">
          <a:blip r:embed="rId3">
            <a:extLst>
              <a:ext uri="{28A0092B-C50C-407E-A947-70E740481C1C}">
                <a14:useLocalDpi xmlns:a14="http://schemas.microsoft.com/office/drawing/2010/main" val="0"/>
              </a:ext>
            </a:extLst>
          </a:blip>
          <a:srcRect l="44033" r="6427" b="1639"/>
          <a:stretch/>
        </p:blipFill>
        <p:spPr>
          <a:xfrm>
            <a:off x="0" y="0"/>
            <a:ext cx="6064794" cy="6858000"/>
          </a:xfrm>
          <a:prstGeom prst="rect">
            <a:avLst/>
          </a:prstGeom>
        </p:spPr>
      </p:pic>
    </p:spTree>
    <p:extLst>
      <p:ext uri="{BB962C8B-B14F-4D97-AF65-F5344CB8AC3E}">
        <p14:creationId xmlns:p14="http://schemas.microsoft.com/office/powerpoint/2010/main" val="60160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68D1-8832-76AD-FA6F-6FCC88036B89}"/>
              </a:ext>
            </a:extLst>
          </p:cNvPr>
          <p:cNvSpPr>
            <a:spLocks noGrp="1"/>
          </p:cNvSpPr>
          <p:nvPr>
            <p:ph type="title"/>
          </p:nvPr>
        </p:nvSpPr>
        <p:spPr/>
        <p:txBody>
          <a:bodyPr/>
          <a:lstStyle/>
          <a:p>
            <a:r>
              <a:rPr lang="en-US"/>
              <a:t>Objectives of the 2022 Update</a:t>
            </a:r>
            <a:endParaRPr lang="en-AU" dirty="0"/>
          </a:p>
        </p:txBody>
      </p:sp>
      <p:sp>
        <p:nvSpPr>
          <p:cNvPr id="3" name="Content Placeholder 2">
            <a:extLst>
              <a:ext uri="{FF2B5EF4-FFF2-40B4-BE49-F238E27FC236}">
                <a16:creationId xmlns:a16="http://schemas.microsoft.com/office/drawing/2014/main" id="{1106CF26-7D9B-B3CF-22A0-6BE827A83C77}"/>
              </a:ext>
            </a:extLst>
          </p:cNvPr>
          <p:cNvSpPr>
            <a:spLocks noGrp="1"/>
          </p:cNvSpPr>
          <p:nvPr>
            <p:ph sz="half" idx="1"/>
          </p:nvPr>
        </p:nvSpPr>
        <p:spPr>
          <a:xfrm>
            <a:off x="6361808" y="1991170"/>
            <a:ext cx="5555673" cy="4513392"/>
          </a:xfrm>
        </p:spPr>
        <p:txBody>
          <a:bodyPr/>
          <a:lstStyle/>
          <a:p>
            <a:pPr lvl="1">
              <a:spcAft>
                <a:spcPts val="600"/>
              </a:spcAft>
            </a:pPr>
            <a:r>
              <a:rPr lang="en-US" dirty="0"/>
              <a:t>Minor improvements to wording for existing requirements</a:t>
            </a:r>
          </a:p>
          <a:p>
            <a:pPr lvl="1">
              <a:spcAft>
                <a:spcPts val="600"/>
              </a:spcAft>
            </a:pPr>
            <a:r>
              <a:rPr lang="en-US" dirty="0"/>
              <a:t>Improve information required in ERP, including fluid properties and consequence zones, isolation plan </a:t>
            </a:r>
          </a:p>
          <a:p>
            <a:pPr lvl="1">
              <a:spcAft>
                <a:spcPts val="600"/>
              </a:spcAft>
            </a:pPr>
            <a:r>
              <a:rPr lang="en-US" dirty="0"/>
              <a:t>Link back to the SMS</a:t>
            </a:r>
          </a:p>
          <a:p>
            <a:pPr lvl="1">
              <a:spcAft>
                <a:spcPts val="600"/>
              </a:spcAft>
            </a:pPr>
            <a:r>
              <a:rPr lang="en-US" dirty="0"/>
              <a:t>Specify information required to be given to emergency response personnel</a:t>
            </a:r>
          </a:p>
          <a:p>
            <a:pPr lvl="1">
              <a:spcAft>
                <a:spcPts val="600"/>
              </a:spcAft>
            </a:pPr>
            <a:r>
              <a:rPr lang="en-US" dirty="0"/>
              <a:t>Consistency with standard practice in other hazardous industries (e.g. MHF Regulations)</a:t>
            </a:r>
          </a:p>
          <a:p>
            <a:pPr lvl="1"/>
            <a:endParaRPr lang="en-US" dirty="0"/>
          </a:p>
          <a:p>
            <a:pPr lvl="1"/>
            <a:endParaRPr lang="en-US" dirty="0"/>
          </a:p>
        </p:txBody>
      </p:sp>
      <p:pic>
        <p:nvPicPr>
          <p:cNvPr id="4" name="Picture 3">
            <a:extLst>
              <a:ext uri="{FF2B5EF4-FFF2-40B4-BE49-F238E27FC236}">
                <a16:creationId xmlns:a16="http://schemas.microsoft.com/office/drawing/2014/main" id="{81F13525-02FD-CE7C-C834-C81075432AA1}"/>
              </a:ext>
            </a:extLst>
          </p:cNvPr>
          <p:cNvPicPr>
            <a:picLocks noChangeAspect="1"/>
          </p:cNvPicPr>
          <p:nvPr/>
        </p:nvPicPr>
        <p:blipFill rotWithShape="1">
          <a:blip r:embed="rId3"/>
          <a:srcRect l="41974" t="2306" r="23929" b="25960"/>
          <a:stretch/>
        </p:blipFill>
        <p:spPr>
          <a:xfrm>
            <a:off x="-1" y="0"/>
            <a:ext cx="6062545" cy="6858000"/>
          </a:xfrm>
          <a:prstGeom prst="rect">
            <a:avLst/>
          </a:prstGeom>
        </p:spPr>
      </p:pic>
    </p:spTree>
    <p:extLst>
      <p:ext uri="{BB962C8B-B14F-4D97-AF65-F5344CB8AC3E}">
        <p14:creationId xmlns:p14="http://schemas.microsoft.com/office/powerpoint/2010/main" val="2441430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DDDFEDB378842B63E9DD41EA67249" ma:contentTypeVersion="18" ma:contentTypeDescription="Create a new document." ma:contentTypeScope="" ma:versionID="5fadf4026a248ebb8e06b38d809f8f01">
  <xsd:schema xmlns:xsd="http://www.w3.org/2001/XMLSchema" xmlns:xs="http://www.w3.org/2001/XMLSchema" xmlns:p="http://schemas.microsoft.com/office/2006/metadata/properties" xmlns:ns2="52f01d23-62d5-4131-88e9-8c04ec6d5a7e" xmlns:ns3="5b6aa8e6-81c7-49c3-a873-088f72d3c08e" xmlns:ns4="e35f1a1b-9455-4987-aeba-2c5d3ff84d62" targetNamespace="http://schemas.microsoft.com/office/2006/metadata/properties" ma:root="true" ma:fieldsID="ea5ff47db6efbe2ed3011336c558c63d" ns2:_="" ns3:_="" ns4:_="">
    <xsd:import namespace="52f01d23-62d5-4131-88e9-8c04ec6d5a7e"/>
    <xsd:import namespace="5b6aa8e6-81c7-49c3-a873-088f72d3c08e"/>
    <xsd:import namespace="e35f1a1b-9455-4987-aeba-2c5d3ff84d6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f01d23-62d5-4131-88e9-8c04ec6d5a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7b88db-b703-4d04-81b7-e61a8f0436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6aa8e6-81c7-49c3-a873-088f72d3c0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5f1a1b-9455-4987-aeba-2c5d3ff84d6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65044ba-0430-49f4-a201-87e7242bc9f6}" ma:internalName="TaxCatchAll" ma:showField="CatchAllData" ma:web="e35f1a1b-9455-4987-aeba-2c5d3ff84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35f1a1b-9455-4987-aeba-2c5d3ff84d62" xsi:nil="true"/>
    <lcf76f155ced4ddcb4097134ff3c332f xmlns="52f01d23-62d5-4131-88e9-8c04ec6d5a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91DCC8-084E-4A5F-9FC3-E8D12808284A}"/>
</file>

<file path=customXml/itemProps2.xml><?xml version="1.0" encoding="utf-8"?>
<ds:datastoreItem xmlns:ds="http://schemas.openxmlformats.org/officeDocument/2006/customXml" ds:itemID="{7486E856-B822-4E7A-AF57-188666472234}">
  <ds:schemaRefs>
    <ds:schemaRef ds:uri="http://schemas.microsoft.com/office/2006/documentManagement/types"/>
    <ds:schemaRef ds:uri="http://schemas.microsoft.com/office/2006/metadata/properties"/>
    <ds:schemaRef ds:uri="4e07cc90-abce-46ac-99bf-25584fa1a906"/>
    <ds:schemaRef ds:uri="http://schemas.openxmlformats.org/package/2006/metadata/core-properties"/>
    <ds:schemaRef ds:uri="http://www.w3.org/XML/1998/namespace"/>
    <ds:schemaRef ds:uri="http://purl.org/dc/terms/"/>
    <ds:schemaRef ds:uri="http://purl.org/dc/elements/1.1/"/>
    <ds:schemaRef ds:uri="http://purl.org/dc/dcmitype/"/>
    <ds:schemaRef ds:uri="http://schemas.microsoft.com/office/infopath/2007/PartnerControls"/>
    <ds:schemaRef ds:uri="e35f1a1b-9455-4987-aeba-2c5d3ff84d62"/>
    <ds:schemaRef ds:uri="9184752d-f9fd-4ed7-ac6d-7907470e315f"/>
  </ds:schemaRefs>
</ds:datastoreItem>
</file>

<file path=customXml/itemProps3.xml><?xml version="1.0" encoding="utf-8"?>
<ds:datastoreItem xmlns:ds="http://schemas.openxmlformats.org/officeDocument/2006/customXml" ds:itemID="{09A4852B-401D-4717-B238-E1749F018F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9368</TotalTime>
  <Words>1036</Words>
  <Application>Microsoft Office PowerPoint</Application>
  <PresentationFormat>Widescreen</PresentationFormat>
  <Paragraphs>123</Paragraphs>
  <Slides>10</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Calibri Light</vt:lpstr>
      <vt:lpstr>Verdana</vt:lpstr>
      <vt:lpstr>Office Theme</vt:lpstr>
      <vt:lpstr>1_Office Theme</vt:lpstr>
      <vt:lpstr>Michael Jarosz</vt:lpstr>
      <vt:lpstr>AS 2885.3 Seminar</vt:lpstr>
      <vt:lpstr>Section 11 – Emergency Response</vt:lpstr>
      <vt:lpstr>Emergency Planning and the ERP</vt:lpstr>
      <vt:lpstr>ERP requirements</vt:lpstr>
      <vt:lpstr>Supporting Procedures</vt:lpstr>
      <vt:lpstr>Liaison with Emergency services</vt:lpstr>
      <vt:lpstr>Communicating During Emergency Response</vt:lpstr>
      <vt:lpstr>Objectives of the 2022 Update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Lawrence Shelton</dc:creator>
  <cp:lastModifiedBy>Liz Brierley</cp:lastModifiedBy>
  <cp:revision>14</cp:revision>
  <dcterms:created xsi:type="dcterms:W3CDTF">2023-02-02T03:38:53Z</dcterms:created>
  <dcterms:modified xsi:type="dcterms:W3CDTF">2023-11-27T04:44:09Z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0x01010026EDDDFEDB378842B63E9DD41EA67249</vt:lpwstr>
  </property>
  <property fmtid="{D5CDD505-2E9C-101B-9397-08002B2CF9AE}" pid="3" name="MediaServiceImageTags">
    <vt:lpwstr/>
  </property>
</Properties>
</file>