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00" r:id="rId5"/>
  </p:sldMasterIdLst>
  <p:notesMasterIdLst>
    <p:notesMasterId r:id="rId20"/>
  </p:notesMasterIdLst>
  <p:sldIdLst>
    <p:sldId id="262" r:id="rId6"/>
    <p:sldId id="256" r:id="rId7"/>
    <p:sldId id="275" r:id="rId8"/>
    <p:sldId id="259" r:id="rId9"/>
    <p:sldId id="276" r:id="rId10"/>
    <p:sldId id="274" r:id="rId11"/>
    <p:sldId id="261" r:id="rId12"/>
    <p:sldId id="267" r:id="rId13"/>
    <p:sldId id="264" r:id="rId14"/>
    <p:sldId id="271" r:id="rId15"/>
    <p:sldId id="272" r:id="rId16"/>
    <p:sldId id="269" r:id="rId17"/>
    <p:sldId id="270" r:id="rId18"/>
    <p:sldId id="26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BA6"/>
    <a:srgbClr val="1027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1F3D61-B6C8-4513-B482-35714D7A9473}" v="1" dt="2023-11-27T04:51:57.8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86335" autoAdjust="0"/>
  </p:normalViewPr>
  <p:slideViewPr>
    <p:cSldViewPr snapToGrid="0">
      <p:cViewPr varScale="1">
        <p:scale>
          <a:sx n="136" d="100"/>
          <a:sy n="136" d="100"/>
        </p:scale>
        <p:origin x="95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z Brierley" userId="82708c2d-7049-4240-b4b6-1210ba94f1c0" providerId="ADAL" clId="{521F3D61-B6C8-4513-B482-35714D7A9473}"/>
    <pc:docChg chg="custSel modSld">
      <pc:chgData name="Liz Brierley" userId="82708c2d-7049-4240-b4b6-1210ba94f1c0" providerId="ADAL" clId="{521F3D61-B6C8-4513-B482-35714D7A9473}" dt="2023-11-27T04:51:57.922" v="0" actId="27636"/>
      <pc:docMkLst>
        <pc:docMk/>
      </pc:docMkLst>
      <pc:sldChg chg="modSp mod">
        <pc:chgData name="Liz Brierley" userId="82708c2d-7049-4240-b4b6-1210ba94f1c0" providerId="ADAL" clId="{521F3D61-B6C8-4513-B482-35714D7A9473}" dt="2023-11-27T04:51:57.922" v="0" actId="27636"/>
        <pc:sldMkLst>
          <pc:docMk/>
          <pc:sldMk cId="1863125253" sldId="256"/>
        </pc:sldMkLst>
        <pc:spChg chg="mod">
          <ac:chgData name="Liz Brierley" userId="82708c2d-7049-4240-b4b6-1210ba94f1c0" providerId="ADAL" clId="{521F3D61-B6C8-4513-B482-35714D7A9473}" dt="2023-11-27T04:51:57.922" v="0" actId="27636"/>
          <ac:spMkLst>
            <pc:docMk/>
            <pc:sldMk cId="1863125253" sldId="256"/>
            <ac:spMk id="3" creationId="{B163B2CC-535A-D233-A744-5DE226C0018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AFF9C8-C485-4AAD-9CC2-D0E3E035ABD7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6B12C4-BE70-4490-B339-A80699F4629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46014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Guidance at high level is review threats,</a:t>
            </a:r>
            <a:r>
              <a:rPr lang="en-AU" baseline="0" dirty="0"/>
              <a:t> understand asset condition and understand risk associated with not performing ILI and identify potential alternate controls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B12C4-BE70-4490-B339-A80699F4629F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89271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Guidance</a:t>
            </a:r>
            <a:r>
              <a:rPr lang="en-AU" baseline="0" dirty="0"/>
              <a:t> includes reviewing design, understand existing data through test samples, reviewing equivalent pipelines test data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B12C4-BE70-4490-B339-A80699F4629F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92741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rgbClr val="009B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8FEC7E-4CE0-4745-A2E3-631C47171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2B270B-169B-42E9-86DA-E50DE0262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DAC9A-B428-F5CA-0020-53CB78B20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3AB880-C31C-9802-53CA-4AE62371F18D}"/>
              </a:ext>
            </a:extLst>
          </p:cNvPr>
          <p:cNvSpPr/>
          <p:nvPr userDrawn="1"/>
        </p:nvSpPr>
        <p:spPr>
          <a:xfrm>
            <a:off x="2400300" y="3784599"/>
            <a:ext cx="7429500" cy="2234767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83EDCD7-3A3F-A642-14C3-FBBEC5C69960}"/>
              </a:ext>
            </a:extLst>
          </p:cNvPr>
          <p:cNvSpPr/>
          <p:nvPr userDrawn="1"/>
        </p:nvSpPr>
        <p:spPr>
          <a:xfrm>
            <a:off x="2400300" y="1581006"/>
            <a:ext cx="7429500" cy="2234767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5AF670-4F29-4FF4-B1AA-D8EC4FFD4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1400" y="3652260"/>
            <a:ext cx="7569200" cy="1744519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961D5F-0AC1-E55C-A108-F2967C0CA5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11400" y="5491741"/>
            <a:ext cx="7480300" cy="59588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9B493AF9-0A7F-0451-868A-F108922612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5300" y="3894139"/>
            <a:ext cx="1041400" cy="60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507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DFCFB-04C5-D49A-E7A6-5105565DD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50FA1E-8ACE-0704-D8D9-5BFB7631B3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89CEA-D61C-7438-0AB7-807B1CC0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E4BEB0-9199-85BD-2A29-A1D6929B3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34DDA-982C-03A3-7724-3C4DB39A6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91901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19BA9A0-7CCC-5197-990A-972843E69A77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02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1708" y="14902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5999" y="0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281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0DE58CAA-3EC0-B790-4D70-A8A6580405C3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122126" y="0"/>
            <a:ext cx="6069874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2351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07463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19BA9A0-7CCC-5197-990A-972843E69A77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02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1708" y="14902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5999" y="0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281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2351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ground, outdoor, sky, dirt&#10;&#10;Description automatically generated">
            <a:extLst>
              <a:ext uri="{FF2B5EF4-FFF2-40B4-BE49-F238E27FC236}">
                <a16:creationId xmlns:a16="http://schemas.microsoft.com/office/drawing/2014/main" id="{47F7AB2B-278A-652F-2108-D06A629FFE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9089" y="1"/>
            <a:ext cx="6072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129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19BA9A0-7CCC-5197-990A-972843E69A77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02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1708" y="14902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5999" y="0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281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2351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outdoor&#10;&#10;Description automatically generated">
            <a:extLst>
              <a:ext uri="{FF2B5EF4-FFF2-40B4-BE49-F238E27FC236}">
                <a16:creationId xmlns:a16="http://schemas.microsoft.com/office/drawing/2014/main" id="{621BF192-1818-815C-1CD0-4E1AB863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9089" y="0"/>
            <a:ext cx="6072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2137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19BA9A0-7CCC-5197-990A-972843E69A77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02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1708" y="14902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5999" y="0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281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2351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close&#10;&#10;Description automatically generated">
            <a:extLst>
              <a:ext uri="{FF2B5EF4-FFF2-40B4-BE49-F238E27FC236}">
                <a16:creationId xmlns:a16="http://schemas.microsoft.com/office/drawing/2014/main" id="{C3476D29-A889-2B76-57E0-6CD0D7AEE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9089" y="0"/>
            <a:ext cx="60729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6477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1708" y="14902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5999" y="0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281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0DE58CAA-3EC0-B790-4D70-A8A6580405C3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122126" y="0"/>
            <a:ext cx="6069874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2351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33321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1708" y="14902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5999" y="0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281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2351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ground, outdoor, sky, dirt&#10;&#10;Description automatically generated">
            <a:extLst>
              <a:ext uri="{FF2B5EF4-FFF2-40B4-BE49-F238E27FC236}">
                <a16:creationId xmlns:a16="http://schemas.microsoft.com/office/drawing/2014/main" id="{47F7AB2B-278A-652F-2108-D06A629FFE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9089" y="1"/>
            <a:ext cx="6072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1735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1708" y="14902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5999" y="0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281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2351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outdoor&#10;&#10;Description automatically generated">
            <a:extLst>
              <a:ext uri="{FF2B5EF4-FFF2-40B4-BE49-F238E27FC236}">
                <a16:creationId xmlns:a16="http://schemas.microsoft.com/office/drawing/2014/main" id="{621BF192-1818-815C-1CD0-4E1AB863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9089" y="0"/>
            <a:ext cx="6072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723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1708" y="14902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5999" y="0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281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2351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close&#10;&#10;Description automatically generated">
            <a:extLst>
              <a:ext uri="{FF2B5EF4-FFF2-40B4-BE49-F238E27FC236}">
                <a16:creationId xmlns:a16="http://schemas.microsoft.com/office/drawing/2014/main" id="{C3476D29-A889-2B76-57E0-6CD0D7AEE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9089" y="0"/>
            <a:ext cx="60729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7365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19BA9A0-7CCC-5197-990A-972843E69A7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02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1808" y="14521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48491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6377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8447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3611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C9CF9BC6-9E06-A9D4-9AF2-2A568035F8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8FEC7E-4CE0-4745-A2E3-631C47171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2B270B-169B-42E9-86DA-E50DE0262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DAC9A-B428-F5CA-0020-53CB78B20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3AB880-C31C-9802-53CA-4AE62371F18D}"/>
              </a:ext>
            </a:extLst>
          </p:cNvPr>
          <p:cNvSpPr/>
          <p:nvPr userDrawn="1"/>
        </p:nvSpPr>
        <p:spPr>
          <a:xfrm>
            <a:off x="2400300" y="3784599"/>
            <a:ext cx="7429500" cy="2234767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83EDCD7-3A3F-A642-14C3-FBBEC5C69960}"/>
              </a:ext>
            </a:extLst>
          </p:cNvPr>
          <p:cNvSpPr/>
          <p:nvPr userDrawn="1"/>
        </p:nvSpPr>
        <p:spPr>
          <a:xfrm>
            <a:off x="2400300" y="1581006"/>
            <a:ext cx="7429500" cy="2234767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5AF670-4F29-4FF4-B1AA-D8EC4FFD4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1400" y="3652260"/>
            <a:ext cx="7569200" cy="1744519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961D5F-0AC1-E55C-A108-F2967C0CA5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11400" y="5491741"/>
            <a:ext cx="7480300" cy="59588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9B493AF9-0A7F-0451-868A-F108922612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5300" y="3894139"/>
            <a:ext cx="1041400" cy="60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7605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&#10;&#10;Description automatically generated">
            <a:extLst>
              <a:ext uri="{FF2B5EF4-FFF2-40B4-BE49-F238E27FC236}">
                <a16:creationId xmlns:a16="http://schemas.microsoft.com/office/drawing/2014/main" id="{04A38424-A468-E26C-0022-872400FE4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6417728" cy="68580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19BA9A0-7CCC-5197-990A-972843E69A7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02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1808" y="14521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48491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6377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8447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79535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sky, sandy&#10;&#10;Description automatically generated">
            <a:extLst>
              <a:ext uri="{FF2B5EF4-FFF2-40B4-BE49-F238E27FC236}">
                <a16:creationId xmlns:a16="http://schemas.microsoft.com/office/drawing/2014/main" id="{7A26173B-A0F1-925A-58A6-86F1F64E81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48492"/>
            <a:ext cx="10359737" cy="690649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19BA9A0-7CCC-5197-990A-972843E69A7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02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1808" y="14521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48491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6377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8447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97332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wo people wearing hardhats looking at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0A27C901-CFE2-C3E0-B7BD-BA54BFCF63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307"/>
            <a:ext cx="6285607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19BA9A0-7CCC-5197-990A-972843E69A7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02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1808" y="14521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48491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6377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8447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25710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1808" y="14521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48491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6377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8447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71611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&#10;&#10;Description automatically generated">
            <a:extLst>
              <a:ext uri="{FF2B5EF4-FFF2-40B4-BE49-F238E27FC236}">
                <a16:creationId xmlns:a16="http://schemas.microsoft.com/office/drawing/2014/main" id="{04A38424-A468-E26C-0022-872400FE4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6096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1808" y="14521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48491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6377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8447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5068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sky, sandy&#10;&#10;Description automatically generated">
            <a:extLst>
              <a:ext uri="{FF2B5EF4-FFF2-40B4-BE49-F238E27FC236}">
                <a16:creationId xmlns:a16="http://schemas.microsoft.com/office/drawing/2014/main" id="{7A26173B-A0F1-925A-58A6-86F1F64E81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4246"/>
            <a:ext cx="6096000" cy="69064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1808" y="14521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48491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6377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8447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47865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wo people wearing hardhats looking at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0A27C901-CFE2-C3E0-B7BD-BA54BFCF63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307"/>
            <a:ext cx="6096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1808" y="14521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48491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6377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8447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69416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975BC76-DD66-A84C-562C-5E96AAD7B425}"/>
              </a:ext>
            </a:extLst>
          </p:cNvPr>
          <p:cNvSpPr/>
          <p:nvPr userDrawn="1"/>
        </p:nvSpPr>
        <p:spPr>
          <a:xfrm>
            <a:off x="281708" y="486136"/>
            <a:ext cx="5555672" cy="6056526"/>
          </a:xfrm>
          <a:prstGeom prst="rect">
            <a:avLst/>
          </a:prstGeom>
          <a:solidFill>
            <a:srgbClr val="102758"/>
          </a:solidFill>
          <a:ln w="57150">
            <a:solidFill>
              <a:srgbClr val="009B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0DE58CAA-3EC0-B790-4D70-A8A6580405C3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77" y="913968"/>
            <a:ext cx="5190310" cy="480724"/>
          </a:xfrm>
        </p:spPr>
        <p:txBody>
          <a:bodyPr anchor="t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3178" y="1730088"/>
            <a:ext cx="5190310" cy="45493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357909" y="578572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461554" y="1575029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77241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wearing hardhats and reflectors&#10;&#10;Description automatically generated with low confidence">
            <a:extLst>
              <a:ext uri="{FF2B5EF4-FFF2-40B4-BE49-F238E27FC236}">
                <a16:creationId xmlns:a16="http://schemas.microsoft.com/office/drawing/2014/main" id="{EA883B76-7EB1-B247-82F9-30468FEC3C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975BC76-DD66-A84C-562C-5E96AAD7B425}"/>
              </a:ext>
            </a:extLst>
          </p:cNvPr>
          <p:cNvSpPr/>
          <p:nvPr userDrawn="1"/>
        </p:nvSpPr>
        <p:spPr>
          <a:xfrm>
            <a:off x="281708" y="486136"/>
            <a:ext cx="5555672" cy="6056526"/>
          </a:xfrm>
          <a:prstGeom prst="rect">
            <a:avLst/>
          </a:prstGeom>
          <a:solidFill>
            <a:srgbClr val="102758"/>
          </a:solidFill>
          <a:ln w="57150">
            <a:solidFill>
              <a:srgbClr val="009B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77" y="913968"/>
            <a:ext cx="5190310" cy="480724"/>
          </a:xfrm>
        </p:spPr>
        <p:txBody>
          <a:bodyPr anchor="t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3178" y="1730088"/>
            <a:ext cx="5190310" cy="45493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357909" y="578572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461554" y="1575029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47940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ky, outdoor, ground&#10;&#10;Description automatically generated">
            <a:extLst>
              <a:ext uri="{FF2B5EF4-FFF2-40B4-BE49-F238E27FC236}">
                <a16:creationId xmlns:a16="http://schemas.microsoft.com/office/drawing/2014/main" id="{40851D87-F524-E016-EF82-4FD1ECA22D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975BC76-DD66-A84C-562C-5E96AAD7B425}"/>
              </a:ext>
            </a:extLst>
          </p:cNvPr>
          <p:cNvSpPr/>
          <p:nvPr userDrawn="1"/>
        </p:nvSpPr>
        <p:spPr>
          <a:xfrm>
            <a:off x="281708" y="486136"/>
            <a:ext cx="5555672" cy="6056526"/>
          </a:xfrm>
          <a:prstGeom prst="rect">
            <a:avLst/>
          </a:prstGeom>
          <a:solidFill>
            <a:srgbClr val="102758"/>
          </a:solidFill>
          <a:ln w="57150">
            <a:solidFill>
              <a:srgbClr val="009B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77" y="913968"/>
            <a:ext cx="5190310" cy="480724"/>
          </a:xfrm>
        </p:spPr>
        <p:txBody>
          <a:bodyPr anchor="t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3178" y="1730088"/>
            <a:ext cx="5190310" cy="45493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357909" y="578572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461554" y="1575029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1367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outdoor, sky, sunset, sun&#10;&#10;Description automatically generated">
            <a:extLst>
              <a:ext uri="{FF2B5EF4-FFF2-40B4-BE49-F238E27FC236}">
                <a16:creationId xmlns:a16="http://schemas.microsoft.com/office/drawing/2014/main" id="{BF8B86E2-3295-5BA7-CA2D-23567E2D65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8FEC7E-4CE0-4745-A2E3-631C47171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2B270B-169B-42E9-86DA-E50DE0262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DAC9A-B428-F5CA-0020-53CB78B20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3AB880-C31C-9802-53CA-4AE62371F18D}"/>
              </a:ext>
            </a:extLst>
          </p:cNvPr>
          <p:cNvSpPr/>
          <p:nvPr userDrawn="1"/>
        </p:nvSpPr>
        <p:spPr>
          <a:xfrm>
            <a:off x="2400300" y="3784599"/>
            <a:ext cx="7429500" cy="2234767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83EDCD7-3A3F-A642-14C3-FBBEC5C69960}"/>
              </a:ext>
            </a:extLst>
          </p:cNvPr>
          <p:cNvSpPr/>
          <p:nvPr userDrawn="1"/>
        </p:nvSpPr>
        <p:spPr>
          <a:xfrm>
            <a:off x="2400300" y="1581006"/>
            <a:ext cx="7429500" cy="2234767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5AF670-4F29-4FF4-B1AA-D8EC4FFD4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1400" y="3652260"/>
            <a:ext cx="7569200" cy="1744519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961D5F-0AC1-E55C-A108-F2967C0CA5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11400" y="5491741"/>
            <a:ext cx="7480300" cy="59588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9B493AF9-0A7F-0451-868A-F108922612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5300" y="3894139"/>
            <a:ext cx="1041400" cy="60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200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, sky, ground, sandy&#10;&#10;Description automatically generated">
            <a:extLst>
              <a:ext uri="{FF2B5EF4-FFF2-40B4-BE49-F238E27FC236}">
                <a16:creationId xmlns:a16="http://schemas.microsoft.com/office/drawing/2014/main" id="{8754491D-A871-26A6-0440-5F51DFE452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975BC76-DD66-A84C-562C-5E96AAD7B425}"/>
              </a:ext>
            </a:extLst>
          </p:cNvPr>
          <p:cNvSpPr/>
          <p:nvPr userDrawn="1"/>
        </p:nvSpPr>
        <p:spPr>
          <a:xfrm>
            <a:off x="281708" y="486136"/>
            <a:ext cx="5555672" cy="6056526"/>
          </a:xfrm>
          <a:prstGeom prst="rect">
            <a:avLst/>
          </a:prstGeom>
          <a:solidFill>
            <a:srgbClr val="102758"/>
          </a:solidFill>
          <a:ln w="57150">
            <a:solidFill>
              <a:srgbClr val="009B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77" y="913968"/>
            <a:ext cx="5190310" cy="480724"/>
          </a:xfrm>
        </p:spPr>
        <p:txBody>
          <a:bodyPr anchor="t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3178" y="1730088"/>
            <a:ext cx="5190310" cy="45493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357909" y="578572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461554" y="1575029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31173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F30F5-811A-FD4A-FCE4-E95F85920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1CC134-797A-8F09-3DCD-EF1D571035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6EFDA7-D07B-3D37-8688-D9C5667BE2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5AF227-B89D-0993-910D-8866EBD3A3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B0BAD1-3C6A-A384-EBA1-DB2FB8B435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E0CEDD-A24F-12D0-EE84-23A0ECEC4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A59FC7-3B72-3CB1-1A80-BF85053BF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B3AE5E-3097-D55F-5B29-03EE99D54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630895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71F54-8FC7-9891-C8ED-1DFDFE1BA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97AD7D-EC94-CE46-EB14-6AA09D05D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4E7C4C-5E79-EACA-2407-6148E2B43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F46843-AAF9-BD48-4F98-1C51CCAD2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838959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A49AD5-2D9B-7A17-1CDD-476A0F552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8674E6-B3DC-7708-7B82-39ACA0013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A424EC-8904-7F69-D68F-593B5D3FE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379108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A49AD5-2D9B-7A17-1CDD-476A0F552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8674E6-B3DC-7708-7B82-39ACA0013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A424EC-8904-7F69-D68F-593B5D3FE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  <p:pic>
        <p:nvPicPr>
          <p:cNvPr id="6" name="Picture 5" descr="A picture containing outdoor, sky, ground, nature&#10;&#10;Description automatically generated">
            <a:extLst>
              <a:ext uri="{FF2B5EF4-FFF2-40B4-BE49-F238E27FC236}">
                <a16:creationId xmlns:a16="http://schemas.microsoft.com/office/drawing/2014/main" id="{0D0029BB-7CA8-67D6-68F4-5D65FB3ABC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7420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22E26-C5CC-A08B-CD51-2C379E67C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38FF5-1154-DF77-BCDA-974D73324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4F6814-4437-0113-7853-C819558B1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E5E535-ED82-B9A4-4CD6-5A3244511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58D4F9-46BA-ADE5-6810-DDD85B209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02A856-DC55-69B4-156E-2DE1088BE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261085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FA72E-02F2-A854-D101-96BEDFE85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44F48B-2FB2-C647-A684-D4EE0FD2F8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B0E453-43CA-34DA-AF3F-4BD9D74E33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F4AFD-DB35-3ED5-541C-277AD5915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16DE6A-D8EB-51CD-1D9C-8A3573A9A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04F47B-7E58-256D-38F6-76F53AAB0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363304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69DC3-2BE9-6863-EFB1-5204A469A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00BDA5-EA52-AD0F-C0CC-B1616EE4D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22F33-7121-2CDB-6B45-3F279DD30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6D3E9F-13DE-5BAA-D03C-5AB15E05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7CE79-92C4-F0C3-DA2B-879CF8A93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260529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10E99E-E6AA-4D90-919D-9EA7F454C1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47F3F9-ABC7-C113-6461-AE22A4D31B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BC7401-7898-45FC-5FF8-522871972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E7913-594A-589E-46A7-076205D54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4F30AA-578B-E5DB-CB6F-6F31AE999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216898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19BA9A0-7CCC-5197-990A-972843E69A7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2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710" y="830119"/>
            <a:ext cx="5555672" cy="541482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Name </a:t>
            </a:r>
            <a:br>
              <a:rPr lang="en-US" dirty="0"/>
            </a:b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81708" y="2121408"/>
            <a:ext cx="5555673" cy="442125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 marL="0" indent="0">
              <a:spcBef>
                <a:spcPts val="80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4"/>
            <a:r>
              <a:rPr lang="en-US" dirty="0"/>
              <a:t>Summary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281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3643666" y="246622"/>
            <a:ext cx="2049998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48D85C55-3856-8533-53CA-D4DEB7AC97F0}"/>
              </a:ext>
            </a:extLst>
          </p:cNvPr>
          <p:cNvSpPr txBox="1">
            <a:spLocks/>
          </p:cNvSpPr>
          <p:nvPr userDrawn="1"/>
        </p:nvSpPr>
        <p:spPr>
          <a:xfrm>
            <a:off x="6323728" y="830119"/>
            <a:ext cx="5555672" cy="5414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 </a:t>
            </a:r>
            <a:br>
              <a:rPr lang="en-US" dirty="0"/>
            </a:b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23704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D2623DC8-A73F-484B-2C33-B26AD8C6B5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DB03CB-BB51-6911-F3DC-9C33B4D8C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1660"/>
            <a:ext cx="10515600" cy="96902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11607-4279-2100-4690-15A2EB9F5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5215"/>
            <a:ext cx="10515600" cy="47503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2E8ADB-14A4-3347-0202-52F59979B6B4}"/>
              </a:ext>
            </a:extLst>
          </p:cNvPr>
          <p:cNvSpPr txBox="1">
            <a:spLocks/>
          </p:cNvSpPr>
          <p:nvPr userDrawn="1"/>
        </p:nvSpPr>
        <p:spPr>
          <a:xfrm>
            <a:off x="726208" y="386264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140A8E-6EDA-9B78-67FE-E680293086B9}"/>
              </a:ext>
            </a:extLst>
          </p:cNvPr>
          <p:cNvCxnSpPr>
            <a:cxnSpLocks/>
          </p:cNvCxnSpPr>
          <p:nvPr userDrawn="1"/>
        </p:nvCxnSpPr>
        <p:spPr>
          <a:xfrm flipH="1">
            <a:off x="838200" y="1822951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26755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19BA9A0-7CCC-5197-990A-972843E69A7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2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7858" y="950435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Name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1956" y="1572445"/>
            <a:ext cx="5571574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 marL="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4"/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258618" y="51768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1837427" y="284244"/>
            <a:ext cx="2313568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650EB7F-C99C-F6B5-6E6C-E079D180AB6B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59277" y="1572445"/>
            <a:ext cx="5571574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 marL="896938" indent="-896938">
              <a:buNone/>
              <a:defRPr sz="1100">
                <a:solidFill>
                  <a:schemeClr val="bg1"/>
                </a:solidFill>
              </a:defRPr>
            </a:lvl5pPr>
          </a:lstStyle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2539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&#10;&#10;Description automatically generated">
            <a:extLst>
              <a:ext uri="{FF2B5EF4-FFF2-40B4-BE49-F238E27FC236}">
                <a16:creationId xmlns:a16="http://schemas.microsoft.com/office/drawing/2014/main" id="{04A38424-A468-E26C-0022-872400FE4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6417728" cy="68580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19BA9A0-7CCC-5197-990A-972843E69A7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02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710" y="830119"/>
            <a:ext cx="5555672" cy="480724"/>
          </a:xfrm>
        </p:spPr>
        <p:txBody>
          <a:bodyPr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1808" y="1452129"/>
            <a:ext cx="5555673" cy="50524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48491"/>
            <a:ext cx="1" cy="6954982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6377708" y="483035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8447314" y="251327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9538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71F54-8FC7-9891-C8ED-1DFDFE1BA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97AD7D-EC94-CE46-EB14-6AA09D05D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4E7C4C-5E79-EACA-2407-6148E2B43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F46843-AAF9-BD48-4F98-1C51CCAD2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428801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A49AD5-2D9B-7A17-1CDD-476A0F552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8674E6-B3DC-7708-7B82-39ACA0013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A424EC-8904-7F69-D68F-593B5D3FE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501437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A49AD5-2D9B-7A17-1CDD-476A0F552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8674E6-B3DC-7708-7B82-39ACA0013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A424EC-8904-7F69-D68F-593B5D3FE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  <p:pic>
        <p:nvPicPr>
          <p:cNvPr id="6" name="Picture 5" descr="A picture containing outdoor, sky, ground, nature&#10;&#10;Description automatically generated">
            <a:extLst>
              <a:ext uri="{FF2B5EF4-FFF2-40B4-BE49-F238E27FC236}">
                <a16:creationId xmlns:a16="http://schemas.microsoft.com/office/drawing/2014/main" id="{0D0029BB-7CA8-67D6-68F4-5D65FB3ABC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1650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22E26-C5CC-A08B-CD51-2C379E67C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38FF5-1154-DF77-BCDA-974D73324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4F6814-4437-0113-7853-C819558B1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E5E535-ED82-B9A4-4CD6-5A3244511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58D4F9-46BA-ADE5-6810-DDD85B209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02A856-DC55-69B4-156E-2DE1088BE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336808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FA72E-02F2-A854-D101-96BEDFE85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44F48B-2FB2-C647-A684-D4EE0FD2F8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B0E453-43CA-34DA-AF3F-4BD9D74E33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F4AFD-DB35-3ED5-541C-277AD5915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16DE6A-D8EB-51CD-1D9C-8A3573A9A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04F47B-7E58-256D-38F6-76F53AAB0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904763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69DC3-2BE9-6863-EFB1-5204A469A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00BDA5-EA52-AD0F-C0CC-B1616EE4D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22F33-7121-2CDB-6B45-3F279DD30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6D3E9F-13DE-5BAA-D03C-5AB15E05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7CE79-92C4-F0C3-DA2B-879CF8A93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365050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10E99E-E6AA-4D90-919D-9EA7F454C1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47F3F9-ABC7-C113-6461-AE22A4D31B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BC7401-7898-45FC-5FF8-522871972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E7913-594A-589E-46A7-076205D54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4F30AA-578B-E5DB-CB6F-6F31AE999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24973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D2623DC8-A73F-484B-2C33-B26AD8C6B5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DB03CB-BB51-6911-F3DC-9C33B4D8C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1660"/>
            <a:ext cx="10515600" cy="96902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11607-4279-2100-4690-15A2EB9F5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5215"/>
            <a:ext cx="10515600" cy="47503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2E8ADB-14A4-3347-0202-52F59979B6B4}"/>
              </a:ext>
            </a:extLst>
          </p:cNvPr>
          <p:cNvSpPr txBox="1">
            <a:spLocks/>
          </p:cNvSpPr>
          <p:nvPr userDrawn="1"/>
        </p:nvSpPr>
        <p:spPr>
          <a:xfrm>
            <a:off x="726208" y="386264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140A8E-6EDA-9B78-67FE-E680293086B9}"/>
              </a:ext>
            </a:extLst>
          </p:cNvPr>
          <p:cNvCxnSpPr>
            <a:cxnSpLocks/>
          </p:cNvCxnSpPr>
          <p:nvPr userDrawn="1"/>
        </p:nvCxnSpPr>
        <p:spPr>
          <a:xfrm flipH="1">
            <a:off x="838200" y="1822951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6840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ridge over a body of water with boats on it and buildings around it&#10;&#10;Description automatically generated with low confidence">
            <a:extLst>
              <a:ext uri="{FF2B5EF4-FFF2-40B4-BE49-F238E27FC236}">
                <a16:creationId xmlns:a16="http://schemas.microsoft.com/office/drawing/2014/main" id="{2439D146-3E29-F193-5481-E4A2C6E293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DB03CB-BB51-6911-F3DC-9C33B4D8C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1660"/>
            <a:ext cx="10515600" cy="96902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11607-4279-2100-4690-15A2EB9F5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5215"/>
            <a:ext cx="10515600" cy="47503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2E8ADB-14A4-3347-0202-52F59979B6B4}"/>
              </a:ext>
            </a:extLst>
          </p:cNvPr>
          <p:cNvSpPr txBox="1">
            <a:spLocks/>
          </p:cNvSpPr>
          <p:nvPr userDrawn="1"/>
        </p:nvSpPr>
        <p:spPr>
          <a:xfrm>
            <a:off x="726208" y="386264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140A8E-6EDA-9B78-67FE-E680293086B9}"/>
              </a:ext>
            </a:extLst>
          </p:cNvPr>
          <p:cNvCxnSpPr>
            <a:cxnSpLocks/>
          </p:cNvCxnSpPr>
          <p:nvPr userDrawn="1"/>
        </p:nvCxnSpPr>
        <p:spPr>
          <a:xfrm flipH="1">
            <a:off x="838200" y="1822951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105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ridge over a body of water with boats on it and buildings around it&#10;&#10;Description automatically generated with low confidence">
            <a:extLst>
              <a:ext uri="{FF2B5EF4-FFF2-40B4-BE49-F238E27FC236}">
                <a16:creationId xmlns:a16="http://schemas.microsoft.com/office/drawing/2014/main" id="{2439D146-3E29-F193-5481-E4A2C6E293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DB03CB-BB51-6911-F3DC-9C33B4D8C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1660"/>
            <a:ext cx="10515600" cy="96902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11607-4279-2100-4690-15A2EB9F5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5215"/>
            <a:ext cx="10515600" cy="47503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2E8ADB-14A4-3347-0202-52F59979B6B4}"/>
              </a:ext>
            </a:extLst>
          </p:cNvPr>
          <p:cNvSpPr txBox="1">
            <a:spLocks/>
          </p:cNvSpPr>
          <p:nvPr userDrawn="1"/>
        </p:nvSpPr>
        <p:spPr>
          <a:xfrm>
            <a:off x="726208" y="386264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140A8E-6EDA-9B78-67FE-E680293086B9}"/>
              </a:ext>
            </a:extLst>
          </p:cNvPr>
          <p:cNvCxnSpPr>
            <a:cxnSpLocks/>
          </p:cNvCxnSpPr>
          <p:nvPr userDrawn="1"/>
        </p:nvCxnSpPr>
        <p:spPr>
          <a:xfrm flipH="1">
            <a:off x="838200" y="1822951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0394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sky, sunset, sun&#10;&#10;Description automatically generated">
            <a:extLst>
              <a:ext uri="{FF2B5EF4-FFF2-40B4-BE49-F238E27FC236}">
                <a16:creationId xmlns:a16="http://schemas.microsoft.com/office/drawing/2014/main" id="{7F358DAB-4F8A-5C40-8CCA-F562F194E2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DB03CB-BB51-6911-F3DC-9C33B4D8C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1660"/>
            <a:ext cx="10515600" cy="96902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11607-4279-2100-4690-15A2EB9F5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5215"/>
            <a:ext cx="10515600" cy="47503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2E8ADB-14A4-3347-0202-52F59979B6B4}"/>
              </a:ext>
            </a:extLst>
          </p:cNvPr>
          <p:cNvSpPr txBox="1">
            <a:spLocks/>
          </p:cNvSpPr>
          <p:nvPr userDrawn="1"/>
        </p:nvSpPr>
        <p:spPr>
          <a:xfrm>
            <a:off x="726208" y="386264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140A8E-6EDA-9B78-67FE-E680293086B9}"/>
              </a:ext>
            </a:extLst>
          </p:cNvPr>
          <p:cNvCxnSpPr>
            <a:cxnSpLocks/>
          </p:cNvCxnSpPr>
          <p:nvPr userDrawn="1"/>
        </p:nvCxnSpPr>
        <p:spPr>
          <a:xfrm flipH="1">
            <a:off x="838200" y="1822951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3767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sky, sunset, sun&#10;&#10;Description automatically generated">
            <a:extLst>
              <a:ext uri="{FF2B5EF4-FFF2-40B4-BE49-F238E27FC236}">
                <a16:creationId xmlns:a16="http://schemas.microsoft.com/office/drawing/2014/main" id="{7F358DAB-4F8A-5C40-8CCA-F562F194E2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DB03CB-BB51-6911-F3DC-9C33B4D8C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1660"/>
            <a:ext cx="10515600" cy="96902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11607-4279-2100-4690-15A2EB9F5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5215"/>
            <a:ext cx="10515600" cy="47503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2E8ADB-14A4-3347-0202-52F59979B6B4}"/>
              </a:ext>
            </a:extLst>
          </p:cNvPr>
          <p:cNvSpPr txBox="1">
            <a:spLocks/>
          </p:cNvSpPr>
          <p:nvPr userDrawn="1"/>
        </p:nvSpPr>
        <p:spPr>
          <a:xfrm>
            <a:off x="726208" y="386264"/>
            <a:ext cx="5738091" cy="3353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20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140A8E-6EDA-9B78-67FE-E680293086B9}"/>
              </a:ext>
            </a:extLst>
          </p:cNvPr>
          <p:cNvCxnSpPr>
            <a:cxnSpLocks/>
          </p:cNvCxnSpPr>
          <p:nvPr userDrawn="1"/>
        </p:nvCxnSpPr>
        <p:spPr>
          <a:xfrm flipH="1">
            <a:off x="838200" y="1822951"/>
            <a:ext cx="1384663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8025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4FD9F4-B5BB-5A7B-82E2-533AF2E13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59B631-97A6-FADC-3688-4C9D5F84A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A46DC3-7974-79ED-5169-A9A5346E28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F1B7383E-8A47-41BF-9F09-1D6B90E7ED6B}" type="datetimeFigureOut">
              <a:rPr lang="en-AU" smtClean="0"/>
              <a:pPr/>
              <a:t>27/11/2023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221C23-FC82-F2F8-49B0-0FCC81ADFE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Australian Pipelines and Gas Association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C6C1B-7F01-ABFB-4501-E5ED7E98FD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B9B96E30-3829-4CC9-BC82-58B52D3F5FAD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0248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49" r:id="rId2"/>
    <p:sldLayoutId id="2147483683" r:id="rId3"/>
    <p:sldLayoutId id="2147483650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51" r:id="rId10"/>
    <p:sldLayoutId id="2147483652" r:id="rId11"/>
    <p:sldLayoutId id="2147483663" r:id="rId12"/>
    <p:sldLayoutId id="2147483664" r:id="rId13"/>
    <p:sldLayoutId id="2147483665" r:id="rId14"/>
    <p:sldLayoutId id="2147483691" r:id="rId15"/>
    <p:sldLayoutId id="2147483692" r:id="rId16"/>
    <p:sldLayoutId id="2147483693" r:id="rId17"/>
    <p:sldLayoutId id="2147483694" r:id="rId18"/>
    <p:sldLayoutId id="2147483666" r:id="rId19"/>
    <p:sldLayoutId id="2147483677" r:id="rId20"/>
    <p:sldLayoutId id="2147483678" r:id="rId21"/>
    <p:sldLayoutId id="2147483679" r:id="rId22"/>
    <p:sldLayoutId id="2147483695" r:id="rId23"/>
    <p:sldLayoutId id="2147483696" r:id="rId24"/>
    <p:sldLayoutId id="2147483697" r:id="rId25"/>
    <p:sldLayoutId id="2147483698" r:id="rId26"/>
    <p:sldLayoutId id="2147483660" r:id="rId27"/>
    <p:sldLayoutId id="2147483661" r:id="rId28"/>
    <p:sldLayoutId id="2147483662" r:id="rId29"/>
    <p:sldLayoutId id="2147483676" r:id="rId30"/>
    <p:sldLayoutId id="2147483653" r:id="rId31"/>
    <p:sldLayoutId id="2147483654" r:id="rId32"/>
    <p:sldLayoutId id="2147483655" r:id="rId33"/>
    <p:sldLayoutId id="2147483684" r:id="rId34"/>
    <p:sldLayoutId id="2147483656" r:id="rId35"/>
    <p:sldLayoutId id="2147483657" r:id="rId36"/>
    <p:sldLayoutId id="2147483658" r:id="rId37"/>
    <p:sldLayoutId id="2147483659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4FD9F4-B5BB-5A7B-82E2-533AF2E13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59B631-97A6-FADC-3688-4C9D5F84A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A46DC3-7974-79ED-5169-A9A5346E28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F1B7383E-8A47-41BF-9F09-1D6B90E7ED6B}" type="datetimeFigureOut">
              <a:rPr lang="en-AU" smtClean="0"/>
              <a:pPr/>
              <a:t>27/11/2023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221C23-FC82-F2F8-49B0-0FCC81ADFE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Australian Pipelines and Gas Association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C6C1B-7F01-ABFB-4501-E5ED7E98FD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B9B96E30-3829-4CC9-BC82-58B52D3F5FAD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16602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70DC5C2-191B-92B7-78B0-692F839A9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Alan Creffield</a:t>
            </a:r>
            <a:endParaRPr lang="en-AU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DE67127-C443-46CF-1766-607A7BFDA4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1709" y="2121408"/>
            <a:ext cx="5555672" cy="4421254"/>
          </a:xfrm>
        </p:spPr>
        <p:txBody>
          <a:bodyPr>
            <a:normAutofit/>
          </a:bodyPr>
          <a:lstStyle/>
          <a:p>
            <a:pPr lvl="4" algn="just"/>
            <a:r>
              <a:rPr lang="en-US" dirty="0"/>
              <a:t>Alan is an experienced leader within the oil and gas industry. With over 15 years of experience, working for various operators, Alan currently is the Integrity Manager with APA Group.</a:t>
            </a:r>
          </a:p>
          <a:p>
            <a:pPr lvl="4" algn="just"/>
            <a:endParaRPr lang="en-US" dirty="0"/>
          </a:p>
          <a:p>
            <a:pPr lvl="4" algn="just"/>
            <a:r>
              <a:rPr lang="en-US" dirty="0"/>
              <a:t>He has experience with all things integrity – project delivery, In Line Inspections, pipeline repairs, cathodic protection and risk management.</a:t>
            </a:r>
          </a:p>
          <a:p>
            <a:pPr lvl="4" algn="just"/>
            <a:endParaRPr lang="en-US" dirty="0"/>
          </a:p>
          <a:p>
            <a:pPr lvl="4" algn="just"/>
            <a:r>
              <a:rPr lang="en-US" dirty="0"/>
              <a:t>Alan now leads a team of 20 that has overall accountability for SMS delivery, pipeline integrity, facility integrity, corrosion engineering and 3</a:t>
            </a:r>
            <a:r>
              <a:rPr lang="en-US" baseline="30000" dirty="0"/>
              <a:t>rd</a:t>
            </a:r>
            <a:r>
              <a:rPr lang="en-US" dirty="0"/>
              <a:t> Party Projects.</a:t>
            </a:r>
            <a:endParaRPr lang="en-AU" dirty="0"/>
          </a:p>
        </p:txBody>
      </p:sp>
      <p:sp>
        <p:nvSpPr>
          <p:cNvPr id="19" name="Title 9">
            <a:extLst>
              <a:ext uri="{FF2B5EF4-FFF2-40B4-BE49-F238E27FC236}">
                <a16:creationId xmlns:a16="http://schemas.microsoft.com/office/drawing/2014/main" id="{2ADC0122-FB7C-B5BA-3126-419C7EC02CE6}"/>
              </a:ext>
            </a:extLst>
          </p:cNvPr>
          <p:cNvSpPr txBox="1">
            <a:spLocks/>
          </p:cNvSpPr>
          <p:nvPr/>
        </p:nvSpPr>
        <p:spPr>
          <a:xfrm>
            <a:off x="281709" y="1441563"/>
            <a:ext cx="5555672" cy="5414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Integrity Manager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APA Group</a:t>
            </a:r>
            <a:endParaRPr kumimoji="0" lang="en-AU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20" name="Title 9">
            <a:extLst>
              <a:ext uri="{FF2B5EF4-FFF2-40B4-BE49-F238E27FC236}">
                <a16:creationId xmlns:a16="http://schemas.microsoft.com/office/drawing/2014/main" id="{844B0DFB-8734-1AF6-88DE-5A153C72F93C}"/>
              </a:ext>
            </a:extLst>
          </p:cNvPr>
          <p:cNvSpPr txBox="1">
            <a:spLocks/>
          </p:cNvSpPr>
          <p:nvPr/>
        </p:nvSpPr>
        <p:spPr>
          <a:xfrm>
            <a:off x="6354619" y="1451368"/>
            <a:ext cx="5555672" cy="5414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981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1850" y="511875"/>
            <a:ext cx="10515600" cy="786574"/>
          </a:xfrm>
        </p:spPr>
        <p:txBody>
          <a:bodyPr>
            <a:normAutofit/>
          </a:bodyPr>
          <a:lstStyle/>
          <a:p>
            <a:r>
              <a:rPr lang="en-AU" sz="4000" dirty="0"/>
              <a:t>Example– In Line Inspection Assessment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831850" y="1663383"/>
            <a:ext cx="10515600" cy="4645977"/>
          </a:xfrm>
        </p:spPr>
        <p:txBody>
          <a:bodyPr>
            <a:norm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Safety Management Study – outcome intermediate risk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040" y="2935316"/>
            <a:ext cx="10528934" cy="210211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8567420" y="4374485"/>
            <a:ext cx="2087880" cy="7667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extBox 1"/>
          <p:cNvSpPr txBox="1"/>
          <p:nvPr/>
        </p:nvSpPr>
        <p:spPr>
          <a:xfrm>
            <a:off x="8733746" y="5141248"/>
            <a:ext cx="1765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Intermediate Supply Risk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38977" y="5037426"/>
            <a:ext cx="1765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External corrosion threat</a:t>
            </a:r>
          </a:p>
        </p:txBody>
      </p:sp>
      <p:sp>
        <p:nvSpPr>
          <p:cNvPr id="10" name="Oval 9"/>
          <p:cNvSpPr/>
          <p:nvPr/>
        </p:nvSpPr>
        <p:spPr>
          <a:xfrm>
            <a:off x="2550668" y="3589082"/>
            <a:ext cx="2087880" cy="7667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2205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7863" y="1630389"/>
            <a:ext cx="3907782" cy="5103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1850" y="511875"/>
            <a:ext cx="10515600" cy="786574"/>
          </a:xfrm>
        </p:spPr>
        <p:txBody>
          <a:bodyPr>
            <a:normAutofit/>
          </a:bodyPr>
          <a:lstStyle/>
          <a:p>
            <a:r>
              <a:rPr lang="en-AU" sz="4000" dirty="0"/>
              <a:t>Example – In Line Inspection Assessment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8984" y="1494722"/>
            <a:ext cx="3999221" cy="51951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0423" y="1381760"/>
            <a:ext cx="4029356" cy="52349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7204" y="1298449"/>
            <a:ext cx="4005159" cy="52600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553766" y="2154550"/>
            <a:ext cx="498013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Perform an ALARP assessment in accordance with AS2885.6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Options study – reduce pressure, replacement, </a:t>
            </a:r>
            <a:r>
              <a:rPr lang="en-US" dirty="0" err="1"/>
              <a:t>hydrotest</a:t>
            </a:r>
            <a:r>
              <a:rPr lang="en-US" dirty="0"/>
              <a:t>, ILI conversion, more digs, other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Supply risk of stuck pig deemed intermediate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61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9C99F-9D46-B598-7F7F-2D20B7E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10" y="830119"/>
            <a:ext cx="5956530" cy="480724"/>
          </a:xfrm>
        </p:spPr>
        <p:txBody>
          <a:bodyPr>
            <a:normAutofit fontScale="90000"/>
          </a:bodyPr>
          <a:lstStyle/>
          <a:p>
            <a:pPr rtl="0"/>
            <a:r>
              <a:rPr lang="en-AU" dirty="0"/>
              <a:t>Example – In Line Inspection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4E96-E73B-1AC9-EC6E-8CD8B83FBD1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lvl="1"/>
            <a:endParaRPr lang="en-AU" dirty="0"/>
          </a:p>
          <a:p>
            <a:pPr lvl="1"/>
            <a:r>
              <a:rPr lang="en-AU" dirty="0"/>
              <a:t>Considered alternate technologies (CMI)</a:t>
            </a:r>
          </a:p>
          <a:p>
            <a:pPr lvl="2"/>
            <a:r>
              <a:rPr lang="en-US" dirty="0"/>
              <a:t>A technology that injects varying AC current into the pipeline and is intended to identify defects in the steel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Connects to test points and walk along Right of Way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Limitation is that it struggles to identify type of defect (</a:t>
            </a:r>
            <a:r>
              <a:rPr lang="en-US" dirty="0" err="1"/>
              <a:t>eg</a:t>
            </a:r>
            <a:r>
              <a:rPr lang="en-US" dirty="0"/>
              <a:t>. corrosion, dent, weld defect)</a:t>
            </a:r>
          </a:p>
          <a:p>
            <a:pPr lvl="2"/>
            <a:endParaRPr lang="en-US" dirty="0"/>
          </a:p>
          <a:p>
            <a:pPr lvl="2"/>
            <a:r>
              <a:rPr lang="en-AU" dirty="0"/>
              <a:t>Utilising</a:t>
            </a:r>
            <a:r>
              <a:rPr lang="en-US" dirty="0"/>
              <a:t> CRC research and an APA pilot trial in 2022 – performed inspection of 100km of AGIT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APA will validate technology with other pipelines that will undergo ILI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idx="10"/>
          </p:nvPr>
        </p:nvSpPr>
        <p:spPr/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0994" y="2095972"/>
            <a:ext cx="6051006" cy="300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315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9C99F-9D46-B598-7F7F-2D20B7E7F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0"/>
            <a:r>
              <a:rPr lang="en-AU" dirty="0"/>
              <a:t>Example – In Line Inspection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4E96-E73B-1AC9-EC6E-8CD8B83FBD1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Inspection completed in September 2023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Awaiting results – due in February 2024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Upon further validation of results – future SMS to reassess risk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idx="10"/>
          </p:nvPr>
        </p:nvSpPr>
        <p:spPr>
          <a:xfrm>
            <a:off x="5252165" y="0"/>
            <a:ext cx="6939835" cy="6858000"/>
          </a:xfrm>
        </p:spPr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7112"/>
          <a:stretch/>
        </p:blipFill>
        <p:spPr>
          <a:xfrm>
            <a:off x="6217919" y="1902666"/>
            <a:ext cx="5882177" cy="333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854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9C99F-9D46-B598-7F7F-2D20B7E7F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en-AU" dirty="0"/>
              <a:t>Q &amp; 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4E96-E73B-1AC9-EC6E-8CD8B83FBD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169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139EF-1CD3-291C-5D21-4FD875A975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AS 2885.3 Seminar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63B2CC-535A-D233-A744-5DE226C001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11400" y="5329646"/>
            <a:ext cx="7480300" cy="75798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Section 6</a:t>
            </a:r>
          </a:p>
          <a:p>
            <a:r>
              <a:rPr lang="en-AU" dirty="0"/>
              <a:t>Presented By -  Alan Creffield</a:t>
            </a:r>
          </a:p>
        </p:txBody>
      </p:sp>
    </p:spTree>
    <p:extLst>
      <p:ext uri="{BB962C8B-B14F-4D97-AF65-F5344CB8AC3E}">
        <p14:creationId xmlns:p14="http://schemas.microsoft.com/office/powerpoint/2010/main" val="1863125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1850" y="511875"/>
            <a:ext cx="10515600" cy="786574"/>
          </a:xfrm>
        </p:spPr>
        <p:txBody>
          <a:bodyPr>
            <a:normAutofit/>
          </a:bodyPr>
          <a:lstStyle/>
          <a:p>
            <a:r>
              <a:rPr lang="en-AU" sz="3600" b="1" dirty="0"/>
              <a:t>Section 6 – Pipeline Structural Integrity</a:t>
            </a:r>
          </a:p>
        </p:txBody>
      </p:sp>
      <p:sp>
        <p:nvSpPr>
          <p:cNvPr id="4" name="Rectangle 3"/>
          <p:cNvSpPr/>
          <p:nvPr/>
        </p:nvSpPr>
        <p:spPr>
          <a:xfrm>
            <a:off x="532746" y="1659347"/>
            <a:ext cx="443864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Basis of section: controlling structural integrity threats to the MAINLINE PIPE and PIPELINE ASSEMBLIES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Integrity threats identified in SMS (AS2885.6)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Outlines common integrity threats and details respective controls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Defect assessment in Section 9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Addresses gaps from vintage pipelines (no hydro, no FCP)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2110" y="1890575"/>
            <a:ext cx="6728920" cy="351141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75897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768D1-8832-76AD-FA6F-6FCC88036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Key changes to Section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06CF26-7D9B-B3CF-22A0-6BE827A83C7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AU" sz="2000" dirty="0"/>
          </a:p>
          <a:p>
            <a:r>
              <a:rPr lang="en-AU" sz="2000" dirty="0"/>
              <a:t>High Consequence Area assessment (no rupture and energy release rate) (6.2.2)</a:t>
            </a:r>
          </a:p>
          <a:p>
            <a:pPr rtl="0"/>
            <a:endParaRPr lang="en-AU" sz="2000" dirty="0"/>
          </a:p>
          <a:p>
            <a:pPr rtl="0"/>
            <a:r>
              <a:rPr lang="en-AU" sz="2000" dirty="0"/>
              <a:t>Engineering Assessments for Pipelines without </a:t>
            </a:r>
            <a:r>
              <a:rPr lang="en-AU" sz="2000" dirty="0" err="1"/>
              <a:t>hydrotest</a:t>
            </a:r>
            <a:r>
              <a:rPr lang="en-AU" sz="2000" dirty="0"/>
              <a:t> (6.2.3)</a:t>
            </a:r>
          </a:p>
          <a:p>
            <a:pPr rtl="0"/>
            <a:endParaRPr lang="en-AU" sz="2000" dirty="0"/>
          </a:p>
          <a:p>
            <a:pPr rtl="0"/>
            <a:r>
              <a:rPr lang="en-AU" sz="2000" dirty="0"/>
              <a:t>Fracture Resistance Assessments for pipelines that do not have a Fracture Control Plan (6.2.4)</a:t>
            </a:r>
          </a:p>
          <a:p>
            <a:pPr rtl="0"/>
            <a:endParaRPr lang="en-AU" sz="2000" dirty="0"/>
          </a:p>
          <a:p>
            <a:pPr rtl="0"/>
            <a:r>
              <a:rPr lang="en-AU" sz="2000" dirty="0"/>
              <a:t>Engineering Assessments for Pipelines without In-Line Inspection Data (6.5.1)</a:t>
            </a:r>
          </a:p>
          <a:p>
            <a:pPr rtl="0"/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2441430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1850" y="511875"/>
            <a:ext cx="10515600" cy="786574"/>
          </a:xfrm>
        </p:spPr>
        <p:txBody>
          <a:bodyPr>
            <a:normAutofit/>
          </a:bodyPr>
          <a:lstStyle/>
          <a:p>
            <a:r>
              <a:rPr lang="en-AU" sz="3600" b="1" dirty="0"/>
              <a:t>High Consequence Area Assessment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766" y="2154550"/>
            <a:ext cx="498013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High Consequence Assessment in accordance with AS2885.1 Section 4.9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No Rupture through &lt;30% hoop stress or calculated critical defect length is not less than 150% of maximum credible hole size.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Maximum discharge rate &lt;10GJ/s for residential and industrial, &lt;1GJ/s for high density and sensitive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7467" y="1350999"/>
            <a:ext cx="5940809" cy="51825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71869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9C99F-9D46-B598-7F7F-2D20B7E7F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AU" dirty="0"/>
              <a:t>Assessments for Pipelines without pressure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4E96-E73B-1AC9-EC6E-8CD8B83FBD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0748" y="1995326"/>
            <a:ext cx="5555673" cy="5052433"/>
          </a:xfrm>
        </p:spPr>
        <p:txBody>
          <a:bodyPr>
            <a:normAutofit lnSpcReduction="10000"/>
          </a:bodyPr>
          <a:lstStyle/>
          <a:p>
            <a:pPr lvl="1">
              <a:spcBef>
                <a:spcPts val="1000"/>
              </a:spcBef>
            </a:pPr>
            <a:r>
              <a:rPr lang="en-US" sz="1800" dirty="0"/>
              <a:t>Purpose of </a:t>
            </a:r>
            <a:r>
              <a:rPr lang="en-US" sz="1800" dirty="0" err="1"/>
              <a:t>hydrotest</a:t>
            </a:r>
            <a:r>
              <a:rPr lang="en-US" sz="1800" dirty="0"/>
              <a:t> is to confirm pipeline is free from critical manufacturing and construction-related defects e.g., milling anomalies, laminations and weld defects (6.2.3.3)</a:t>
            </a:r>
          </a:p>
          <a:p>
            <a:pPr lvl="1">
              <a:spcBef>
                <a:spcPts val="1000"/>
              </a:spcBef>
            </a:pPr>
            <a:endParaRPr lang="en-US" sz="1800" dirty="0"/>
          </a:p>
          <a:p>
            <a:pPr lvl="1">
              <a:spcBef>
                <a:spcPts val="1000"/>
              </a:spcBef>
            </a:pPr>
            <a:r>
              <a:rPr lang="en-US" sz="1800" dirty="0"/>
              <a:t>Objective is to review existing controls (</a:t>
            </a:r>
            <a:r>
              <a:rPr lang="en-US" sz="1800" dirty="0" err="1"/>
              <a:t>eg</a:t>
            </a:r>
            <a:r>
              <a:rPr lang="en-US" sz="1800" dirty="0"/>
              <a:t>. ILI) and history (</a:t>
            </a:r>
            <a:r>
              <a:rPr lang="en-US" sz="1800" dirty="0" err="1"/>
              <a:t>eg</a:t>
            </a:r>
            <a:r>
              <a:rPr lang="en-US" sz="1800" dirty="0"/>
              <a:t>. digs/failures/construction QA) then determine whether additional controls are needed</a:t>
            </a:r>
          </a:p>
          <a:p>
            <a:pPr lvl="1">
              <a:spcBef>
                <a:spcPts val="1000"/>
              </a:spcBef>
            </a:pPr>
            <a:endParaRPr lang="en-US" sz="1800" dirty="0"/>
          </a:p>
          <a:p>
            <a:pPr lvl="1">
              <a:spcBef>
                <a:spcPts val="1000"/>
              </a:spcBef>
            </a:pPr>
            <a:r>
              <a:rPr lang="en-US" sz="1800" dirty="0"/>
              <a:t>ILI – consider what might be missed by current inspection regime</a:t>
            </a:r>
          </a:p>
          <a:p>
            <a:pPr lvl="1">
              <a:spcBef>
                <a:spcPts val="1000"/>
              </a:spcBef>
            </a:pPr>
            <a:endParaRPr lang="en-US" sz="1800" dirty="0"/>
          </a:p>
          <a:p>
            <a:pPr lvl="1">
              <a:spcBef>
                <a:spcPts val="1000"/>
              </a:spcBef>
            </a:pPr>
            <a:r>
              <a:rPr lang="en-US" sz="1800" dirty="0"/>
              <a:t>ALARP Assessment is required (AS2885.6)</a:t>
            </a:r>
          </a:p>
          <a:p>
            <a:pPr lvl="1">
              <a:spcBef>
                <a:spcPts val="1000"/>
              </a:spcBef>
            </a:pPr>
            <a:endParaRPr lang="en-US" sz="1800" dirty="0"/>
          </a:p>
          <a:p>
            <a:pPr lvl="1">
              <a:spcBef>
                <a:spcPts val="1000"/>
              </a:spcBef>
            </a:pPr>
            <a:r>
              <a:rPr lang="en-US" sz="1800" dirty="0"/>
              <a:t>Any additional controls shall be documented in the PIMP</a:t>
            </a:r>
          </a:p>
          <a:p>
            <a:pPr lvl="1">
              <a:spcBef>
                <a:spcPts val="1000"/>
              </a:spcBef>
            </a:pPr>
            <a:endParaRPr lang="en-US" sz="1800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0"/>
          </p:nvPr>
        </p:nvPicPr>
        <p:blipFill>
          <a:blip r:embed="rId3"/>
          <a:srcRect t="7636" b="7636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311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9C99F-9D46-B598-7F7F-2D20B7E7F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AU" dirty="0"/>
              <a:t>Fracture Resistance Assessments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4E96-E73B-1AC9-EC6E-8CD8B83FBD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1708" y="2130309"/>
            <a:ext cx="5555673" cy="5052433"/>
          </a:xfrm>
        </p:spPr>
        <p:txBody>
          <a:bodyPr>
            <a:normAutofit/>
          </a:bodyPr>
          <a:lstStyle/>
          <a:p>
            <a:pPr lvl="1">
              <a:spcBef>
                <a:spcPts val="1000"/>
              </a:spcBef>
            </a:pPr>
            <a:r>
              <a:rPr lang="en-US" sz="1800" dirty="0"/>
              <a:t>Required for pipelines that do not have a Fracture Control Plan conforming to AS2885.1. First FCP requirement was in AS2885.1:1997. </a:t>
            </a:r>
          </a:p>
          <a:p>
            <a:pPr lvl="1">
              <a:spcBef>
                <a:spcPts val="1000"/>
              </a:spcBef>
            </a:pPr>
            <a:endParaRPr lang="en-US" sz="1800" dirty="0"/>
          </a:p>
          <a:p>
            <a:pPr lvl="1">
              <a:spcBef>
                <a:spcPts val="1000"/>
              </a:spcBef>
            </a:pPr>
            <a:r>
              <a:rPr lang="en-US" sz="1800" dirty="0"/>
              <a:t>Performing a gap analysis on AS2885.1 FCP, assessing gaps through risk assessment in AS2885.6</a:t>
            </a:r>
          </a:p>
          <a:p>
            <a:pPr lvl="1">
              <a:spcBef>
                <a:spcPts val="1000"/>
              </a:spcBef>
            </a:pPr>
            <a:endParaRPr lang="en-US" sz="1800" dirty="0"/>
          </a:p>
          <a:p>
            <a:pPr lvl="1">
              <a:spcBef>
                <a:spcPts val="1000"/>
              </a:spcBef>
            </a:pPr>
            <a:r>
              <a:rPr lang="en-US" sz="1800" dirty="0"/>
              <a:t>ALARP could be demonstrated through testing samples, comparing similar vintage pipelines, increasing external interference controls, minimizing fracture initiating events</a:t>
            </a:r>
          </a:p>
          <a:p>
            <a:pPr lvl="1">
              <a:spcBef>
                <a:spcPts val="1000"/>
              </a:spcBef>
            </a:pPr>
            <a:endParaRPr lang="en-US" sz="1800" dirty="0"/>
          </a:p>
          <a:p>
            <a:pPr lvl="1">
              <a:spcBef>
                <a:spcPts val="1000"/>
              </a:spcBef>
            </a:pPr>
            <a:r>
              <a:rPr lang="en-US" sz="1800" dirty="0"/>
              <a:t>Requires 5-yearly review and reference in the PIMP</a:t>
            </a:r>
          </a:p>
          <a:p>
            <a:pPr lvl="1">
              <a:spcBef>
                <a:spcPts val="1000"/>
              </a:spcBef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68739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9C99F-9D46-B598-7F7F-2D20B7E7F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0"/>
            <a:r>
              <a:rPr lang="en-AU" dirty="0"/>
              <a:t>Assessments for Pipelines unable to be inspected with ILI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4E96-E73B-1AC9-EC6E-8CD8B83FBD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0748" y="1995326"/>
            <a:ext cx="5555673" cy="5052433"/>
          </a:xfrm>
        </p:spPr>
        <p:txBody>
          <a:bodyPr>
            <a:normAutofit/>
          </a:bodyPr>
          <a:lstStyle/>
          <a:p>
            <a:pPr lvl="1">
              <a:spcBef>
                <a:spcPts val="1000"/>
              </a:spcBef>
            </a:pPr>
            <a:r>
              <a:rPr lang="en-US" sz="1800" dirty="0"/>
              <a:t>Requirement to undertake an assessment where a pipeline is unable to be inspected with in-line inspection (6.5.1)</a:t>
            </a:r>
          </a:p>
          <a:p>
            <a:pPr lvl="1">
              <a:spcBef>
                <a:spcPts val="1000"/>
              </a:spcBef>
            </a:pPr>
            <a:endParaRPr lang="en-US" sz="1800" dirty="0"/>
          </a:p>
          <a:p>
            <a:pPr lvl="1">
              <a:spcBef>
                <a:spcPts val="1000"/>
              </a:spcBef>
            </a:pPr>
            <a:r>
              <a:rPr lang="en-US" sz="1800" dirty="0"/>
              <a:t>Documenting limitations of alternate strategy (ECDA, </a:t>
            </a:r>
            <a:r>
              <a:rPr lang="en-US" sz="1800" dirty="0" err="1"/>
              <a:t>hydrotest</a:t>
            </a:r>
            <a:r>
              <a:rPr lang="en-US" sz="1800" dirty="0"/>
              <a:t>, reducing pressure, emerging technologies)</a:t>
            </a:r>
          </a:p>
          <a:p>
            <a:pPr lvl="1">
              <a:spcBef>
                <a:spcPts val="1000"/>
              </a:spcBef>
            </a:pPr>
            <a:endParaRPr lang="en-US" sz="18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0"/>
          </p:nvPr>
        </p:nvPicPr>
        <p:blipFill>
          <a:blip r:embed="rId2"/>
          <a:srcRect l="4182" r="418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309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9C99F-9D46-B598-7F7F-2D20B7E7F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0"/>
            <a:r>
              <a:rPr lang="en-AU" dirty="0"/>
              <a:t>Example– In Line Inspection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4E96-E73B-1AC9-EC6E-8CD8B83FBD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1708" y="2496312"/>
            <a:ext cx="5780764" cy="4046350"/>
          </a:xfrm>
        </p:spPr>
        <p:txBody>
          <a:bodyPr/>
          <a:lstStyle/>
          <a:p>
            <a:r>
              <a:rPr lang="en-US" sz="2000" dirty="0" err="1"/>
              <a:t>Riverland</a:t>
            </a:r>
            <a:r>
              <a:rPr lang="en-US" sz="2000" dirty="0"/>
              <a:t> Pipeline - sole supply pipeline to </a:t>
            </a:r>
            <a:r>
              <a:rPr lang="en-US" sz="2000" dirty="0" err="1"/>
              <a:t>Mildura</a:t>
            </a:r>
            <a:endParaRPr lang="en-US" sz="2000" dirty="0"/>
          </a:p>
          <a:p>
            <a:r>
              <a:rPr lang="en-US" sz="2000" dirty="0"/>
              <a:t>400km long and 4” in diameter</a:t>
            </a:r>
          </a:p>
          <a:p>
            <a:r>
              <a:rPr lang="en-US" sz="2000" dirty="0"/>
              <a:t>MAOP of 10,000kPa</a:t>
            </a:r>
          </a:p>
          <a:p>
            <a:r>
              <a:rPr lang="en-US" sz="2000" dirty="0"/>
              <a:t>ROP of 9525kPa (due to pressure vessel limitation)</a:t>
            </a:r>
          </a:p>
          <a:p>
            <a:r>
              <a:rPr lang="en-US" sz="2000" dirty="0"/>
              <a:t>Determined as </a:t>
            </a:r>
            <a:r>
              <a:rPr lang="en-US" sz="2000" dirty="0" err="1"/>
              <a:t>unpiggable</a:t>
            </a:r>
            <a:r>
              <a:rPr lang="en-US" sz="2000" dirty="0"/>
              <a:t> due to diameter (history of stuck pigs)</a:t>
            </a:r>
          </a:p>
          <a:p>
            <a:pPr lvl="1"/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idx="10"/>
          </p:nvPr>
        </p:nvSpPr>
        <p:spPr/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768" y="1993392"/>
            <a:ext cx="5924590" cy="304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3720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35f1a1b-9455-4987-aeba-2c5d3ff84d62" xsi:nil="true"/>
    <lcf76f155ced4ddcb4097134ff3c332f xmlns="52f01d23-62d5-4131-88e9-8c04ec6d5a7e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6EDDDFEDB378842B63E9DD41EA67249" ma:contentTypeVersion="18" ma:contentTypeDescription="Create a new document." ma:contentTypeScope="" ma:versionID="5fadf4026a248ebb8e06b38d809f8f01">
  <xsd:schema xmlns:xsd="http://www.w3.org/2001/XMLSchema" xmlns:xs="http://www.w3.org/2001/XMLSchema" xmlns:p="http://schemas.microsoft.com/office/2006/metadata/properties" xmlns:ns2="52f01d23-62d5-4131-88e9-8c04ec6d5a7e" xmlns:ns3="5b6aa8e6-81c7-49c3-a873-088f72d3c08e" xmlns:ns4="e35f1a1b-9455-4987-aeba-2c5d3ff84d62" targetNamespace="http://schemas.microsoft.com/office/2006/metadata/properties" ma:root="true" ma:fieldsID="ea5ff47db6efbe2ed3011336c558c63d" ns2:_="" ns3:_="" ns4:_="">
    <xsd:import namespace="52f01d23-62d5-4131-88e9-8c04ec6d5a7e"/>
    <xsd:import namespace="5b6aa8e6-81c7-49c3-a873-088f72d3c08e"/>
    <xsd:import namespace="e35f1a1b-9455-4987-aeba-2c5d3ff84d6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f01d23-62d5-4131-88e9-8c04ec6d5a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a7b88db-b703-4d04-81b7-e61a8f0436e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6aa8e6-81c7-49c3-a873-088f72d3c08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5f1a1b-9455-4987-aeba-2c5d3ff84d62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65044ba-0430-49f4-a201-87e7242bc9f6}" ma:internalName="TaxCatchAll" ma:showField="CatchAllData" ma:web="e35f1a1b-9455-4987-aeba-2c5d3ff84d6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9A4852B-401D-4717-B238-E1749F018F5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486E856-B822-4E7A-AF57-188666472234}">
  <ds:schemaRefs>
    <ds:schemaRef ds:uri="http://schemas.microsoft.com/office/2006/metadata/properties"/>
    <ds:schemaRef ds:uri="5025b7c2-1253-434d-be61-029d60eb8002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65dc598e-5807-44e3-9a3e-41c48cf50d54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40C77D1-5432-459C-88ED-59FEEE39395E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25232</TotalTime>
  <Words>744</Words>
  <Application>Microsoft Office PowerPoint</Application>
  <PresentationFormat>Widescreen</PresentationFormat>
  <Paragraphs>109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Verdana</vt:lpstr>
      <vt:lpstr>Office Theme</vt:lpstr>
      <vt:lpstr>1_Office Theme</vt:lpstr>
      <vt:lpstr>Alan Creffield</vt:lpstr>
      <vt:lpstr>AS 2885.3 Seminar</vt:lpstr>
      <vt:lpstr>Section 6 – Pipeline Structural Integrity</vt:lpstr>
      <vt:lpstr>Key changes to Section 6</vt:lpstr>
      <vt:lpstr>High Consequence Area Assessment</vt:lpstr>
      <vt:lpstr>Assessments for Pipelines without pressure test</vt:lpstr>
      <vt:lpstr>Fracture Resistance Assessments</vt:lpstr>
      <vt:lpstr>Assessments for Pipelines unable to be inspected with ILI</vt:lpstr>
      <vt:lpstr>Example– In Line Inspection Assessment</vt:lpstr>
      <vt:lpstr>Example– In Line Inspection Assessment</vt:lpstr>
      <vt:lpstr>Example – In Line Inspection Assessment</vt:lpstr>
      <vt:lpstr>Example – In Line Inspection Assessment</vt:lpstr>
      <vt:lpstr>Example – In Line Inspection Assessment</vt:lpstr>
      <vt:lpstr>Q &amp; 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Lawrence Shelton</dc:creator>
  <cp:lastModifiedBy>Liz Brierley</cp:lastModifiedBy>
  <cp:revision>76</cp:revision>
  <dcterms:created xsi:type="dcterms:W3CDTF">2023-02-02T03:38:53Z</dcterms:created>
  <dcterms:modified xsi:type="dcterms:W3CDTF">2023-11-27T04:52:06Z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0x010100E89D544AC937734F8702CFAB59D6DB62</vt:lpwstr>
  </property>
  <property fmtid="{D5CDD505-2E9C-101B-9397-08002B2CF9AE}" pid="3" name="MediaServiceImageTags">
    <vt:lpwstr/>
  </property>
  <property fmtid="{D5CDD505-2E9C-101B-9397-08002B2CF9AE}" pid="4" name="MSIP_Label_8e2e509a-f02b-496b-97a8-09ffbb9893ea_Enabled">
    <vt:lpwstr>true</vt:lpwstr>
  </property>
  <property fmtid="{D5CDD505-2E9C-101B-9397-08002B2CF9AE}" pid="5" name="MSIP_Label_8e2e509a-f02b-496b-97a8-09ffbb9893ea_SetDate">
    <vt:lpwstr>2023-08-10T08:30:49Z</vt:lpwstr>
  </property>
  <property fmtid="{D5CDD505-2E9C-101B-9397-08002B2CF9AE}" pid="6" name="MSIP_Label_8e2e509a-f02b-496b-97a8-09ffbb9893ea_Method">
    <vt:lpwstr>Privileged</vt:lpwstr>
  </property>
  <property fmtid="{D5CDD505-2E9C-101B-9397-08002B2CF9AE}" pid="7" name="MSIP_Label_8e2e509a-f02b-496b-97a8-09ffbb9893ea_Name">
    <vt:lpwstr>APA-Internal</vt:lpwstr>
  </property>
  <property fmtid="{D5CDD505-2E9C-101B-9397-08002B2CF9AE}" pid="8" name="MSIP_Label_8e2e509a-f02b-496b-97a8-09ffbb9893ea_SiteId">
    <vt:lpwstr>234ac309-c216-4661-a5ba-18879f6c4c75</vt:lpwstr>
  </property>
  <property fmtid="{D5CDD505-2E9C-101B-9397-08002B2CF9AE}" pid="9" name="MSIP_Label_8e2e509a-f02b-496b-97a8-09ffbb9893ea_ActionId">
    <vt:lpwstr>54bcc7a7-d565-441d-b29b-684aebbf5443</vt:lpwstr>
  </property>
  <property fmtid="{D5CDD505-2E9C-101B-9397-08002B2CF9AE}" pid="10" name="MSIP_Label_8e2e509a-f02b-496b-97a8-09ffbb9893ea_ContentBits">
    <vt:lpwstr>0</vt:lpwstr>
  </property>
</Properties>
</file>