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0" r:id="rId5"/>
  </p:sldMasterIdLst>
  <p:notesMasterIdLst>
    <p:notesMasterId r:id="rId21"/>
  </p:notesMasterIdLst>
  <p:sldIdLst>
    <p:sldId id="263" r:id="rId6"/>
    <p:sldId id="256" r:id="rId7"/>
    <p:sldId id="270" r:id="rId8"/>
    <p:sldId id="269" r:id="rId9"/>
    <p:sldId id="278" r:id="rId10"/>
    <p:sldId id="276" r:id="rId11"/>
    <p:sldId id="271" r:id="rId12"/>
    <p:sldId id="272" r:id="rId13"/>
    <p:sldId id="274" r:id="rId14"/>
    <p:sldId id="280" r:id="rId15"/>
    <p:sldId id="281" r:id="rId16"/>
    <p:sldId id="279" r:id="rId17"/>
    <p:sldId id="282" r:id="rId18"/>
    <p:sldId id="283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A6"/>
    <a:srgbClr val="1027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1B0290-3615-4937-83D6-A6E6B92A8441}" v="1" dt="2023-11-24T22:07:51.9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913F6-D4BA-4944-9836-BECADE345C67}" type="datetimeFigureOut">
              <a:rPr lang="en-AU" smtClean="0"/>
              <a:t>25/11/2023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4BF17-3DDD-4A7E-A518-8B10CA72B1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5401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rgbClr val="009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FEC7E-4CE0-4745-A2E3-631C4717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25/11/2023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270B-169B-42E9-86DA-E50DE026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DAC9A-B428-F5CA-0020-53CB78B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3AB880-C31C-9802-53CA-4AE62371F18D}"/>
              </a:ext>
            </a:extLst>
          </p:cNvPr>
          <p:cNvSpPr/>
          <p:nvPr userDrawn="1"/>
        </p:nvSpPr>
        <p:spPr>
          <a:xfrm>
            <a:off x="2400300" y="3784599"/>
            <a:ext cx="7429500" cy="223476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EDCD7-3A3F-A642-14C3-FBBEC5C69960}"/>
              </a:ext>
            </a:extLst>
          </p:cNvPr>
          <p:cNvSpPr/>
          <p:nvPr userDrawn="1"/>
        </p:nvSpPr>
        <p:spPr>
          <a:xfrm>
            <a:off x="2400300" y="1581006"/>
            <a:ext cx="7429500" cy="22347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AF670-4F29-4FF4-B1AA-D8EC4FFD4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0" y="3652260"/>
            <a:ext cx="7569200" cy="174451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1D5F-0AC1-E55C-A108-F2967C0C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491741"/>
            <a:ext cx="7480300" cy="5958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B493AF9-0A7F-0451-868A-F108922612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3894139"/>
            <a:ext cx="1041400" cy="6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0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FCFB-04C5-D49A-E7A6-5105565DD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0FA1E-8ACE-0704-D8D9-5BFB7631B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89CEA-D61C-7438-0AB7-807B1CC0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25/11/2023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4BEB0-9199-85BD-2A29-A1D6929B3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34DDA-982C-03A3-7724-3C4DB39A6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1901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DE58CAA-3EC0-B790-4D70-A8A6580405C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22126" y="0"/>
            <a:ext cx="606987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746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round, outdoor, sky, dirt&#10;&#10;Description automatically generated">
            <a:extLst>
              <a:ext uri="{FF2B5EF4-FFF2-40B4-BE49-F238E27FC236}">
                <a16:creationId xmlns:a16="http://schemas.microsoft.com/office/drawing/2014/main" id="{47F7AB2B-278A-652F-2108-D06A629FFE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9089" y="1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2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621BF192-1818-815C-1CD0-4E1AB863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9089" y="0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13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se&#10;&#10;Description automatically generated">
            <a:extLst>
              <a:ext uri="{FF2B5EF4-FFF2-40B4-BE49-F238E27FC236}">
                <a16:creationId xmlns:a16="http://schemas.microsoft.com/office/drawing/2014/main" id="{C3476D29-A889-2B76-57E0-6CD0D7AEE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9089" y="0"/>
            <a:ext cx="6072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47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DE58CAA-3EC0-B790-4D70-A8A6580405C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22126" y="0"/>
            <a:ext cx="606987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332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round, outdoor, sky, dirt&#10;&#10;Description automatically generated">
            <a:extLst>
              <a:ext uri="{FF2B5EF4-FFF2-40B4-BE49-F238E27FC236}">
                <a16:creationId xmlns:a16="http://schemas.microsoft.com/office/drawing/2014/main" id="{47F7AB2B-278A-652F-2108-D06A629FFE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9089" y="1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73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621BF192-1818-815C-1CD0-4E1AB863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9089" y="0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72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se&#10;&#10;Description automatically generated">
            <a:extLst>
              <a:ext uri="{FF2B5EF4-FFF2-40B4-BE49-F238E27FC236}">
                <a16:creationId xmlns:a16="http://schemas.microsoft.com/office/drawing/2014/main" id="{C3476D29-A889-2B76-57E0-6CD0D7AEE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9089" y="0"/>
            <a:ext cx="6072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36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61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C9CF9BC6-9E06-A9D4-9AF2-2A568035F8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FEC7E-4CE0-4745-A2E3-631C4717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25/11/2023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270B-169B-42E9-86DA-E50DE026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DAC9A-B428-F5CA-0020-53CB78B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3AB880-C31C-9802-53CA-4AE62371F18D}"/>
              </a:ext>
            </a:extLst>
          </p:cNvPr>
          <p:cNvSpPr/>
          <p:nvPr userDrawn="1"/>
        </p:nvSpPr>
        <p:spPr>
          <a:xfrm>
            <a:off x="2400300" y="3784599"/>
            <a:ext cx="7429500" cy="223476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EDCD7-3A3F-A642-14C3-FBBEC5C69960}"/>
              </a:ext>
            </a:extLst>
          </p:cNvPr>
          <p:cNvSpPr/>
          <p:nvPr userDrawn="1"/>
        </p:nvSpPr>
        <p:spPr>
          <a:xfrm>
            <a:off x="2400300" y="1581006"/>
            <a:ext cx="7429500" cy="22347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AF670-4F29-4FF4-B1AA-D8EC4FFD4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0" y="3652260"/>
            <a:ext cx="7569200" cy="174451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1D5F-0AC1-E55C-A108-F2967C0C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491741"/>
            <a:ext cx="7480300" cy="5958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B493AF9-0A7F-0451-868A-F10892261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3894139"/>
            <a:ext cx="1041400" cy="6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6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04A38424-A468-E26C-0022-872400FE4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"/>
            <a:ext cx="6417728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953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andy&#10;&#10;Description automatically generated">
            <a:extLst>
              <a:ext uri="{FF2B5EF4-FFF2-40B4-BE49-F238E27FC236}">
                <a16:creationId xmlns:a16="http://schemas.microsoft.com/office/drawing/2014/main" id="{7A26173B-A0F1-925A-58A6-86F1F64E8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8492"/>
            <a:ext cx="10359737" cy="69064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733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wearing hardhats looking at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0A27C901-CFE2-C3E0-B7BD-BA54BFCF63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07"/>
            <a:ext cx="628560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571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161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04A38424-A468-E26C-0022-872400FE4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"/>
            <a:ext cx="6096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06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andy&#10;&#10;Description automatically generated">
            <a:extLst>
              <a:ext uri="{FF2B5EF4-FFF2-40B4-BE49-F238E27FC236}">
                <a16:creationId xmlns:a16="http://schemas.microsoft.com/office/drawing/2014/main" id="{7A26173B-A0F1-925A-58A6-86F1F64E8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246"/>
            <a:ext cx="6096000" cy="6906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786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wearing hardhats looking at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0A27C901-CFE2-C3E0-B7BD-BA54BFCF63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307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941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DE58CAA-3EC0-B790-4D70-A8A6580405C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724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earing hardhats and reflectors&#10;&#10;Description automatically generated with low confidence">
            <a:extLst>
              <a:ext uri="{FF2B5EF4-FFF2-40B4-BE49-F238E27FC236}">
                <a16:creationId xmlns:a16="http://schemas.microsoft.com/office/drawing/2014/main" id="{EA883B76-7EB1-B247-82F9-30468FEC3C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794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ground&#10;&#10;Description automatically generated">
            <a:extLst>
              <a:ext uri="{FF2B5EF4-FFF2-40B4-BE49-F238E27FC236}">
                <a16:creationId xmlns:a16="http://schemas.microsoft.com/office/drawing/2014/main" id="{40851D87-F524-E016-EF82-4FD1ECA22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36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sky, sunset, sun&#10;&#10;Description automatically generated">
            <a:extLst>
              <a:ext uri="{FF2B5EF4-FFF2-40B4-BE49-F238E27FC236}">
                <a16:creationId xmlns:a16="http://schemas.microsoft.com/office/drawing/2014/main" id="{BF8B86E2-3295-5BA7-CA2D-23567E2D6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FEC7E-4CE0-4745-A2E3-631C4717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25/11/2023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270B-169B-42E9-86DA-E50DE026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DAC9A-B428-F5CA-0020-53CB78B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3AB880-C31C-9802-53CA-4AE62371F18D}"/>
              </a:ext>
            </a:extLst>
          </p:cNvPr>
          <p:cNvSpPr/>
          <p:nvPr userDrawn="1"/>
        </p:nvSpPr>
        <p:spPr>
          <a:xfrm>
            <a:off x="2400300" y="3784599"/>
            <a:ext cx="7429500" cy="223476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EDCD7-3A3F-A642-14C3-FBBEC5C69960}"/>
              </a:ext>
            </a:extLst>
          </p:cNvPr>
          <p:cNvSpPr/>
          <p:nvPr userDrawn="1"/>
        </p:nvSpPr>
        <p:spPr>
          <a:xfrm>
            <a:off x="2400300" y="1581006"/>
            <a:ext cx="7429500" cy="22347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AF670-4F29-4FF4-B1AA-D8EC4FFD4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0" y="3652260"/>
            <a:ext cx="7569200" cy="174451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1D5F-0AC1-E55C-A108-F2967C0C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491741"/>
            <a:ext cx="7480300" cy="5958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B493AF9-0A7F-0451-868A-F10892261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3894139"/>
            <a:ext cx="1041400" cy="6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20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sky, ground, sandy&#10;&#10;Description automatically generated">
            <a:extLst>
              <a:ext uri="{FF2B5EF4-FFF2-40B4-BE49-F238E27FC236}">
                <a16:creationId xmlns:a16="http://schemas.microsoft.com/office/drawing/2014/main" id="{8754491D-A871-26A6-0440-5F51DFE452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117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30F5-811A-FD4A-FCE4-E95F85920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CC134-797A-8F09-3DCD-EF1D57103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EFDA7-D07B-3D37-8688-D9C5667BE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5AF227-B89D-0993-910D-8866EBD3A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B0BAD1-3C6A-A384-EBA1-DB2FB8B435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E0CEDD-A24F-12D0-EE84-23A0ECEC4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25/11/2023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A59FC7-3B72-3CB1-1A80-BF85053BF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3AE5E-3097-D55F-5B29-03EE99D5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3089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1F54-8FC7-9891-C8ED-1DFDFE1B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7AD7D-EC94-CE46-EB14-6AA09D05D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25/11/2023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4E7C4C-5E79-EACA-2407-6148E2B4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46843-AAF9-BD48-4F98-1C51CCAD2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3895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25/11/2023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7910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25/11/2023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pic>
        <p:nvPicPr>
          <p:cNvPr id="6" name="Picture 5" descr="A picture containing outdoor, sky, ground, nature&#10;&#10;Description automatically generated">
            <a:extLst>
              <a:ext uri="{FF2B5EF4-FFF2-40B4-BE49-F238E27FC236}">
                <a16:creationId xmlns:a16="http://schemas.microsoft.com/office/drawing/2014/main" id="{0D0029BB-7CA8-67D6-68F4-5D65FB3ABC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42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2E26-C5CC-A08B-CD51-2C379E67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38FF5-1154-DF77-BCDA-974D73324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F6814-4437-0113-7853-C819558B1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5E535-ED82-B9A4-4CD6-5A324451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25/11/2023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8D4F9-46BA-ADE5-6810-DDD85B20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2A856-DC55-69B4-156E-2DE1088B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6108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FA72E-02F2-A854-D101-96BEDFE85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44F48B-2FB2-C647-A684-D4EE0FD2F8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0E453-43CA-34DA-AF3F-4BD9D74E3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F4AFD-DB35-3ED5-541C-277AD591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25/11/2023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6DE6A-D8EB-51CD-1D9C-8A3573A9A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4F47B-7E58-256D-38F6-76F53AAB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6330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9DC3-2BE9-6863-EFB1-5204A469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0BDA5-EA52-AD0F-C0CC-B1616EE4D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22F33-7121-2CDB-6B45-3F279DD3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25/11/2023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D3E9F-13DE-5BAA-D03C-5AB15E05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7CE79-92C4-F0C3-DA2B-879CF8A9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6052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10E99E-E6AA-4D90-919D-9EA7F454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7F3F9-ABC7-C113-6461-AE22A4D31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C7401-7898-45FC-5FF8-52287197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25/11/2023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E7913-594A-589E-46A7-076205D5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30AA-578B-E5DB-CB6F-6F31AE99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16898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710" y="830119"/>
            <a:ext cx="5555672" cy="541482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Name </a:t>
            </a:r>
            <a:br>
              <a:rPr lang="en-US" dirty="0"/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81708" y="2121408"/>
            <a:ext cx="5555673" cy="442125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Summary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3643666" y="246622"/>
            <a:ext cx="2049998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1F6AAE-11E7-20AA-FD35-ADF8F9F1889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FA35DF-7F48-623F-6C7A-798E3C7804D5}"/>
              </a:ext>
            </a:extLst>
          </p:cNvPr>
          <p:cNvCxnSpPr>
            <a:cxnSpLocks/>
          </p:cNvCxnSpPr>
          <p:nvPr userDrawn="1"/>
        </p:nvCxnSpPr>
        <p:spPr>
          <a:xfrm flipH="1">
            <a:off x="9751858" y="251327"/>
            <a:ext cx="2049998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BA5437-9529-748A-8012-111F2E69C766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323728" y="2121408"/>
            <a:ext cx="5555673" cy="442125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Summary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8D85C55-3856-8533-53CA-D4DEB7AC97F0}"/>
              </a:ext>
            </a:extLst>
          </p:cNvPr>
          <p:cNvSpPr txBox="1">
            <a:spLocks/>
          </p:cNvSpPr>
          <p:nvPr userDrawn="1"/>
        </p:nvSpPr>
        <p:spPr>
          <a:xfrm>
            <a:off x="6323728" y="830119"/>
            <a:ext cx="5555672" cy="5414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 </a:t>
            </a:r>
            <a:br>
              <a:rPr lang="en-US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974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D2623DC8-A73F-484B-2C33-B26AD8C6B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675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858" y="950435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956" y="1572445"/>
            <a:ext cx="5571574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4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58618" y="51768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1837427" y="284244"/>
            <a:ext cx="2313568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50EB7F-C99C-F6B5-6E6C-E079D180AB6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59277" y="1572445"/>
            <a:ext cx="5571574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 marL="896938" indent="-896938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7886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04A38424-A468-E26C-0022-872400FE4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6417728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8312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1F54-8FC7-9891-C8ED-1DFDFE1B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7AD7D-EC94-CE46-EB14-6AA09D05D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25/11/2023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4E7C4C-5E79-EACA-2407-6148E2B4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46843-AAF9-BD48-4F98-1C51CCAD2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68924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25/11/2023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66482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25/11/2023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pic>
        <p:nvPicPr>
          <p:cNvPr id="6" name="Picture 5" descr="A picture containing outdoor, sky, ground, nature&#10;&#10;Description automatically generated">
            <a:extLst>
              <a:ext uri="{FF2B5EF4-FFF2-40B4-BE49-F238E27FC236}">
                <a16:creationId xmlns:a16="http://schemas.microsoft.com/office/drawing/2014/main" id="{0D0029BB-7CA8-67D6-68F4-5D65FB3ABC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05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2E26-C5CC-A08B-CD51-2C379E67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38FF5-1154-DF77-BCDA-974D73324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F6814-4437-0113-7853-C819558B1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5E535-ED82-B9A4-4CD6-5A324451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25/11/2023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8D4F9-46BA-ADE5-6810-DDD85B20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2A856-DC55-69B4-156E-2DE1088B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68707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FA72E-02F2-A854-D101-96BEDFE85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44F48B-2FB2-C647-A684-D4EE0FD2F8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0E453-43CA-34DA-AF3F-4BD9D74E3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F4AFD-DB35-3ED5-541C-277AD591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25/11/2023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6DE6A-D8EB-51CD-1D9C-8A3573A9A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4F47B-7E58-256D-38F6-76F53AAB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61160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9DC3-2BE9-6863-EFB1-5204A469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0BDA5-EA52-AD0F-C0CC-B1616EE4D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22F33-7121-2CDB-6B45-3F279DD3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25/11/2023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D3E9F-13DE-5BAA-D03C-5AB15E05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7CE79-92C4-F0C3-DA2B-879CF8A9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11689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10E99E-E6AA-4D90-919D-9EA7F454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7F3F9-ABC7-C113-6461-AE22A4D31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C7401-7898-45FC-5FF8-52287197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25/11/2023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E7913-594A-589E-46A7-076205D5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30AA-578B-E5DB-CB6F-6F31AE99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4506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D2623DC8-A73F-484B-2C33-B26AD8C6B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84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dge over a body of water with boats on it and buildings around it&#10;&#10;Description automatically generated with low confidence">
            <a:extLst>
              <a:ext uri="{FF2B5EF4-FFF2-40B4-BE49-F238E27FC236}">
                <a16:creationId xmlns:a16="http://schemas.microsoft.com/office/drawing/2014/main" id="{2439D146-3E29-F193-5481-E4A2C6E29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10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dge over a body of water with boats on it and buildings around it&#10;&#10;Description automatically generated with low confidence">
            <a:extLst>
              <a:ext uri="{FF2B5EF4-FFF2-40B4-BE49-F238E27FC236}">
                <a16:creationId xmlns:a16="http://schemas.microsoft.com/office/drawing/2014/main" id="{2439D146-3E29-F193-5481-E4A2C6E29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394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unset, sun&#10;&#10;Description automatically generated">
            <a:extLst>
              <a:ext uri="{FF2B5EF4-FFF2-40B4-BE49-F238E27FC236}">
                <a16:creationId xmlns:a16="http://schemas.microsoft.com/office/drawing/2014/main" id="{7F358DAB-4F8A-5C40-8CCA-F562F194E2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767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unset, sun&#10;&#10;Description automatically generated">
            <a:extLst>
              <a:ext uri="{FF2B5EF4-FFF2-40B4-BE49-F238E27FC236}">
                <a16:creationId xmlns:a16="http://schemas.microsoft.com/office/drawing/2014/main" id="{7F358DAB-4F8A-5C40-8CCA-F562F194E2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02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4FD9F4-B5BB-5A7B-82E2-533AF2E1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9B631-97A6-FADC-3688-4C9D5F84A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46DC3-7974-79ED-5169-A9A5346E2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1B7383E-8A47-41BF-9F09-1D6B90E7ED6B}" type="datetimeFigureOut">
              <a:rPr lang="en-AU" smtClean="0"/>
              <a:pPr/>
              <a:t>25/11/2023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21C23-FC82-F2F8-49B0-0FCC81ADF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Australian Pipelines and Gas Association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C6C1B-7F01-ABFB-4501-E5ED7E98F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B9B96E30-3829-4CC9-BC82-58B52D3F5FA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24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49" r:id="rId2"/>
    <p:sldLayoutId id="2147483683" r:id="rId3"/>
    <p:sldLayoutId id="2147483650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51" r:id="rId10"/>
    <p:sldLayoutId id="2147483652" r:id="rId11"/>
    <p:sldLayoutId id="2147483663" r:id="rId12"/>
    <p:sldLayoutId id="2147483664" r:id="rId13"/>
    <p:sldLayoutId id="2147483665" r:id="rId14"/>
    <p:sldLayoutId id="2147483691" r:id="rId15"/>
    <p:sldLayoutId id="2147483692" r:id="rId16"/>
    <p:sldLayoutId id="2147483693" r:id="rId17"/>
    <p:sldLayoutId id="2147483694" r:id="rId18"/>
    <p:sldLayoutId id="2147483666" r:id="rId19"/>
    <p:sldLayoutId id="2147483677" r:id="rId20"/>
    <p:sldLayoutId id="2147483678" r:id="rId21"/>
    <p:sldLayoutId id="2147483679" r:id="rId22"/>
    <p:sldLayoutId id="2147483695" r:id="rId23"/>
    <p:sldLayoutId id="2147483696" r:id="rId24"/>
    <p:sldLayoutId id="2147483697" r:id="rId25"/>
    <p:sldLayoutId id="2147483698" r:id="rId26"/>
    <p:sldLayoutId id="2147483660" r:id="rId27"/>
    <p:sldLayoutId id="2147483661" r:id="rId28"/>
    <p:sldLayoutId id="2147483662" r:id="rId29"/>
    <p:sldLayoutId id="2147483676" r:id="rId30"/>
    <p:sldLayoutId id="2147483653" r:id="rId31"/>
    <p:sldLayoutId id="2147483654" r:id="rId32"/>
    <p:sldLayoutId id="2147483655" r:id="rId33"/>
    <p:sldLayoutId id="2147483684" r:id="rId34"/>
    <p:sldLayoutId id="2147483656" r:id="rId35"/>
    <p:sldLayoutId id="2147483657" r:id="rId36"/>
    <p:sldLayoutId id="2147483658" r:id="rId37"/>
    <p:sldLayoutId id="214748365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4FD9F4-B5BB-5A7B-82E2-533AF2E1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9B631-97A6-FADC-3688-4C9D5F84A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46DC3-7974-79ED-5169-A9A5346E2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1B7383E-8A47-41BF-9F09-1D6B90E7ED6B}" type="datetimeFigureOut">
              <a:rPr lang="en-AU" smtClean="0"/>
              <a:pPr/>
              <a:t>25/11/2023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21C23-FC82-F2F8-49B0-0FCC81ADF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Australian Pipelines and Gas Association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C6C1B-7F01-ABFB-4501-E5ED7E98F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B9B96E30-3829-4CC9-BC82-58B52D3F5FA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820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D8035A-817F-25C2-B26A-878EF1C8E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898" y="950435"/>
            <a:ext cx="5555672" cy="480724"/>
          </a:xfrm>
        </p:spPr>
        <p:txBody>
          <a:bodyPr/>
          <a:lstStyle/>
          <a:p>
            <a:r>
              <a:rPr lang="en-US" dirty="0"/>
              <a:t>Allison Selman</a:t>
            </a:r>
            <a:endParaRPr lang="en-A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45207E-F9B1-B414-8148-B59565996C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99610" y="950435"/>
            <a:ext cx="5877391" cy="5705868"/>
          </a:xfrm>
        </p:spPr>
        <p:txBody>
          <a:bodyPr>
            <a:noAutofit/>
          </a:bodyPr>
          <a:lstStyle/>
          <a:p>
            <a:pPr lvl="4" algn="just">
              <a:spcAft>
                <a:spcPts val="1200"/>
              </a:spcAft>
            </a:pPr>
            <a:r>
              <a:rPr lang="en-US" sz="1900" dirty="0"/>
              <a:t>Allison is a Materials Engineer with 25 years’ experience in the resource and offshore energy industries in Australia and overseas. She is a Fellow of Engineers Australia and a Chartered Professional Engineer in Oil and Gas Pipeline Engineering (Offshore Pipelines).</a:t>
            </a:r>
          </a:p>
          <a:p>
            <a:pPr lvl="4" algn="just">
              <a:spcAft>
                <a:spcPts val="1200"/>
              </a:spcAft>
            </a:pPr>
            <a:r>
              <a:rPr lang="en-US" sz="1900" dirty="0"/>
              <a:t>Allison’s technical expertise is in the integrity management and decommissioning of subsea equipment, onshore and offshore pipelines. She has published and presented on widely these topics.</a:t>
            </a:r>
          </a:p>
          <a:p>
            <a:pPr lvl="4" algn="just">
              <a:spcAft>
                <a:spcPts val="1200"/>
              </a:spcAft>
            </a:pPr>
            <a:r>
              <a:rPr lang="en-US" sz="1900" dirty="0"/>
              <a:t>Allison joined the ME-38.3 Sub-Committee for the 2022 update. She represents Standards Australia on the working group of ISO/TS 12747 Pipeline Life Extension, which is currently being updated. For APGA, she managed the delivery of the competency framework for Offshore Oil and Gas Pipeline Engineering.</a:t>
            </a:r>
          </a:p>
          <a:p>
            <a:pPr lvl="4" algn="just">
              <a:spcAft>
                <a:spcPts val="1200"/>
              </a:spcAft>
            </a:pPr>
            <a:r>
              <a:rPr lang="en-US" sz="1900" dirty="0"/>
              <a:t>She received the 2018 WA Engineering Medal and was the 2019 WA Professional Engineer of the Year, recognizing her contributions to the engineering profession and work as a diversity and inclusion champion.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B85B404-D34E-4AF3-4C7B-38900D1A2CFD}"/>
              </a:ext>
            </a:extLst>
          </p:cNvPr>
          <p:cNvSpPr txBox="1">
            <a:spLocks/>
          </p:cNvSpPr>
          <p:nvPr/>
        </p:nvSpPr>
        <p:spPr>
          <a:xfrm>
            <a:off x="1803898" y="1794617"/>
            <a:ext cx="3451766" cy="791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Executive Director, Asset Integrity &amp; Decommissioning Manager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Atteris Pty Ltd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BC2EF5-8302-C8EC-5882-247949D46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5" b="12305"/>
          <a:stretch/>
        </p:blipFill>
        <p:spPr>
          <a:xfrm>
            <a:off x="1924374" y="3026611"/>
            <a:ext cx="2540139" cy="288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23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84C5F-54AA-A6E5-A7A5-931E72364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dirty="0"/>
              <a:t>Restricted Operating Pressure (ROP)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F37A5-7E1E-E59E-C194-189CF61DAF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7710" y="1427148"/>
            <a:ext cx="5555673" cy="523002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AU" dirty="0"/>
              <a:t>Detailed Engineering Assessment:</a:t>
            </a:r>
          </a:p>
          <a:p>
            <a:r>
              <a:rPr lang="en-AU" dirty="0"/>
              <a:t>Document reason for the ROP, justification for </a:t>
            </a:r>
            <a:r>
              <a:rPr lang="en-AU" u="sng" dirty="0"/>
              <a:t>not applying </a:t>
            </a:r>
            <a:r>
              <a:rPr lang="en-AU" dirty="0"/>
              <a:t>a formal MAOP reduction</a:t>
            </a:r>
          </a:p>
          <a:p>
            <a:r>
              <a:rPr lang="en-AU" dirty="0"/>
              <a:t>Analyse effectiveness provided by the ROP</a:t>
            </a:r>
          </a:p>
          <a:p>
            <a:r>
              <a:rPr lang="en-AU" dirty="0"/>
              <a:t>Full description of the required changes i.e. pressure control &amp; OPP devices</a:t>
            </a:r>
          </a:p>
          <a:p>
            <a:r>
              <a:rPr lang="en-AU" b="1" dirty="0"/>
              <a:t>Identify the anticipated duration of the ROP</a:t>
            </a:r>
          </a:p>
          <a:p>
            <a:r>
              <a:rPr lang="en-AU" dirty="0"/>
              <a:t>Outline requirements to be addressed prior to the ROP being removed</a:t>
            </a:r>
          </a:p>
          <a:p>
            <a:r>
              <a:rPr lang="en-AU" dirty="0"/>
              <a:t>Make an allowance in the ROP for potential transient conditions</a:t>
            </a:r>
          </a:p>
          <a:p>
            <a:r>
              <a:rPr lang="en-AU" b="1" dirty="0"/>
              <a:t>Pressure may exceed 100% ROP, but not 110% ROP</a:t>
            </a:r>
            <a:endParaRPr lang="en-AU" u="sng" dirty="0">
              <a:solidFill>
                <a:srgbClr val="FF0000"/>
              </a:solidFill>
            </a:endParaRPr>
          </a:p>
        </p:txBody>
      </p:sp>
      <p:pic>
        <p:nvPicPr>
          <p:cNvPr id="5" name="Picture 4" descr="A person working on a pipe&#10;&#10;Description automatically generated">
            <a:extLst>
              <a:ext uri="{FF2B5EF4-FFF2-40B4-BE49-F238E27FC236}">
                <a16:creationId xmlns:a16="http://schemas.microsoft.com/office/drawing/2014/main" id="{511DA1AB-437C-DF34-3E7C-EA959EE80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3127"/>
            <a:ext cx="6072334" cy="696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55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84C5F-54AA-A6E5-A7A5-931E72364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dirty="0"/>
              <a:t>Restricted Operating Pressure (ROP)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F37A5-7E1E-E59E-C194-189CF61DAF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7710" y="1427148"/>
            <a:ext cx="5555673" cy="52300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b="1" dirty="0"/>
              <a:t>Management of Change Process:</a:t>
            </a:r>
          </a:p>
          <a:p>
            <a:r>
              <a:rPr lang="en-AU" sz="2400" dirty="0"/>
              <a:t>All relevant personnel shall be made aware of the APPROVED ROP</a:t>
            </a:r>
          </a:p>
          <a:p>
            <a:r>
              <a:rPr lang="en-AU" sz="2400" dirty="0"/>
              <a:t>Pressure control and overpressure protection system set points shall be reviewed and adjusted</a:t>
            </a:r>
          </a:p>
          <a:p>
            <a:endParaRPr lang="en-AU" sz="2400" dirty="0"/>
          </a:p>
          <a:p>
            <a:pPr marL="0" indent="0">
              <a:buNone/>
            </a:pPr>
            <a:r>
              <a:rPr lang="en-AU" sz="2400" b="1" dirty="0"/>
              <a:t>Removal of a ROP shall be Approved</a:t>
            </a:r>
          </a:p>
          <a:p>
            <a:r>
              <a:rPr lang="en-AU" sz="2400" dirty="0"/>
              <a:t>Closure of all actions</a:t>
            </a:r>
          </a:p>
          <a:p>
            <a:r>
              <a:rPr lang="en-AU" sz="2400" dirty="0"/>
              <a:t>Confirmation that safe working pressure is satisfactory for the intended MAOP or revised ROP</a:t>
            </a:r>
          </a:p>
          <a:p>
            <a:r>
              <a:rPr lang="en-AU" sz="2400" dirty="0"/>
              <a:t>ROP’s in place &gt; 12 months require a change of operating conditions SMS</a:t>
            </a:r>
            <a:endParaRPr lang="en-AU" sz="2400" b="1" dirty="0"/>
          </a:p>
          <a:p>
            <a:endParaRPr lang="en-AU" u="sng" dirty="0"/>
          </a:p>
        </p:txBody>
      </p:sp>
      <p:pic>
        <p:nvPicPr>
          <p:cNvPr id="5" name="Picture 4" descr="A sign in a field&#10;&#10;Description automatically generated">
            <a:extLst>
              <a:ext uri="{FF2B5EF4-FFF2-40B4-BE49-F238E27FC236}">
                <a16:creationId xmlns:a16="http://schemas.microsoft.com/office/drawing/2014/main" id="{D28C55F6-8484-E814-DE60-1FAE1958D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0843"/>
            <a:ext cx="6053381" cy="694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95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5D1F5-26F8-C9C5-3A30-1A5524322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dirty="0"/>
              <a:t>Pipeline Suspension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CDE96-176F-B187-98ED-FB34231A3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310843"/>
            <a:ext cx="5555673" cy="5231819"/>
          </a:xfrm>
        </p:spPr>
        <p:txBody>
          <a:bodyPr>
            <a:normAutofit/>
          </a:bodyPr>
          <a:lstStyle/>
          <a:p>
            <a:r>
              <a:rPr lang="en-AU" sz="2000" dirty="0"/>
              <a:t>Pipeline is suspended when it is taken out of service and no longer available for normal operations</a:t>
            </a:r>
          </a:p>
          <a:p>
            <a:r>
              <a:rPr lang="en-AU" sz="2000" dirty="0"/>
              <a:t>The primary aim is to preserve the integrity of the pipeline for future use.</a:t>
            </a:r>
          </a:p>
          <a:p>
            <a:r>
              <a:rPr lang="en-AU" sz="2000" dirty="0"/>
              <a:t>Conditions for suspension are outlined</a:t>
            </a:r>
          </a:p>
          <a:p>
            <a:r>
              <a:rPr lang="en-AU" sz="2000" dirty="0"/>
              <a:t>Return to service requires change management process (see Section 10.8.2) and must be approved by the applicable regulatory body.</a:t>
            </a:r>
          </a:p>
          <a:p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851895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5D1F5-26F8-C9C5-3A30-1A5524322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dirty="0"/>
              <a:t>Pipeline Failure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CDE96-176F-B187-98ED-FB34231A3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310843"/>
            <a:ext cx="5555673" cy="5231819"/>
          </a:xfrm>
        </p:spPr>
        <p:txBody>
          <a:bodyPr>
            <a:normAutofit/>
          </a:bodyPr>
          <a:lstStyle/>
          <a:p>
            <a:r>
              <a:rPr lang="en-AU" sz="2000" dirty="0"/>
              <a:t>Complete an investigation.</a:t>
            </a:r>
          </a:p>
          <a:p>
            <a:r>
              <a:rPr lang="en-AU" sz="2000" dirty="0"/>
              <a:t>Review SMS to identify root cause(s).</a:t>
            </a:r>
          </a:p>
          <a:p>
            <a:r>
              <a:rPr lang="en-AU" sz="2000" dirty="0"/>
              <a:t>Implement actions to address root cause(s) and prevent re-occurrence.</a:t>
            </a:r>
          </a:p>
          <a:p>
            <a:r>
              <a:rPr lang="en-AU" sz="2000" dirty="0"/>
              <a:t>Review and update PMS.</a:t>
            </a:r>
          </a:p>
          <a:p>
            <a:r>
              <a:rPr lang="en-AU" sz="2000" dirty="0"/>
              <a:t>Return to normal operation requires:</a:t>
            </a:r>
          </a:p>
          <a:p>
            <a:pPr lvl="1">
              <a:buFont typeface="Calibri Light" panose="020F0302020204030204" pitchFamily="34" charset="0"/>
              <a:buChar char="₋"/>
            </a:pPr>
            <a:r>
              <a:rPr lang="en-AU" dirty="0"/>
              <a:t>An engineering assessment to confirm pipeline is fit for purpose at the required MAOP (or ROP)</a:t>
            </a:r>
          </a:p>
          <a:p>
            <a:pPr lvl="1">
              <a:buFont typeface="Calibri Light" panose="020F0302020204030204" pitchFamily="34" charset="0"/>
              <a:buChar char="₋"/>
            </a:pPr>
            <a:r>
              <a:rPr lang="en-AU" dirty="0"/>
              <a:t>Residual risks are reduced to ALARP in accordance with AS 2885.6</a:t>
            </a:r>
          </a:p>
          <a:p>
            <a:pPr lvl="1">
              <a:buFont typeface="Calibri Light" panose="020F0302020204030204" pitchFamily="34" charset="0"/>
              <a:buChar char="₋"/>
            </a:pPr>
            <a:r>
              <a:rPr lang="en-AU" dirty="0"/>
              <a:t>The PIMP and associated activities have been reviewed to confirm integrity management remains appropriate.</a:t>
            </a:r>
          </a:p>
        </p:txBody>
      </p:sp>
      <p:pic>
        <p:nvPicPr>
          <p:cNvPr id="11" name="Picture 10" descr="A yellow and red gas pipeline&#10;&#10;Description automatically generated">
            <a:extLst>
              <a:ext uri="{FF2B5EF4-FFF2-40B4-BE49-F238E27FC236}">
                <a16:creationId xmlns:a16="http://schemas.microsoft.com/office/drawing/2014/main" id="{2093F346-4F41-A070-E748-EDFA740483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61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AD81-1747-5AFE-219F-C15805A0D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Pipeline Abandonment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47FB-E742-8563-FAAB-A05BEE8574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Requires approved Decommissioning / Abandonment Plan and an environmental rehabilitation plan.</a:t>
            </a:r>
          </a:p>
          <a:p>
            <a:r>
              <a:rPr lang="en-AU" dirty="0"/>
              <a:t>Confirm it is disconnected from all sources of pressure and hydrocarbons.</a:t>
            </a:r>
          </a:p>
          <a:p>
            <a:r>
              <a:rPr lang="en-AU" dirty="0"/>
              <a:t>Purge the pipeline of all hydrocarbons and vapour with a non-flammable fluid.</a:t>
            </a:r>
          </a:p>
          <a:p>
            <a:r>
              <a:rPr lang="en-AU" dirty="0"/>
              <a:t>Complete segment analysis as part of the plan for buried pipeline.</a:t>
            </a:r>
          </a:p>
          <a:p>
            <a:r>
              <a:rPr lang="en-AU" dirty="0"/>
              <a:t>Abandon in-place or by removal - requirements for both detailed </a:t>
            </a:r>
          </a:p>
          <a:p>
            <a:r>
              <a:rPr lang="en-AU" dirty="0"/>
              <a:t>Records for pipelines abandoned in-place shall be prepared and made publicly available.</a:t>
            </a:r>
          </a:p>
        </p:txBody>
      </p:sp>
      <p:pic>
        <p:nvPicPr>
          <p:cNvPr id="5" name="Picture 4" descr="A couple of men wearing hard hats and working on a machine&#10;&#10;Description automatically generated">
            <a:extLst>
              <a:ext uri="{FF2B5EF4-FFF2-40B4-BE49-F238E27FC236}">
                <a16:creationId xmlns:a16="http://schemas.microsoft.com/office/drawing/2014/main" id="{25E4BA8D-9710-5245-910C-8484256A7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470"/>
            <a:ext cx="6059056" cy="686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63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C99F-9D46-B598-7F7F-2D20B7E7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AU" dirty="0"/>
              <a:t>Q &amp;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4E96-E73B-1AC9-EC6E-8CD8B83FB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169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139EF-1CD3-291C-5D21-4FD875A97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 2885.3 Seminar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63B2CC-535A-D233-A744-5DE226C00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329646"/>
            <a:ext cx="7480300" cy="75798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Section 10 Changes to Approved Operating Conditions</a:t>
            </a:r>
          </a:p>
          <a:p>
            <a:r>
              <a:rPr lang="en-AU" dirty="0"/>
              <a:t>Presented By Allison Selman</a:t>
            </a:r>
          </a:p>
        </p:txBody>
      </p:sp>
    </p:spTree>
    <p:extLst>
      <p:ext uri="{BB962C8B-B14F-4D97-AF65-F5344CB8AC3E}">
        <p14:creationId xmlns:p14="http://schemas.microsoft.com/office/powerpoint/2010/main" val="1863125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768D1-8832-76AD-FA6F-6FCC88036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Basis of Section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6CF26-7D9B-B3CF-22A0-6BE827A83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687762" cy="5052433"/>
          </a:xfrm>
        </p:spPr>
        <p:txBody>
          <a:bodyPr>
            <a:normAutofit lnSpcReduction="10000"/>
          </a:bodyPr>
          <a:lstStyle/>
          <a:p>
            <a:r>
              <a:rPr lang="en-AU" b="1" dirty="0"/>
              <a:t>Objective: </a:t>
            </a:r>
            <a:r>
              <a:rPr lang="en-AU" dirty="0"/>
              <a:t>Ensure that implementation of a change does not have an undesired / unintended impact elsewhere in the Pipeline System.</a:t>
            </a:r>
          </a:p>
          <a:p>
            <a:pPr rtl="0"/>
            <a:r>
              <a:rPr lang="en-AU" b="1" dirty="0"/>
              <a:t>Guidance on: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400" dirty="0"/>
              <a:t>Minimum requirements to enable the impact of any proposed or enforced change to be understood.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400" dirty="0"/>
              <a:t>How changes to the operating pressure (temporary or permanent) should be managed.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400" dirty="0"/>
              <a:t>Return to service requirements following a pipeline suspension or failure event.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sz="2400" dirty="0"/>
              <a:t>Pipeline abandonment.</a:t>
            </a:r>
          </a:p>
        </p:txBody>
      </p:sp>
      <p:pic>
        <p:nvPicPr>
          <p:cNvPr id="5" name="Picture 4" descr="A large white machine in a field&#10;&#10;Description automatically generated">
            <a:extLst>
              <a:ext uri="{FF2B5EF4-FFF2-40B4-BE49-F238E27FC236}">
                <a16:creationId xmlns:a16="http://schemas.microsoft.com/office/drawing/2014/main" id="{A0B1A893-31E0-891C-EF3C-33ECC62D6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4582" y="-94004"/>
            <a:ext cx="6132947" cy="696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21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768D1-8832-76AD-FA6F-6FCC88036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Key changes to Section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6CF26-7D9B-B3CF-22A0-6BE827A83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760434"/>
            <a:ext cx="5555673" cy="4744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b="1" dirty="0"/>
              <a:t>Content moved:</a:t>
            </a:r>
          </a:p>
          <a:p>
            <a:r>
              <a:rPr lang="en-AU" sz="2000" dirty="0"/>
              <a:t>Remaining life review – replaced with Fitness for Purpose assessment (Section 5)</a:t>
            </a:r>
          </a:p>
          <a:p>
            <a:r>
              <a:rPr lang="en-AU" sz="2000" dirty="0"/>
              <a:t>Refurbishment – moved to Anomaly Assessment and Defect Repairs (Section 9)</a:t>
            </a:r>
          </a:p>
          <a:p>
            <a:pPr marL="0" indent="0">
              <a:buNone/>
            </a:pPr>
            <a:r>
              <a:rPr lang="en-AU" b="1" dirty="0"/>
              <a:t>Clarified pressure definitions:</a:t>
            </a:r>
          </a:p>
          <a:p>
            <a:r>
              <a:rPr lang="en-AU" sz="2000" dirty="0"/>
              <a:t>“Maximum Operating Pressure (MOP) restriction” replaced with Restricted Operating Pressure (ROP)</a:t>
            </a:r>
          </a:p>
          <a:p>
            <a:pPr marL="0" indent="0">
              <a:buNone/>
            </a:pPr>
            <a:r>
              <a:rPr lang="en-AU" b="1" dirty="0"/>
              <a:t>Improved guidance on:</a:t>
            </a:r>
          </a:p>
          <a:p>
            <a:r>
              <a:rPr lang="en-AU" sz="2000" dirty="0"/>
              <a:t>Pipeline suspension and return to service</a:t>
            </a:r>
          </a:p>
          <a:p>
            <a:r>
              <a:rPr lang="en-AU" sz="2000" dirty="0"/>
              <a:t>Pipeline failure response</a:t>
            </a:r>
          </a:p>
          <a:p>
            <a:r>
              <a:rPr lang="en-AU" sz="2000" dirty="0"/>
              <a:t>Pipeline abandonment</a:t>
            </a:r>
          </a:p>
          <a:p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347293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320A7-B904-1CE2-8A0F-2BD5629FA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dirty="0"/>
              <a:t>Design change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B372B-A3A0-883A-631A-7D84C6AE6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7709" y="1216840"/>
            <a:ext cx="5723136" cy="533778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AU" sz="2000" dirty="0"/>
              <a:t>Review the following to consider a proposed change: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AU" sz="2000" dirty="0"/>
              <a:t>Physical characteristics and condition of the pipe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AU" sz="2000" dirty="0"/>
              <a:t>Effectiveness of corrosion mitigation controls (past and anticipated future)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AU" sz="2000" dirty="0"/>
              <a:t>Maximum Allowable Operating Pressure (MAOP)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AU" sz="2000" dirty="0"/>
              <a:t>Safety Management Study (SMS)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AU" sz="2000" dirty="0"/>
              <a:t>Conformance to the no-rupture and maximum energy release rate requirements for high consequence areas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AU" sz="2000" dirty="0"/>
              <a:t>Overpressure relief facilities and pressure control systems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AU" sz="2000" dirty="0"/>
              <a:t>Adequacy of operational controls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AU" sz="2000" dirty="0"/>
              <a:t>Operating history (e.g., temperatures, pressures).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AU" sz="2000" dirty="0"/>
              <a:t>Isolation plan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AU" sz="2000" dirty="0"/>
              <a:t>Fracture control plan / resistance assessment.</a:t>
            </a:r>
          </a:p>
        </p:txBody>
      </p:sp>
    </p:spTree>
    <p:extLst>
      <p:ext uri="{BB962C8B-B14F-4D97-AF65-F5344CB8AC3E}">
        <p14:creationId xmlns:p14="http://schemas.microsoft.com/office/powerpoint/2010/main" val="1215384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 75 | Pipeline Gas Images - Free Download on Freepik">
            <a:extLst>
              <a:ext uri="{FF2B5EF4-FFF2-40B4-BE49-F238E27FC236}">
                <a16:creationId xmlns:a16="http://schemas.microsoft.com/office/drawing/2014/main" id="{A75226DE-2B43-3392-214F-68EC8CDFC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37" y="1606433"/>
            <a:ext cx="6085977" cy="405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4A7906-2365-5ABF-A4D9-5EE81BEF9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Pressure Definitions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D0518-436C-0631-15D6-44995D1C4372}"/>
              </a:ext>
            </a:extLst>
          </p:cNvPr>
          <p:cNvSpPr txBox="1"/>
          <p:nvPr/>
        </p:nvSpPr>
        <p:spPr>
          <a:xfrm>
            <a:off x="367469" y="1538243"/>
            <a:ext cx="55556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Design Pressure (</a:t>
            </a:r>
            <a:r>
              <a:rPr lang="en-AU" b="1" i="1" dirty="0"/>
              <a:t>P</a:t>
            </a:r>
            <a:r>
              <a:rPr lang="en-AU" b="1" baseline="-25000" dirty="0"/>
              <a:t>D</a:t>
            </a:r>
            <a:r>
              <a:rPr lang="en-AU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Pressure nominated in the design basis for the purpose of performing calculations on the mechanical and process design of the pipeline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r>
              <a:rPr lang="en-AU" b="1" dirty="0"/>
              <a:t>Maximum Allowable Operating Pressure (MAOP)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Maximum pressure at which a pipeline system or section of a pipeline system may be operated, following pressure testing OR after an MAOP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r>
              <a:rPr lang="en-AU" b="1" dirty="0"/>
              <a:t>Maximum Operating Pressure (MOP) - 2012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No longer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r>
              <a:rPr lang="en-AU" b="1" dirty="0"/>
              <a:t>Restricted Operating Pressure (ROP) - 2022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Operating pressure limit (</a:t>
            </a:r>
            <a:r>
              <a:rPr lang="en-AU" u="sng" dirty="0"/>
              <a:t>lower than MAOP)</a:t>
            </a:r>
            <a:r>
              <a:rPr lang="en-AU" dirty="0"/>
              <a:t> imposed by Licensee from time-to-time  for Pipeline System safety or process reasons</a:t>
            </a:r>
          </a:p>
        </p:txBody>
      </p:sp>
    </p:spTree>
    <p:extLst>
      <p:ext uri="{BB962C8B-B14F-4D97-AF65-F5344CB8AC3E}">
        <p14:creationId xmlns:p14="http://schemas.microsoft.com/office/powerpoint/2010/main" val="138989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FF977-8115-F3B0-CAE2-C97E85F86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808" y="907031"/>
            <a:ext cx="5830192" cy="480724"/>
          </a:xfrm>
        </p:spPr>
        <p:txBody>
          <a:bodyPr/>
          <a:lstStyle/>
          <a:p>
            <a:r>
              <a:rPr lang="en-AU" sz="2400" dirty="0"/>
              <a:t>Maximum Allowable Operating Pressure (MAOP) Upgrade /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06B21-BBB4-5E8F-9DA3-4DDA5CC060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909165"/>
            <a:ext cx="5555673" cy="4500181"/>
          </a:xfrm>
        </p:spPr>
        <p:txBody>
          <a:bodyPr>
            <a:normAutofit/>
          </a:bodyPr>
          <a:lstStyle/>
          <a:p>
            <a:r>
              <a:rPr lang="en-AU" dirty="0"/>
              <a:t>Where MAOP is to be upgraded beyond what was originally designed / established – follow the process in AS2885.1</a:t>
            </a:r>
          </a:p>
          <a:p>
            <a:r>
              <a:rPr lang="en-AU" dirty="0"/>
              <a:t>Where MAOP has been previously reduced, the MAOP can be increased after the reason(s) for the reduction has been rectified</a:t>
            </a:r>
          </a:p>
          <a:p>
            <a:r>
              <a:rPr lang="en-AU" dirty="0"/>
              <a:t>Implementation of the proposed MAOP shall be supported by a change management process.</a:t>
            </a:r>
          </a:p>
        </p:txBody>
      </p:sp>
      <p:pic>
        <p:nvPicPr>
          <p:cNvPr id="5" name="Picture 4" descr="A close-up of a factory&#10;&#10;Description automatically generated">
            <a:extLst>
              <a:ext uri="{FF2B5EF4-FFF2-40B4-BE49-F238E27FC236}">
                <a16:creationId xmlns:a16="http://schemas.microsoft.com/office/drawing/2014/main" id="{420BE163-AAF4-679A-8625-41114E2AE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052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05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84C5F-54AA-A6E5-A7A5-931E72364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dirty="0"/>
              <a:t>Restricted Operating Pressure (ROP)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F37A5-7E1E-E59E-C194-189CF61DAF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7710" y="1310843"/>
            <a:ext cx="5555673" cy="534633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34000"/>
              </a:lnSpc>
            </a:pPr>
            <a:r>
              <a:rPr lang="en-AU" dirty="0"/>
              <a:t>New terminology to eliminate reported confusion with the “maximum operating pressure” (MOP) terminology (v2012)</a:t>
            </a:r>
          </a:p>
          <a:p>
            <a:pPr>
              <a:lnSpc>
                <a:spcPct val="134000"/>
              </a:lnSpc>
            </a:pPr>
            <a:r>
              <a:rPr lang="en-AU" dirty="0"/>
              <a:t>Short-term </a:t>
            </a:r>
            <a:r>
              <a:rPr lang="en-AU" u="sng" dirty="0"/>
              <a:t>temporary pressure limits </a:t>
            </a:r>
            <a:r>
              <a:rPr lang="en-AU" dirty="0"/>
              <a:t>are still referred to in Section 9.2 (Anomaly Management) i.e. for applying safety factor at times of an anomaly identification or in-field investigation</a:t>
            </a:r>
            <a:endParaRPr lang="en-AU" dirty="0">
              <a:solidFill>
                <a:srgbClr val="FF0000"/>
              </a:solidFill>
            </a:endParaRPr>
          </a:p>
          <a:p>
            <a:pPr>
              <a:lnSpc>
                <a:spcPct val="134000"/>
              </a:lnSpc>
            </a:pPr>
            <a:r>
              <a:rPr lang="en-AU" dirty="0"/>
              <a:t>A </a:t>
            </a:r>
            <a:r>
              <a:rPr lang="en-AU" u="sng" dirty="0"/>
              <a:t>Restricted Operating Pressure </a:t>
            </a:r>
            <a:r>
              <a:rPr lang="en-AU" dirty="0"/>
              <a:t>(ROP) is defined in Section 10.6 as a value that is </a:t>
            </a:r>
            <a:r>
              <a:rPr lang="en-AU" u="sng" dirty="0"/>
              <a:t>below</a:t>
            </a:r>
            <a:r>
              <a:rPr lang="en-AU" dirty="0"/>
              <a:t> the MAOP, implemented as an </a:t>
            </a:r>
            <a:r>
              <a:rPr lang="en-AU" b="1" dirty="0"/>
              <a:t>interim</a:t>
            </a:r>
            <a:r>
              <a:rPr lang="en-AU" dirty="0"/>
              <a:t> (</a:t>
            </a:r>
            <a:r>
              <a:rPr lang="en-AU" i="1" dirty="0"/>
              <a:t>non-permanent</a:t>
            </a:r>
            <a:r>
              <a:rPr lang="en-AU" dirty="0"/>
              <a:t>) </a:t>
            </a:r>
            <a:r>
              <a:rPr lang="en-AU" u="sng" dirty="0"/>
              <a:t>safety critical control</a:t>
            </a:r>
            <a:endParaRPr lang="en-AU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792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84C5F-54AA-A6E5-A7A5-931E72364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dirty="0"/>
              <a:t>Restricted Operating Pressure (ROP)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F37A5-7E1E-E59E-C194-189CF61DAF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7710" y="1427148"/>
            <a:ext cx="5555673" cy="523002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34000"/>
              </a:lnSpc>
              <a:buNone/>
            </a:pPr>
            <a:r>
              <a:rPr lang="en-AU" dirty="0"/>
              <a:t>Implemented to address integrity defect/s, when an MAOP reduction is not desirable OR to mitigate a newly identified threat / consequence, until permanent controls can be applied.</a:t>
            </a:r>
          </a:p>
          <a:p>
            <a:pPr>
              <a:lnSpc>
                <a:spcPct val="134000"/>
              </a:lnSpc>
            </a:pPr>
            <a:r>
              <a:rPr lang="en-AU" dirty="0"/>
              <a:t>Detailed “engineering assessment” and Management of Change Processes shall be followed</a:t>
            </a:r>
          </a:p>
          <a:p>
            <a:pPr>
              <a:lnSpc>
                <a:spcPct val="134000"/>
              </a:lnSpc>
            </a:pPr>
            <a:r>
              <a:rPr lang="en-AU" dirty="0"/>
              <a:t>ROP shall remain in place until such time as a permanent control is implemented, the threat no longer exists, or the integrity of the line is re-established</a:t>
            </a:r>
          </a:p>
          <a:p>
            <a:pPr>
              <a:lnSpc>
                <a:spcPct val="134000"/>
              </a:lnSpc>
            </a:pPr>
            <a:r>
              <a:rPr lang="en-AU" b="1" dirty="0"/>
              <a:t>While an ROP is in place, the MAOP will remain the basis for all repairs and defect assessments, measurement length, fracture control and maximum discharge energy assessment</a:t>
            </a:r>
            <a:endParaRPr lang="en-AU" u="sng" dirty="0"/>
          </a:p>
        </p:txBody>
      </p:sp>
      <p:pic>
        <p:nvPicPr>
          <p:cNvPr id="5" name="Picture 4" descr="A person in a hard hat working in a machine&#10;&#10;Description automatically generated">
            <a:extLst>
              <a:ext uri="{FF2B5EF4-FFF2-40B4-BE49-F238E27FC236}">
                <a16:creationId xmlns:a16="http://schemas.microsoft.com/office/drawing/2014/main" id="{C8BEC7B1-D48E-1FDE-BC86-B537FE65A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3890" y="-98240"/>
            <a:ext cx="6123708" cy="698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1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5f1a1b-9455-4987-aeba-2c5d3ff84d62" xsi:nil="true"/>
    <lcf76f155ced4ddcb4097134ff3c332f xmlns="52f01d23-62d5-4131-88e9-8c04ec6d5a7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EDDDFEDB378842B63E9DD41EA67249" ma:contentTypeVersion="18" ma:contentTypeDescription="Create a new document." ma:contentTypeScope="" ma:versionID="5fadf4026a248ebb8e06b38d809f8f01">
  <xsd:schema xmlns:xsd="http://www.w3.org/2001/XMLSchema" xmlns:xs="http://www.w3.org/2001/XMLSchema" xmlns:p="http://schemas.microsoft.com/office/2006/metadata/properties" xmlns:ns2="52f01d23-62d5-4131-88e9-8c04ec6d5a7e" xmlns:ns3="5b6aa8e6-81c7-49c3-a873-088f72d3c08e" xmlns:ns4="e35f1a1b-9455-4987-aeba-2c5d3ff84d62" targetNamespace="http://schemas.microsoft.com/office/2006/metadata/properties" ma:root="true" ma:fieldsID="ea5ff47db6efbe2ed3011336c558c63d" ns2:_="" ns3:_="" ns4:_="">
    <xsd:import namespace="52f01d23-62d5-4131-88e9-8c04ec6d5a7e"/>
    <xsd:import namespace="5b6aa8e6-81c7-49c3-a873-088f72d3c08e"/>
    <xsd:import namespace="e35f1a1b-9455-4987-aeba-2c5d3ff84d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f01d23-62d5-4131-88e9-8c04ec6d5a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a7b88db-b703-4d04-81b7-e61a8f0436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aa8e6-81c7-49c3-a873-088f72d3c08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f1a1b-9455-4987-aeba-2c5d3ff84d6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65044ba-0430-49f4-a201-87e7242bc9f6}" ma:internalName="TaxCatchAll" ma:showField="CatchAllData" ma:web="e35f1a1b-9455-4987-aeba-2c5d3ff84d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A4852B-401D-4717-B238-E1749F018F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86E856-B822-4E7A-AF57-188666472234}">
  <ds:schemaRefs>
    <ds:schemaRef ds:uri="http://schemas.microsoft.com/office/2006/documentManagement/types"/>
    <ds:schemaRef ds:uri="http://schemas.microsoft.com/office/2006/metadata/properties"/>
    <ds:schemaRef ds:uri="4e07cc90-abce-46ac-99bf-25584fa1a906"/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e35f1a1b-9455-4987-aeba-2c5d3ff84d62"/>
    <ds:schemaRef ds:uri="9184752d-f9fd-4ed7-ac6d-7907470e315f"/>
  </ds:schemaRefs>
</ds:datastoreItem>
</file>

<file path=customXml/itemProps3.xml><?xml version="1.0" encoding="utf-8"?>
<ds:datastoreItem xmlns:ds="http://schemas.openxmlformats.org/officeDocument/2006/customXml" ds:itemID="{B9F971CF-8ED7-4E08-A100-7A2FAD490DEA}"/>
</file>

<file path=docProps/app.xml><?xml version="1.0" encoding="utf-8"?>
<Properties xmlns="http://schemas.openxmlformats.org/officeDocument/2006/extended-properties" xmlns:vt="http://schemas.openxmlformats.org/officeDocument/2006/docPropsVTypes">
  <TotalTime>9339</TotalTime>
  <Words>1165</Words>
  <Application>Microsoft Office PowerPoint</Application>
  <PresentationFormat>Widescreen</PresentationFormat>
  <Paragraphs>104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Verdana</vt:lpstr>
      <vt:lpstr>Office Theme</vt:lpstr>
      <vt:lpstr>1_Office Theme</vt:lpstr>
      <vt:lpstr>Allison Selman</vt:lpstr>
      <vt:lpstr>AS 2885.3 Seminar</vt:lpstr>
      <vt:lpstr>Basis of Section 10</vt:lpstr>
      <vt:lpstr>Key changes to Section 10</vt:lpstr>
      <vt:lpstr>Design change assessment</vt:lpstr>
      <vt:lpstr>Pressure Definitions</vt:lpstr>
      <vt:lpstr>Maximum Allowable Operating Pressure (MAOP) Upgrade / Changes</vt:lpstr>
      <vt:lpstr>Restricted Operating Pressure (ROP)</vt:lpstr>
      <vt:lpstr>Restricted Operating Pressure (ROP)</vt:lpstr>
      <vt:lpstr>Restricted Operating Pressure (ROP)</vt:lpstr>
      <vt:lpstr>Restricted Operating Pressure (ROP)</vt:lpstr>
      <vt:lpstr>Pipeline Suspension</vt:lpstr>
      <vt:lpstr>Pipeline Failure</vt:lpstr>
      <vt:lpstr>Pipeline Abandonment</vt:lpstr>
      <vt:lpstr>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Lawrence Shelton</dc:creator>
  <cp:lastModifiedBy>Liz Brierley</cp:lastModifiedBy>
  <cp:revision>12</cp:revision>
  <dcterms:created xsi:type="dcterms:W3CDTF">2023-02-02T03:38:53Z</dcterms:created>
  <dcterms:modified xsi:type="dcterms:W3CDTF">2023-11-24T22:07:57Z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0x01010026EDDDFEDB378842B63E9DD41EA67249</vt:lpwstr>
  </property>
  <property fmtid="{D5CDD505-2E9C-101B-9397-08002B2CF9AE}" pid="3" name="MediaServiceImageTags">
    <vt:lpwstr/>
  </property>
</Properties>
</file>