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4"/>
    <p:sldMasterId id="2147483701" r:id="rId5"/>
  </p:sldMasterIdLst>
  <p:notesMasterIdLst>
    <p:notesMasterId r:id="rId19"/>
  </p:notesMasterIdLst>
  <p:sldIdLst>
    <p:sldId id="261" r:id="rId6"/>
    <p:sldId id="258" r:id="rId7"/>
    <p:sldId id="314" r:id="rId8"/>
    <p:sldId id="306" r:id="rId9"/>
    <p:sldId id="315" r:id="rId10"/>
    <p:sldId id="308" r:id="rId11"/>
    <p:sldId id="310" r:id="rId12"/>
    <p:sldId id="319" r:id="rId13"/>
    <p:sldId id="311" r:id="rId14"/>
    <p:sldId id="318" r:id="rId15"/>
    <p:sldId id="305" r:id="rId16"/>
    <p:sldId id="316" r:id="rId17"/>
    <p:sldId id="317" r:id="rId18"/>
  </p:sldIdLst>
  <p:sldSz cx="9144000" cy="5145088"/>
  <p:notesSz cx="6858000" cy="9144000"/>
  <p:defaultTextStyle>
    <a:defPPr>
      <a:defRPr lang="en-AU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400" kern="1200">
        <a:solidFill>
          <a:srgbClr val="2F379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400" kern="1200">
        <a:solidFill>
          <a:srgbClr val="2F379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400" kern="1200">
        <a:solidFill>
          <a:srgbClr val="2F379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400" kern="1200">
        <a:solidFill>
          <a:srgbClr val="2F379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400" kern="1200">
        <a:solidFill>
          <a:srgbClr val="2F379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400" kern="1200">
        <a:solidFill>
          <a:srgbClr val="2F379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400" kern="1200">
        <a:solidFill>
          <a:srgbClr val="2F379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400" kern="1200">
        <a:solidFill>
          <a:srgbClr val="2F379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400" kern="1200">
        <a:solidFill>
          <a:srgbClr val="2F379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orient="horz" pos="497">
          <p15:clr>
            <a:srgbClr val="A4A3A4"/>
          </p15:clr>
        </p15:guide>
        <p15:guide id="3" orient="horz" pos="872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CB6"/>
    <a:srgbClr val="F8A15A"/>
    <a:srgbClr val="F58220"/>
    <a:srgbClr val="3B3C3E"/>
    <a:srgbClr val="173583"/>
    <a:srgbClr val="26BCD7"/>
    <a:srgbClr val="7DCCE0"/>
    <a:srgbClr val="E2E2D9"/>
    <a:srgbClr val="505150"/>
    <a:srgbClr val="E5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755" autoAdjust="0"/>
  </p:normalViewPr>
  <p:slideViewPr>
    <p:cSldViewPr snapToGrid="0">
      <p:cViewPr varScale="1">
        <p:scale>
          <a:sx n="162" d="100"/>
          <a:sy n="162" d="100"/>
        </p:scale>
        <p:origin x="1686" y="132"/>
      </p:cViewPr>
      <p:guideLst>
        <p:guide orient="horz" pos="1621"/>
        <p:guide orient="horz" pos="497"/>
        <p:guide orient="horz" pos="8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E7B737-1ABE-442A-B7B0-ED96E0BCA9C0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6723652-FCD4-4CBD-8ECD-DA272359F095}">
      <dgm:prSet phldrT="[Text]" custT="1"/>
      <dgm:spPr/>
      <dgm:t>
        <a:bodyPr/>
        <a:lstStyle/>
        <a:p>
          <a:r>
            <a:rPr lang="en-AU" sz="1000" dirty="0"/>
            <a:t>Asset Class Strategy Recommendations</a:t>
          </a:r>
        </a:p>
      </dgm:t>
    </dgm:pt>
    <dgm:pt modelId="{6A84CC65-E580-4ECC-A361-2CD1A6A2C8BA}" type="parTrans" cxnId="{D7D498BA-265B-4ABF-A8C4-7C1DBF070062}">
      <dgm:prSet/>
      <dgm:spPr/>
      <dgm:t>
        <a:bodyPr/>
        <a:lstStyle/>
        <a:p>
          <a:endParaRPr lang="en-AU"/>
        </a:p>
      </dgm:t>
    </dgm:pt>
    <dgm:pt modelId="{60494B11-2DB9-4442-A72C-AF83190294B1}" type="sibTrans" cxnId="{D7D498BA-265B-4ABF-A8C4-7C1DBF070062}">
      <dgm:prSet/>
      <dgm:spPr/>
      <dgm:t>
        <a:bodyPr/>
        <a:lstStyle/>
        <a:p>
          <a:endParaRPr lang="en-AU"/>
        </a:p>
      </dgm:t>
    </dgm:pt>
    <dgm:pt modelId="{B24E9A39-ED33-4688-9A87-77A5B484BAEA}">
      <dgm:prSet phldrT="[Text]" custT="1"/>
      <dgm:spPr/>
      <dgm:t>
        <a:bodyPr/>
        <a:lstStyle/>
        <a:p>
          <a:r>
            <a:rPr lang="en-AU" sz="1000" dirty="0"/>
            <a:t>Traditional </a:t>
          </a:r>
          <a:r>
            <a:rPr lang="en-AU" sz="1000" dirty="0" err="1"/>
            <a:t>MLF</a:t>
          </a:r>
          <a:r>
            <a:rPr lang="en-AU" sz="1000" dirty="0"/>
            <a:t> ILI (regular 10 yearly)</a:t>
          </a:r>
        </a:p>
      </dgm:t>
    </dgm:pt>
    <dgm:pt modelId="{4351F1C8-F03A-4A8A-AD28-8C1C67FF899A}" type="parTrans" cxnId="{0E091EC4-6296-44C9-BC6D-4E33876E4314}">
      <dgm:prSet/>
      <dgm:spPr/>
      <dgm:t>
        <a:bodyPr/>
        <a:lstStyle/>
        <a:p>
          <a:endParaRPr lang="en-AU"/>
        </a:p>
      </dgm:t>
    </dgm:pt>
    <dgm:pt modelId="{5B665364-2407-483A-AB4A-425A817E126C}" type="sibTrans" cxnId="{0E091EC4-6296-44C9-BC6D-4E33876E4314}">
      <dgm:prSet/>
      <dgm:spPr/>
      <dgm:t>
        <a:bodyPr/>
        <a:lstStyle/>
        <a:p>
          <a:endParaRPr lang="en-AU"/>
        </a:p>
      </dgm:t>
    </dgm:pt>
    <dgm:pt modelId="{CDF1CB78-128B-4E79-A926-E9BF9AEB2F98}">
      <dgm:prSet phldrT="[Text]" custT="1"/>
      <dgm:spPr/>
      <dgm:t>
        <a:bodyPr/>
        <a:lstStyle/>
        <a:p>
          <a:r>
            <a:rPr lang="en-AU" sz="1000" dirty="0"/>
            <a:t>Analysis and recommendations</a:t>
          </a:r>
        </a:p>
      </dgm:t>
    </dgm:pt>
    <dgm:pt modelId="{B321F531-BE59-4F94-99A3-4B3E6F0A530A}" type="parTrans" cxnId="{B0D3DF48-FF85-4FF4-8EE5-378E9999A3C1}">
      <dgm:prSet/>
      <dgm:spPr/>
      <dgm:t>
        <a:bodyPr/>
        <a:lstStyle/>
        <a:p>
          <a:endParaRPr lang="en-AU"/>
        </a:p>
      </dgm:t>
    </dgm:pt>
    <dgm:pt modelId="{82344A75-EB50-440F-9C4F-4AF445E5091E}" type="sibTrans" cxnId="{B0D3DF48-FF85-4FF4-8EE5-378E9999A3C1}">
      <dgm:prSet/>
      <dgm:spPr/>
      <dgm:t>
        <a:bodyPr/>
        <a:lstStyle/>
        <a:p>
          <a:endParaRPr lang="en-AU"/>
        </a:p>
      </dgm:t>
    </dgm:pt>
    <dgm:pt modelId="{49B3D7DF-0339-4C71-AA5B-BE11389052A9}">
      <dgm:prSet phldrT="[Text]" custT="1"/>
      <dgm:spPr/>
      <dgm:t>
        <a:bodyPr/>
        <a:lstStyle/>
        <a:p>
          <a:r>
            <a:rPr lang="en-AU" sz="1000" dirty="0"/>
            <a:t>Integrity Digs</a:t>
          </a:r>
        </a:p>
      </dgm:t>
    </dgm:pt>
    <dgm:pt modelId="{FE8AE16E-3502-4AD4-A7CE-D5491D5BC348}" type="parTrans" cxnId="{7DB0DA05-9E84-44B2-8D4C-3721FF078DE3}">
      <dgm:prSet/>
      <dgm:spPr/>
      <dgm:t>
        <a:bodyPr/>
        <a:lstStyle/>
        <a:p>
          <a:endParaRPr lang="en-AU"/>
        </a:p>
      </dgm:t>
    </dgm:pt>
    <dgm:pt modelId="{122D594B-F219-4847-9B06-1CB5494C154E}" type="sibTrans" cxnId="{7DB0DA05-9E84-44B2-8D4C-3721FF078DE3}">
      <dgm:prSet/>
      <dgm:spPr/>
      <dgm:t>
        <a:bodyPr/>
        <a:lstStyle/>
        <a:p>
          <a:endParaRPr lang="en-AU"/>
        </a:p>
      </dgm:t>
    </dgm:pt>
    <dgm:pt modelId="{3FBA829F-D8B8-4AD7-BB6B-849FF5EDBE61}">
      <dgm:prSet phldrT="[Text]" custT="1"/>
      <dgm:spPr/>
      <dgm:t>
        <a:bodyPr/>
        <a:lstStyle/>
        <a:p>
          <a:r>
            <a:rPr lang="en-AU" sz="1000" dirty="0"/>
            <a:t>Analysis and recommendations</a:t>
          </a:r>
        </a:p>
      </dgm:t>
    </dgm:pt>
    <dgm:pt modelId="{5F52DC5D-3E2C-4D29-81D8-2C230F0ACB45}" type="parTrans" cxnId="{E5E04F81-4BA4-43DF-BE2B-876C628AC95A}">
      <dgm:prSet/>
      <dgm:spPr/>
      <dgm:t>
        <a:bodyPr/>
        <a:lstStyle/>
        <a:p>
          <a:endParaRPr lang="en-AU"/>
        </a:p>
      </dgm:t>
    </dgm:pt>
    <dgm:pt modelId="{279B3450-CD64-4BF9-91A2-5A1A069FD9B1}" type="sibTrans" cxnId="{E5E04F81-4BA4-43DF-BE2B-876C628AC95A}">
      <dgm:prSet/>
      <dgm:spPr/>
      <dgm:t>
        <a:bodyPr/>
        <a:lstStyle/>
        <a:p>
          <a:endParaRPr lang="en-AU"/>
        </a:p>
      </dgm:t>
    </dgm:pt>
    <dgm:pt modelId="{7C82F9D2-79AF-42D4-9214-F3D6DC045192}" type="pres">
      <dgm:prSet presAssocID="{08E7B737-1ABE-442A-B7B0-ED96E0BCA9C0}" presName="Name0" presStyleCnt="0">
        <dgm:presLayoutVars>
          <dgm:dir/>
          <dgm:animLvl val="lvl"/>
          <dgm:resizeHandles val="exact"/>
        </dgm:presLayoutVars>
      </dgm:prSet>
      <dgm:spPr/>
    </dgm:pt>
    <dgm:pt modelId="{47E30D8C-25C0-447F-A32B-BD9DE8C23799}" type="pres">
      <dgm:prSet presAssocID="{96723652-FCD4-4CBD-8ECD-DA272359F095}" presName="parTxOnly" presStyleLbl="node1" presStyleIdx="0" presStyleCnt="5" custScaleX="112227" custScaleY="104065">
        <dgm:presLayoutVars>
          <dgm:chMax val="0"/>
          <dgm:chPref val="0"/>
          <dgm:bulletEnabled val="1"/>
        </dgm:presLayoutVars>
      </dgm:prSet>
      <dgm:spPr/>
    </dgm:pt>
    <dgm:pt modelId="{8EAE52EE-E924-4CD6-AA72-71F36FD45069}" type="pres">
      <dgm:prSet presAssocID="{60494B11-2DB9-4442-A72C-AF83190294B1}" presName="parTxOnlySpace" presStyleCnt="0"/>
      <dgm:spPr/>
    </dgm:pt>
    <dgm:pt modelId="{08339144-5C5D-4448-91C4-0D16C86AF373}" type="pres">
      <dgm:prSet presAssocID="{B24E9A39-ED33-4688-9A87-77A5B484BAEA}" presName="parTxOnly" presStyleLbl="node1" presStyleIdx="1" presStyleCnt="5" custScaleX="110027" custScaleY="104065">
        <dgm:presLayoutVars>
          <dgm:chMax val="0"/>
          <dgm:chPref val="0"/>
          <dgm:bulletEnabled val="1"/>
        </dgm:presLayoutVars>
      </dgm:prSet>
      <dgm:spPr/>
    </dgm:pt>
    <dgm:pt modelId="{D5084718-8916-4B68-870C-222ECCA3AA84}" type="pres">
      <dgm:prSet presAssocID="{5B665364-2407-483A-AB4A-425A817E126C}" presName="parTxOnlySpace" presStyleCnt="0"/>
      <dgm:spPr/>
    </dgm:pt>
    <dgm:pt modelId="{919EE618-3F4F-4E8B-ABDD-DFCFDD9F25F7}" type="pres">
      <dgm:prSet presAssocID="{CDF1CB78-128B-4E79-A926-E9BF9AEB2F98}" presName="parTxOnly" presStyleLbl="node1" presStyleIdx="2" presStyleCnt="5" custScaleX="110027" custScaleY="104065">
        <dgm:presLayoutVars>
          <dgm:chMax val="0"/>
          <dgm:chPref val="0"/>
          <dgm:bulletEnabled val="1"/>
        </dgm:presLayoutVars>
      </dgm:prSet>
      <dgm:spPr/>
    </dgm:pt>
    <dgm:pt modelId="{DF97D358-DC06-4771-980A-D817BA6A51D4}" type="pres">
      <dgm:prSet presAssocID="{82344A75-EB50-440F-9C4F-4AF445E5091E}" presName="parTxOnlySpace" presStyleCnt="0"/>
      <dgm:spPr/>
    </dgm:pt>
    <dgm:pt modelId="{2A5C4FB4-1FC5-4101-A9BA-B87AF77BA8C3}" type="pres">
      <dgm:prSet presAssocID="{49B3D7DF-0339-4C71-AA5B-BE11389052A9}" presName="parTxOnly" presStyleLbl="node1" presStyleIdx="3" presStyleCnt="5" custScaleX="110027" custScaleY="104065">
        <dgm:presLayoutVars>
          <dgm:chMax val="0"/>
          <dgm:chPref val="0"/>
          <dgm:bulletEnabled val="1"/>
        </dgm:presLayoutVars>
      </dgm:prSet>
      <dgm:spPr/>
    </dgm:pt>
    <dgm:pt modelId="{990AAEEF-3ECD-4AA5-9DDB-CE8A2A6674C5}" type="pres">
      <dgm:prSet presAssocID="{122D594B-F219-4847-9B06-1CB5494C154E}" presName="parTxOnlySpace" presStyleCnt="0"/>
      <dgm:spPr/>
    </dgm:pt>
    <dgm:pt modelId="{EEB67B6B-6EF8-4CD6-BC5C-ED85FC2F016E}" type="pres">
      <dgm:prSet presAssocID="{3FBA829F-D8B8-4AD7-BB6B-849FF5EDBE61}" presName="parTxOnly" presStyleLbl="node1" presStyleIdx="4" presStyleCnt="5" custScaleX="110027" custScaleY="104065">
        <dgm:presLayoutVars>
          <dgm:chMax val="0"/>
          <dgm:chPref val="0"/>
          <dgm:bulletEnabled val="1"/>
        </dgm:presLayoutVars>
      </dgm:prSet>
      <dgm:spPr/>
    </dgm:pt>
  </dgm:ptLst>
  <dgm:cxnLst>
    <dgm:cxn modelId="{7DB0DA05-9E84-44B2-8D4C-3721FF078DE3}" srcId="{08E7B737-1ABE-442A-B7B0-ED96E0BCA9C0}" destId="{49B3D7DF-0339-4C71-AA5B-BE11389052A9}" srcOrd="3" destOrd="0" parTransId="{FE8AE16E-3502-4AD4-A7CE-D5491D5BC348}" sibTransId="{122D594B-F219-4847-9B06-1CB5494C154E}"/>
    <dgm:cxn modelId="{2CE2A609-BEFD-41A7-AF4A-91CF09E02513}" type="presOf" srcId="{96723652-FCD4-4CBD-8ECD-DA272359F095}" destId="{47E30D8C-25C0-447F-A32B-BD9DE8C23799}" srcOrd="0" destOrd="0" presId="urn:microsoft.com/office/officeart/2005/8/layout/chevron1"/>
    <dgm:cxn modelId="{A9BC7733-2F7B-49C6-87DE-86AE276BAEA5}" type="presOf" srcId="{49B3D7DF-0339-4C71-AA5B-BE11389052A9}" destId="{2A5C4FB4-1FC5-4101-A9BA-B87AF77BA8C3}" srcOrd="0" destOrd="0" presId="urn:microsoft.com/office/officeart/2005/8/layout/chevron1"/>
    <dgm:cxn modelId="{A165D744-FAE2-41D9-9EA3-6D35D0519A08}" type="presOf" srcId="{B24E9A39-ED33-4688-9A87-77A5B484BAEA}" destId="{08339144-5C5D-4448-91C4-0D16C86AF373}" srcOrd="0" destOrd="0" presId="urn:microsoft.com/office/officeart/2005/8/layout/chevron1"/>
    <dgm:cxn modelId="{B0D3DF48-FF85-4FF4-8EE5-378E9999A3C1}" srcId="{08E7B737-1ABE-442A-B7B0-ED96E0BCA9C0}" destId="{CDF1CB78-128B-4E79-A926-E9BF9AEB2F98}" srcOrd="2" destOrd="0" parTransId="{B321F531-BE59-4F94-99A3-4B3E6F0A530A}" sibTransId="{82344A75-EB50-440F-9C4F-4AF445E5091E}"/>
    <dgm:cxn modelId="{E5E04F81-4BA4-43DF-BE2B-876C628AC95A}" srcId="{08E7B737-1ABE-442A-B7B0-ED96E0BCA9C0}" destId="{3FBA829F-D8B8-4AD7-BB6B-849FF5EDBE61}" srcOrd="4" destOrd="0" parTransId="{5F52DC5D-3E2C-4D29-81D8-2C230F0ACB45}" sibTransId="{279B3450-CD64-4BF9-91A2-5A1A069FD9B1}"/>
    <dgm:cxn modelId="{8A3D25B5-3CA2-45D9-A56C-1DA474756840}" type="presOf" srcId="{CDF1CB78-128B-4E79-A926-E9BF9AEB2F98}" destId="{919EE618-3F4F-4E8B-ABDD-DFCFDD9F25F7}" srcOrd="0" destOrd="0" presId="urn:microsoft.com/office/officeart/2005/8/layout/chevron1"/>
    <dgm:cxn modelId="{D7D498BA-265B-4ABF-A8C4-7C1DBF070062}" srcId="{08E7B737-1ABE-442A-B7B0-ED96E0BCA9C0}" destId="{96723652-FCD4-4CBD-8ECD-DA272359F095}" srcOrd="0" destOrd="0" parTransId="{6A84CC65-E580-4ECC-A361-2CD1A6A2C8BA}" sibTransId="{60494B11-2DB9-4442-A72C-AF83190294B1}"/>
    <dgm:cxn modelId="{0E091EC4-6296-44C9-BC6D-4E33876E4314}" srcId="{08E7B737-1ABE-442A-B7B0-ED96E0BCA9C0}" destId="{B24E9A39-ED33-4688-9A87-77A5B484BAEA}" srcOrd="1" destOrd="0" parTransId="{4351F1C8-F03A-4A8A-AD28-8C1C67FF899A}" sibTransId="{5B665364-2407-483A-AB4A-425A817E126C}"/>
    <dgm:cxn modelId="{6AF1CBDC-47A9-43D1-8BD9-010886B64870}" type="presOf" srcId="{3FBA829F-D8B8-4AD7-BB6B-849FF5EDBE61}" destId="{EEB67B6B-6EF8-4CD6-BC5C-ED85FC2F016E}" srcOrd="0" destOrd="0" presId="urn:microsoft.com/office/officeart/2005/8/layout/chevron1"/>
    <dgm:cxn modelId="{90BB2EFF-0A67-44A9-80C4-64FEEFBA2B87}" type="presOf" srcId="{08E7B737-1ABE-442A-B7B0-ED96E0BCA9C0}" destId="{7C82F9D2-79AF-42D4-9214-F3D6DC045192}" srcOrd="0" destOrd="0" presId="urn:microsoft.com/office/officeart/2005/8/layout/chevron1"/>
    <dgm:cxn modelId="{D1C848C5-E11B-4301-A4D7-EF883F467723}" type="presParOf" srcId="{7C82F9D2-79AF-42D4-9214-F3D6DC045192}" destId="{47E30D8C-25C0-447F-A32B-BD9DE8C23799}" srcOrd="0" destOrd="0" presId="urn:microsoft.com/office/officeart/2005/8/layout/chevron1"/>
    <dgm:cxn modelId="{76F94D87-4C8A-41C6-BAB8-608E898A7988}" type="presParOf" srcId="{7C82F9D2-79AF-42D4-9214-F3D6DC045192}" destId="{8EAE52EE-E924-4CD6-AA72-71F36FD45069}" srcOrd="1" destOrd="0" presId="urn:microsoft.com/office/officeart/2005/8/layout/chevron1"/>
    <dgm:cxn modelId="{85C72341-A5B5-44BF-B936-7A8376179932}" type="presParOf" srcId="{7C82F9D2-79AF-42D4-9214-F3D6DC045192}" destId="{08339144-5C5D-4448-91C4-0D16C86AF373}" srcOrd="2" destOrd="0" presId="urn:microsoft.com/office/officeart/2005/8/layout/chevron1"/>
    <dgm:cxn modelId="{9E13FD0A-ACE5-4F17-B4D0-E426F64198AC}" type="presParOf" srcId="{7C82F9D2-79AF-42D4-9214-F3D6DC045192}" destId="{D5084718-8916-4B68-870C-222ECCA3AA84}" srcOrd="3" destOrd="0" presId="urn:microsoft.com/office/officeart/2005/8/layout/chevron1"/>
    <dgm:cxn modelId="{6CD77114-CF03-4D51-A099-6257A48C8DC8}" type="presParOf" srcId="{7C82F9D2-79AF-42D4-9214-F3D6DC045192}" destId="{919EE618-3F4F-4E8B-ABDD-DFCFDD9F25F7}" srcOrd="4" destOrd="0" presId="urn:microsoft.com/office/officeart/2005/8/layout/chevron1"/>
    <dgm:cxn modelId="{FCD67755-4D5F-492E-8716-D4F166381BB2}" type="presParOf" srcId="{7C82F9D2-79AF-42D4-9214-F3D6DC045192}" destId="{DF97D358-DC06-4771-980A-D817BA6A51D4}" srcOrd="5" destOrd="0" presId="urn:microsoft.com/office/officeart/2005/8/layout/chevron1"/>
    <dgm:cxn modelId="{0354598C-C52A-4A69-B4D5-1F9808D4CA4B}" type="presParOf" srcId="{7C82F9D2-79AF-42D4-9214-F3D6DC045192}" destId="{2A5C4FB4-1FC5-4101-A9BA-B87AF77BA8C3}" srcOrd="6" destOrd="0" presId="urn:microsoft.com/office/officeart/2005/8/layout/chevron1"/>
    <dgm:cxn modelId="{FBFA78C6-171B-4FBE-B5B8-23FBC4AE0AE5}" type="presParOf" srcId="{7C82F9D2-79AF-42D4-9214-F3D6DC045192}" destId="{990AAEEF-3ECD-4AA5-9DDB-CE8A2A6674C5}" srcOrd="7" destOrd="0" presId="urn:microsoft.com/office/officeart/2005/8/layout/chevron1"/>
    <dgm:cxn modelId="{1E43BF79-90F2-4886-B5C7-74B3B1172CBF}" type="presParOf" srcId="{7C82F9D2-79AF-42D4-9214-F3D6DC045192}" destId="{EEB67B6B-6EF8-4CD6-BC5C-ED85FC2F016E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E7B737-1ABE-442A-B7B0-ED96E0BCA9C0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96723652-FCD4-4CBD-8ECD-DA272359F095}">
      <dgm:prSet phldrT="[Text]" custT="1"/>
      <dgm:spPr/>
      <dgm:t>
        <a:bodyPr/>
        <a:lstStyle/>
        <a:p>
          <a:r>
            <a:rPr lang="en-AU" sz="900" dirty="0"/>
            <a:t>Ultra-MFL ILI (5yrs after previous)</a:t>
          </a:r>
        </a:p>
      </dgm:t>
    </dgm:pt>
    <dgm:pt modelId="{6A84CC65-E580-4ECC-A361-2CD1A6A2C8BA}" type="parTrans" cxnId="{D7D498BA-265B-4ABF-A8C4-7C1DBF070062}">
      <dgm:prSet/>
      <dgm:spPr/>
      <dgm:t>
        <a:bodyPr/>
        <a:lstStyle/>
        <a:p>
          <a:endParaRPr lang="en-AU"/>
        </a:p>
      </dgm:t>
    </dgm:pt>
    <dgm:pt modelId="{60494B11-2DB9-4442-A72C-AF83190294B1}" type="sibTrans" cxnId="{D7D498BA-265B-4ABF-A8C4-7C1DBF070062}">
      <dgm:prSet/>
      <dgm:spPr/>
      <dgm:t>
        <a:bodyPr/>
        <a:lstStyle/>
        <a:p>
          <a:endParaRPr lang="en-AU"/>
        </a:p>
      </dgm:t>
    </dgm:pt>
    <dgm:pt modelId="{B24E9A39-ED33-4688-9A87-77A5B484BAEA}">
      <dgm:prSet phldrT="[Text]" custT="1"/>
      <dgm:spPr/>
      <dgm:t>
        <a:bodyPr/>
        <a:lstStyle/>
        <a:p>
          <a:r>
            <a:rPr lang="en-AU" sz="900" dirty="0"/>
            <a:t>Analysis and recommendations</a:t>
          </a:r>
        </a:p>
      </dgm:t>
    </dgm:pt>
    <dgm:pt modelId="{4351F1C8-F03A-4A8A-AD28-8C1C67FF899A}" type="parTrans" cxnId="{0E091EC4-6296-44C9-BC6D-4E33876E4314}">
      <dgm:prSet/>
      <dgm:spPr/>
      <dgm:t>
        <a:bodyPr/>
        <a:lstStyle/>
        <a:p>
          <a:endParaRPr lang="en-AU"/>
        </a:p>
      </dgm:t>
    </dgm:pt>
    <dgm:pt modelId="{5B665364-2407-483A-AB4A-425A817E126C}" type="sibTrans" cxnId="{0E091EC4-6296-44C9-BC6D-4E33876E4314}">
      <dgm:prSet/>
      <dgm:spPr/>
      <dgm:t>
        <a:bodyPr/>
        <a:lstStyle/>
        <a:p>
          <a:endParaRPr lang="en-AU"/>
        </a:p>
      </dgm:t>
    </dgm:pt>
    <dgm:pt modelId="{49B3D7DF-0339-4C71-AA5B-BE11389052A9}">
      <dgm:prSet phldrT="[Text]" custT="1"/>
      <dgm:spPr/>
      <dgm:t>
        <a:bodyPr/>
        <a:lstStyle/>
        <a:p>
          <a:r>
            <a:rPr lang="en-AU" sz="900" dirty="0"/>
            <a:t>Integrity Digs</a:t>
          </a:r>
        </a:p>
      </dgm:t>
    </dgm:pt>
    <dgm:pt modelId="{FE8AE16E-3502-4AD4-A7CE-D5491D5BC348}" type="parTrans" cxnId="{7DB0DA05-9E84-44B2-8D4C-3721FF078DE3}">
      <dgm:prSet/>
      <dgm:spPr/>
      <dgm:t>
        <a:bodyPr/>
        <a:lstStyle/>
        <a:p>
          <a:endParaRPr lang="en-AU"/>
        </a:p>
      </dgm:t>
    </dgm:pt>
    <dgm:pt modelId="{122D594B-F219-4847-9B06-1CB5494C154E}" type="sibTrans" cxnId="{7DB0DA05-9E84-44B2-8D4C-3721FF078DE3}">
      <dgm:prSet/>
      <dgm:spPr/>
      <dgm:t>
        <a:bodyPr/>
        <a:lstStyle/>
        <a:p>
          <a:endParaRPr lang="en-AU"/>
        </a:p>
      </dgm:t>
    </dgm:pt>
    <dgm:pt modelId="{3FBA829F-D8B8-4AD7-BB6B-849FF5EDBE61}">
      <dgm:prSet phldrT="[Text]" custT="1"/>
      <dgm:spPr/>
      <dgm:t>
        <a:bodyPr/>
        <a:lstStyle/>
        <a:p>
          <a:r>
            <a:rPr lang="en-AU" sz="900" dirty="0"/>
            <a:t>Safety Management Study</a:t>
          </a:r>
        </a:p>
      </dgm:t>
    </dgm:pt>
    <dgm:pt modelId="{5F52DC5D-3E2C-4D29-81D8-2C230F0ACB45}" type="parTrans" cxnId="{E5E04F81-4BA4-43DF-BE2B-876C628AC95A}">
      <dgm:prSet/>
      <dgm:spPr/>
      <dgm:t>
        <a:bodyPr/>
        <a:lstStyle/>
        <a:p>
          <a:endParaRPr lang="en-AU"/>
        </a:p>
      </dgm:t>
    </dgm:pt>
    <dgm:pt modelId="{279B3450-CD64-4BF9-91A2-5A1A069FD9B1}" type="sibTrans" cxnId="{E5E04F81-4BA4-43DF-BE2B-876C628AC95A}">
      <dgm:prSet/>
      <dgm:spPr/>
      <dgm:t>
        <a:bodyPr/>
        <a:lstStyle/>
        <a:p>
          <a:endParaRPr lang="en-AU"/>
        </a:p>
      </dgm:t>
    </dgm:pt>
    <dgm:pt modelId="{8CA02B5B-EAFA-4DB0-8501-113ECEC2DCAF}">
      <dgm:prSet phldrT="[Text]" custT="1"/>
      <dgm:spPr/>
      <dgm:t>
        <a:bodyPr/>
        <a:lstStyle/>
        <a:p>
          <a:r>
            <a:rPr lang="en-AU" sz="900" dirty="0"/>
            <a:t>Reset of MOP</a:t>
          </a:r>
        </a:p>
      </dgm:t>
    </dgm:pt>
    <dgm:pt modelId="{6A6B9D7A-C370-41B8-B306-3E8521504BA0}" type="parTrans" cxnId="{76329FD1-DA59-4E5F-8D85-4B66BBDF04F0}">
      <dgm:prSet/>
      <dgm:spPr/>
      <dgm:t>
        <a:bodyPr/>
        <a:lstStyle/>
        <a:p>
          <a:endParaRPr lang="en-AU"/>
        </a:p>
      </dgm:t>
    </dgm:pt>
    <dgm:pt modelId="{C8DED080-4ABB-4CA8-A3F9-BFC820A9265F}" type="sibTrans" cxnId="{76329FD1-DA59-4E5F-8D85-4B66BBDF04F0}">
      <dgm:prSet/>
      <dgm:spPr/>
      <dgm:t>
        <a:bodyPr/>
        <a:lstStyle/>
        <a:p>
          <a:endParaRPr lang="en-AU"/>
        </a:p>
      </dgm:t>
    </dgm:pt>
    <dgm:pt modelId="{7C82F9D2-79AF-42D4-9214-F3D6DC045192}" type="pres">
      <dgm:prSet presAssocID="{08E7B737-1ABE-442A-B7B0-ED96E0BCA9C0}" presName="Name0" presStyleCnt="0">
        <dgm:presLayoutVars>
          <dgm:dir/>
          <dgm:animLvl val="lvl"/>
          <dgm:resizeHandles val="exact"/>
        </dgm:presLayoutVars>
      </dgm:prSet>
      <dgm:spPr/>
    </dgm:pt>
    <dgm:pt modelId="{47E30D8C-25C0-447F-A32B-BD9DE8C23799}" type="pres">
      <dgm:prSet presAssocID="{96723652-FCD4-4CBD-8ECD-DA272359F095}" presName="parTxOnly" presStyleLbl="node1" presStyleIdx="0" presStyleCnt="5" custScaleX="2000000" custScaleY="2000000">
        <dgm:presLayoutVars>
          <dgm:chMax val="0"/>
          <dgm:chPref val="0"/>
          <dgm:bulletEnabled val="1"/>
        </dgm:presLayoutVars>
      </dgm:prSet>
      <dgm:spPr/>
    </dgm:pt>
    <dgm:pt modelId="{8EAE52EE-E924-4CD6-AA72-71F36FD45069}" type="pres">
      <dgm:prSet presAssocID="{60494B11-2DB9-4442-A72C-AF83190294B1}" presName="parTxOnlySpace" presStyleCnt="0"/>
      <dgm:spPr/>
    </dgm:pt>
    <dgm:pt modelId="{08339144-5C5D-4448-91C4-0D16C86AF373}" type="pres">
      <dgm:prSet presAssocID="{B24E9A39-ED33-4688-9A87-77A5B484BAEA}" presName="parTxOnly" presStyleLbl="node1" presStyleIdx="1" presStyleCnt="5" custScaleX="2000000" custScaleY="2000000">
        <dgm:presLayoutVars>
          <dgm:chMax val="0"/>
          <dgm:chPref val="0"/>
          <dgm:bulletEnabled val="1"/>
        </dgm:presLayoutVars>
      </dgm:prSet>
      <dgm:spPr/>
    </dgm:pt>
    <dgm:pt modelId="{D5084718-8916-4B68-870C-222ECCA3AA84}" type="pres">
      <dgm:prSet presAssocID="{5B665364-2407-483A-AB4A-425A817E126C}" presName="parTxOnlySpace" presStyleCnt="0"/>
      <dgm:spPr/>
    </dgm:pt>
    <dgm:pt modelId="{2A5C4FB4-1FC5-4101-A9BA-B87AF77BA8C3}" type="pres">
      <dgm:prSet presAssocID="{49B3D7DF-0339-4C71-AA5B-BE11389052A9}" presName="parTxOnly" presStyleLbl="node1" presStyleIdx="2" presStyleCnt="5" custScaleX="2000000" custScaleY="2000000">
        <dgm:presLayoutVars>
          <dgm:chMax val="0"/>
          <dgm:chPref val="0"/>
          <dgm:bulletEnabled val="1"/>
        </dgm:presLayoutVars>
      </dgm:prSet>
      <dgm:spPr/>
    </dgm:pt>
    <dgm:pt modelId="{990AAEEF-3ECD-4AA5-9DDB-CE8A2A6674C5}" type="pres">
      <dgm:prSet presAssocID="{122D594B-F219-4847-9B06-1CB5494C154E}" presName="parTxOnlySpace" presStyleCnt="0"/>
      <dgm:spPr/>
    </dgm:pt>
    <dgm:pt modelId="{EEB67B6B-6EF8-4CD6-BC5C-ED85FC2F016E}" type="pres">
      <dgm:prSet presAssocID="{3FBA829F-D8B8-4AD7-BB6B-849FF5EDBE61}" presName="parTxOnly" presStyleLbl="node1" presStyleIdx="3" presStyleCnt="5" custScaleX="2000000" custScaleY="2000000">
        <dgm:presLayoutVars>
          <dgm:chMax val="0"/>
          <dgm:chPref val="0"/>
          <dgm:bulletEnabled val="1"/>
        </dgm:presLayoutVars>
      </dgm:prSet>
      <dgm:spPr/>
    </dgm:pt>
    <dgm:pt modelId="{DF95C409-6FB0-484C-82D9-737EE5BA74DA}" type="pres">
      <dgm:prSet presAssocID="{279B3450-CD64-4BF9-91A2-5A1A069FD9B1}" presName="parTxOnlySpace" presStyleCnt="0"/>
      <dgm:spPr/>
    </dgm:pt>
    <dgm:pt modelId="{C528BFB2-DFF6-4209-BD74-5F936DFE6C49}" type="pres">
      <dgm:prSet presAssocID="{8CA02B5B-EAFA-4DB0-8501-113ECEC2DCAF}" presName="parTxOnly" presStyleLbl="node1" presStyleIdx="4" presStyleCnt="5" custScaleX="2000000" custScaleY="2000000">
        <dgm:presLayoutVars>
          <dgm:chMax val="0"/>
          <dgm:chPref val="0"/>
          <dgm:bulletEnabled val="1"/>
        </dgm:presLayoutVars>
      </dgm:prSet>
      <dgm:spPr/>
    </dgm:pt>
  </dgm:ptLst>
  <dgm:cxnLst>
    <dgm:cxn modelId="{7DB0DA05-9E84-44B2-8D4C-3721FF078DE3}" srcId="{08E7B737-1ABE-442A-B7B0-ED96E0BCA9C0}" destId="{49B3D7DF-0339-4C71-AA5B-BE11389052A9}" srcOrd="2" destOrd="0" parTransId="{FE8AE16E-3502-4AD4-A7CE-D5491D5BC348}" sibTransId="{122D594B-F219-4847-9B06-1CB5494C154E}"/>
    <dgm:cxn modelId="{2CE2A609-BEFD-41A7-AF4A-91CF09E02513}" type="presOf" srcId="{96723652-FCD4-4CBD-8ECD-DA272359F095}" destId="{47E30D8C-25C0-447F-A32B-BD9DE8C23799}" srcOrd="0" destOrd="0" presId="urn:microsoft.com/office/officeart/2005/8/layout/chevron1"/>
    <dgm:cxn modelId="{A9BC7733-2F7B-49C6-87DE-86AE276BAEA5}" type="presOf" srcId="{49B3D7DF-0339-4C71-AA5B-BE11389052A9}" destId="{2A5C4FB4-1FC5-4101-A9BA-B87AF77BA8C3}" srcOrd="0" destOrd="0" presId="urn:microsoft.com/office/officeart/2005/8/layout/chevron1"/>
    <dgm:cxn modelId="{A165D744-FAE2-41D9-9EA3-6D35D0519A08}" type="presOf" srcId="{B24E9A39-ED33-4688-9A87-77A5B484BAEA}" destId="{08339144-5C5D-4448-91C4-0D16C86AF373}" srcOrd="0" destOrd="0" presId="urn:microsoft.com/office/officeart/2005/8/layout/chevron1"/>
    <dgm:cxn modelId="{79DF3351-DBC3-4EF5-89A3-0AAB7BA47545}" type="presOf" srcId="{8CA02B5B-EAFA-4DB0-8501-113ECEC2DCAF}" destId="{C528BFB2-DFF6-4209-BD74-5F936DFE6C49}" srcOrd="0" destOrd="0" presId="urn:microsoft.com/office/officeart/2005/8/layout/chevron1"/>
    <dgm:cxn modelId="{E5E04F81-4BA4-43DF-BE2B-876C628AC95A}" srcId="{08E7B737-1ABE-442A-B7B0-ED96E0BCA9C0}" destId="{3FBA829F-D8B8-4AD7-BB6B-849FF5EDBE61}" srcOrd="3" destOrd="0" parTransId="{5F52DC5D-3E2C-4D29-81D8-2C230F0ACB45}" sibTransId="{279B3450-CD64-4BF9-91A2-5A1A069FD9B1}"/>
    <dgm:cxn modelId="{D7D498BA-265B-4ABF-A8C4-7C1DBF070062}" srcId="{08E7B737-1ABE-442A-B7B0-ED96E0BCA9C0}" destId="{96723652-FCD4-4CBD-8ECD-DA272359F095}" srcOrd="0" destOrd="0" parTransId="{6A84CC65-E580-4ECC-A361-2CD1A6A2C8BA}" sibTransId="{60494B11-2DB9-4442-A72C-AF83190294B1}"/>
    <dgm:cxn modelId="{0E091EC4-6296-44C9-BC6D-4E33876E4314}" srcId="{08E7B737-1ABE-442A-B7B0-ED96E0BCA9C0}" destId="{B24E9A39-ED33-4688-9A87-77A5B484BAEA}" srcOrd="1" destOrd="0" parTransId="{4351F1C8-F03A-4A8A-AD28-8C1C67FF899A}" sibTransId="{5B665364-2407-483A-AB4A-425A817E126C}"/>
    <dgm:cxn modelId="{76329FD1-DA59-4E5F-8D85-4B66BBDF04F0}" srcId="{08E7B737-1ABE-442A-B7B0-ED96E0BCA9C0}" destId="{8CA02B5B-EAFA-4DB0-8501-113ECEC2DCAF}" srcOrd="4" destOrd="0" parTransId="{6A6B9D7A-C370-41B8-B306-3E8521504BA0}" sibTransId="{C8DED080-4ABB-4CA8-A3F9-BFC820A9265F}"/>
    <dgm:cxn modelId="{6AF1CBDC-47A9-43D1-8BD9-010886B64870}" type="presOf" srcId="{3FBA829F-D8B8-4AD7-BB6B-849FF5EDBE61}" destId="{EEB67B6B-6EF8-4CD6-BC5C-ED85FC2F016E}" srcOrd="0" destOrd="0" presId="urn:microsoft.com/office/officeart/2005/8/layout/chevron1"/>
    <dgm:cxn modelId="{90BB2EFF-0A67-44A9-80C4-64FEEFBA2B87}" type="presOf" srcId="{08E7B737-1ABE-442A-B7B0-ED96E0BCA9C0}" destId="{7C82F9D2-79AF-42D4-9214-F3D6DC045192}" srcOrd="0" destOrd="0" presId="urn:microsoft.com/office/officeart/2005/8/layout/chevron1"/>
    <dgm:cxn modelId="{D1C848C5-E11B-4301-A4D7-EF883F467723}" type="presParOf" srcId="{7C82F9D2-79AF-42D4-9214-F3D6DC045192}" destId="{47E30D8C-25C0-447F-A32B-BD9DE8C23799}" srcOrd="0" destOrd="0" presId="urn:microsoft.com/office/officeart/2005/8/layout/chevron1"/>
    <dgm:cxn modelId="{76F94D87-4C8A-41C6-BAB8-608E898A7988}" type="presParOf" srcId="{7C82F9D2-79AF-42D4-9214-F3D6DC045192}" destId="{8EAE52EE-E924-4CD6-AA72-71F36FD45069}" srcOrd="1" destOrd="0" presId="urn:microsoft.com/office/officeart/2005/8/layout/chevron1"/>
    <dgm:cxn modelId="{85C72341-A5B5-44BF-B936-7A8376179932}" type="presParOf" srcId="{7C82F9D2-79AF-42D4-9214-F3D6DC045192}" destId="{08339144-5C5D-4448-91C4-0D16C86AF373}" srcOrd="2" destOrd="0" presId="urn:microsoft.com/office/officeart/2005/8/layout/chevron1"/>
    <dgm:cxn modelId="{9E13FD0A-ACE5-4F17-B4D0-E426F64198AC}" type="presParOf" srcId="{7C82F9D2-79AF-42D4-9214-F3D6DC045192}" destId="{D5084718-8916-4B68-870C-222ECCA3AA84}" srcOrd="3" destOrd="0" presId="urn:microsoft.com/office/officeart/2005/8/layout/chevron1"/>
    <dgm:cxn modelId="{0354598C-C52A-4A69-B4D5-1F9808D4CA4B}" type="presParOf" srcId="{7C82F9D2-79AF-42D4-9214-F3D6DC045192}" destId="{2A5C4FB4-1FC5-4101-A9BA-B87AF77BA8C3}" srcOrd="4" destOrd="0" presId="urn:microsoft.com/office/officeart/2005/8/layout/chevron1"/>
    <dgm:cxn modelId="{FBFA78C6-171B-4FBE-B5B8-23FBC4AE0AE5}" type="presParOf" srcId="{7C82F9D2-79AF-42D4-9214-F3D6DC045192}" destId="{990AAEEF-3ECD-4AA5-9DDB-CE8A2A6674C5}" srcOrd="5" destOrd="0" presId="urn:microsoft.com/office/officeart/2005/8/layout/chevron1"/>
    <dgm:cxn modelId="{1E43BF79-90F2-4886-B5C7-74B3B1172CBF}" type="presParOf" srcId="{7C82F9D2-79AF-42D4-9214-F3D6DC045192}" destId="{EEB67B6B-6EF8-4CD6-BC5C-ED85FC2F016E}" srcOrd="6" destOrd="0" presId="urn:microsoft.com/office/officeart/2005/8/layout/chevron1"/>
    <dgm:cxn modelId="{07FE112D-63F5-4B6D-A797-CC4E49D9C0F4}" type="presParOf" srcId="{7C82F9D2-79AF-42D4-9214-F3D6DC045192}" destId="{DF95C409-6FB0-484C-82D9-737EE5BA74DA}" srcOrd="7" destOrd="0" presId="urn:microsoft.com/office/officeart/2005/8/layout/chevron1"/>
    <dgm:cxn modelId="{AB0362D3-5DE3-4F7D-B581-C86AA593765D}" type="presParOf" srcId="{7C82F9D2-79AF-42D4-9214-F3D6DC045192}" destId="{C528BFB2-DFF6-4209-BD74-5F936DFE6C49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30D8C-25C0-447F-A32B-BD9DE8C23799}">
      <dsp:nvSpPr>
        <dsp:cNvPr id="0" name=""/>
        <dsp:cNvSpPr/>
      </dsp:nvSpPr>
      <dsp:spPr>
        <a:xfrm>
          <a:off x="2706" y="44257"/>
          <a:ext cx="1986202" cy="7367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Asset Class Strategy Recommendations</a:t>
          </a:r>
        </a:p>
      </dsp:txBody>
      <dsp:txXfrm>
        <a:off x="371056" y="44257"/>
        <a:ext cx="1249502" cy="736700"/>
      </dsp:txXfrm>
    </dsp:sp>
    <dsp:sp modelId="{08339144-5C5D-4448-91C4-0D16C86AF373}">
      <dsp:nvSpPr>
        <dsp:cNvPr id="0" name=""/>
        <dsp:cNvSpPr/>
      </dsp:nvSpPr>
      <dsp:spPr>
        <a:xfrm>
          <a:off x="1811928" y="44257"/>
          <a:ext cx="1947267" cy="7367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Traditional </a:t>
          </a:r>
          <a:r>
            <a:rPr lang="en-AU" sz="1000" kern="1200" dirty="0" err="1"/>
            <a:t>MLF</a:t>
          </a:r>
          <a:r>
            <a:rPr lang="en-AU" sz="1000" kern="1200" dirty="0"/>
            <a:t> ILI (regular 10 yearly)</a:t>
          </a:r>
        </a:p>
      </dsp:txBody>
      <dsp:txXfrm>
        <a:off x="2180278" y="44257"/>
        <a:ext cx="1210567" cy="736700"/>
      </dsp:txXfrm>
    </dsp:sp>
    <dsp:sp modelId="{919EE618-3F4F-4E8B-ABDD-DFCFDD9F25F7}">
      <dsp:nvSpPr>
        <dsp:cNvPr id="0" name=""/>
        <dsp:cNvSpPr/>
      </dsp:nvSpPr>
      <dsp:spPr>
        <a:xfrm>
          <a:off x="3582214" y="44257"/>
          <a:ext cx="1947267" cy="7367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Analysis and recommendations</a:t>
          </a:r>
        </a:p>
      </dsp:txBody>
      <dsp:txXfrm>
        <a:off x="3950564" y="44257"/>
        <a:ext cx="1210567" cy="736700"/>
      </dsp:txXfrm>
    </dsp:sp>
    <dsp:sp modelId="{2A5C4FB4-1FC5-4101-A9BA-B87AF77BA8C3}">
      <dsp:nvSpPr>
        <dsp:cNvPr id="0" name=""/>
        <dsp:cNvSpPr/>
      </dsp:nvSpPr>
      <dsp:spPr>
        <a:xfrm>
          <a:off x="5352500" y="44257"/>
          <a:ext cx="1947267" cy="7367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Integrity Digs</a:t>
          </a:r>
        </a:p>
      </dsp:txBody>
      <dsp:txXfrm>
        <a:off x="5720850" y="44257"/>
        <a:ext cx="1210567" cy="736700"/>
      </dsp:txXfrm>
    </dsp:sp>
    <dsp:sp modelId="{EEB67B6B-6EF8-4CD6-BC5C-ED85FC2F016E}">
      <dsp:nvSpPr>
        <dsp:cNvPr id="0" name=""/>
        <dsp:cNvSpPr/>
      </dsp:nvSpPr>
      <dsp:spPr>
        <a:xfrm>
          <a:off x="7122786" y="44257"/>
          <a:ext cx="1947267" cy="7367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kern="1200" dirty="0"/>
            <a:t>Analysis and recommendations</a:t>
          </a:r>
        </a:p>
      </dsp:txBody>
      <dsp:txXfrm>
        <a:off x="7491136" y="44257"/>
        <a:ext cx="1210567" cy="736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E30D8C-25C0-447F-A32B-BD9DE8C23799}">
      <dsp:nvSpPr>
        <dsp:cNvPr id="0" name=""/>
        <dsp:cNvSpPr/>
      </dsp:nvSpPr>
      <dsp:spPr>
        <a:xfrm>
          <a:off x="6648" y="137777"/>
          <a:ext cx="1768558" cy="70742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Ultra-MFL ILI (5yrs after previous)</a:t>
          </a:r>
        </a:p>
      </dsp:txBody>
      <dsp:txXfrm>
        <a:off x="360360" y="137777"/>
        <a:ext cx="1061135" cy="707423"/>
      </dsp:txXfrm>
    </dsp:sp>
    <dsp:sp modelId="{08339144-5C5D-4448-91C4-0D16C86AF373}">
      <dsp:nvSpPr>
        <dsp:cNvPr id="0" name=""/>
        <dsp:cNvSpPr/>
      </dsp:nvSpPr>
      <dsp:spPr>
        <a:xfrm>
          <a:off x="1766364" y="137777"/>
          <a:ext cx="1768558" cy="707423"/>
        </a:xfrm>
        <a:prstGeom prst="chevron">
          <a:avLst/>
        </a:prstGeom>
        <a:solidFill>
          <a:schemeClr val="accent2">
            <a:hueOff val="-280014"/>
            <a:satOff val="6923"/>
            <a:lumOff val="1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Analysis and recommendations</a:t>
          </a:r>
        </a:p>
      </dsp:txBody>
      <dsp:txXfrm>
        <a:off x="2120076" y="137777"/>
        <a:ext cx="1061135" cy="707423"/>
      </dsp:txXfrm>
    </dsp:sp>
    <dsp:sp modelId="{2A5C4FB4-1FC5-4101-A9BA-B87AF77BA8C3}">
      <dsp:nvSpPr>
        <dsp:cNvPr id="0" name=""/>
        <dsp:cNvSpPr/>
      </dsp:nvSpPr>
      <dsp:spPr>
        <a:xfrm>
          <a:off x="3526080" y="137777"/>
          <a:ext cx="1768558" cy="707423"/>
        </a:xfrm>
        <a:prstGeom prst="chevron">
          <a:avLst/>
        </a:prstGeom>
        <a:solidFill>
          <a:schemeClr val="accent2">
            <a:hueOff val="-560027"/>
            <a:satOff val="13845"/>
            <a:lumOff val="29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Integrity Digs</a:t>
          </a:r>
        </a:p>
      </dsp:txBody>
      <dsp:txXfrm>
        <a:off x="3879792" y="137777"/>
        <a:ext cx="1061135" cy="707423"/>
      </dsp:txXfrm>
    </dsp:sp>
    <dsp:sp modelId="{EEB67B6B-6EF8-4CD6-BC5C-ED85FC2F016E}">
      <dsp:nvSpPr>
        <dsp:cNvPr id="0" name=""/>
        <dsp:cNvSpPr/>
      </dsp:nvSpPr>
      <dsp:spPr>
        <a:xfrm>
          <a:off x="5285796" y="137777"/>
          <a:ext cx="1768558" cy="707423"/>
        </a:xfrm>
        <a:prstGeom prst="chevron">
          <a:avLst/>
        </a:prstGeom>
        <a:solidFill>
          <a:schemeClr val="accent2">
            <a:hueOff val="-840041"/>
            <a:satOff val="20768"/>
            <a:lumOff val="4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Safety Management Study</a:t>
          </a:r>
        </a:p>
      </dsp:txBody>
      <dsp:txXfrm>
        <a:off x="5639508" y="137777"/>
        <a:ext cx="1061135" cy="707423"/>
      </dsp:txXfrm>
    </dsp:sp>
    <dsp:sp modelId="{C528BFB2-DFF6-4209-BD74-5F936DFE6C49}">
      <dsp:nvSpPr>
        <dsp:cNvPr id="0" name=""/>
        <dsp:cNvSpPr/>
      </dsp:nvSpPr>
      <dsp:spPr>
        <a:xfrm>
          <a:off x="7045512" y="137777"/>
          <a:ext cx="1768558" cy="707423"/>
        </a:xfrm>
        <a:prstGeom prst="chevron">
          <a:avLst/>
        </a:prstGeom>
        <a:solidFill>
          <a:schemeClr val="accent2">
            <a:hueOff val="-1120054"/>
            <a:satOff val="27690"/>
            <a:lumOff val="5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Reset of MOP</a:t>
          </a:r>
        </a:p>
      </dsp:txBody>
      <dsp:txXfrm>
        <a:off x="7399224" y="137777"/>
        <a:ext cx="1061135" cy="707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 dirty="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 dirty="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noProof="0"/>
              <a:t>Click to edit Master text styles</a:t>
            </a:r>
          </a:p>
          <a:p>
            <a:pPr lvl="1"/>
            <a:r>
              <a:rPr lang="en-AU" altLang="en-US" noProof="0"/>
              <a:t>Second level</a:t>
            </a:r>
          </a:p>
          <a:p>
            <a:pPr lvl="2"/>
            <a:r>
              <a:rPr lang="en-AU" altLang="en-US" noProof="0"/>
              <a:t>Third level</a:t>
            </a:r>
          </a:p>
          <a:p>
            <a:pPr lvl="3"/>
            <a:r>
              <a:rPr lang="en-AU" altLang="en-US" noProof="0"/>
              <a:t>Fourth level</a:t>
            </a:r>
          </a:p>
          <a:p>
            <a:pPr lvl="4"/>
            <a:r>
              <a:rPr lang="en-AU" alt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 dirty="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 smtClean="0">
                <a:solidFill>
                  <a:schemeClr val="tx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5F11F4-534A-4FC1-BAE1-F0717FEF217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845216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Arial" pitchFamily="-65" charset="0"/>
        <a:cs typeface="Arial" pitchFamily="-65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Jemena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Spiel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JGN - Sydney, NSW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Case Study - JGN Northern Trunk Pipeline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Good study for all section of the standard…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Only Section 5, 6, 9, 10 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Pipeline System Integrity Management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Structural Integrity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Anomaly Assessment and Defect Repair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Changes to Approved Operating Conditions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F11F4-534A-4FC1-BAE1-F0717FEF217A}" type="slidenum">
              <a:rPr lang="en-AU" altLang="en-US" smtClean="0"/>
              <a:pPr>
                <a:defRPr/>
              </a:pPr>
              <a:t>3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40121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JGN – 1.5 Million Customers</a:t>
            </a:r>
          </a:p>
          <a:p>
            <a:r>
              <a:rPr lang="en-AU" dirty="0"/>
              <a:t>- Backbone of the network </a:t>
            </a:r>
          </a:p>
          <a:p>
            <a:pPr marL="171450" indent="-171450">
              <a:buFontTx/>
              <a:buChar char="-"/>
            </a:pPr>
            <a:r>
              <a:rPr lang="en-AU" dirty="0"/>
              <a:t>Trunk – licenced – 270km Wollongong to Newcastle via Western Sydney  </a:t>
            </a:r>
          </a:p>
          <a:p>
            <a:pPr marL="171450" indent="-171450">
              <a:buFontTx/>
              <a:buChar char="-"/>
            </a:pPr>
            <a:r>
              <a:rPr lang="en-AU" dirty="0"/>
              <a:t>Primary – unlicenced – 150km, part of the Network SOAP, but managed to AS2885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F11F4-534A-4FC1-BAE1-F0717FEF217A}" type="slidenum">
              <a:rPr lang="en-AU" altLang="en-US" smtClean="0"/>
              <a:pPr>
                <a:defRPr/>
              </a:pPr>
              <a:t>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40414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Stats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DN500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172km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5.3 - 8.5mm WT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History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Built 1976-1981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AS CB28 - 1972 (</a:t>
            </a:r>
            <a:r>
              <a:rPr lang="en-AU" sz="1100" dirty="0" err="1">
                <a:effectLst/>
                <a:latin typeface="Calibri" panose="020F0502020204030204" pitchFamily="34" charset="0"/>
              </a:rPr>
              <a:t>Lic</a:t>
            </a:r>
            <a:r>
              <a:rPr lang="en-AU" sz="1100" dirty="0">
                <a:effectLst/>
                <a:latin typeface="Calibri" panose="020F0502020204030204" pitchFamily="34" charset="0"/>
              </a:rPr>
              <a:t> 3)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AS 1697 - 1975 (</a:t>
            </a:r>
            <a:r>
              <a:rPr lang="en-AU" sz="1100" dirty="0" err="1">
                <a:effectLst/>
                <a:latin typeface="Calibri" panose="020F0502020204030204" pitchFamily="34" charset="0"/>
              </a:rPr>
              <a:t>Lic</a:t>
            </a:r>
            <a:r>
              <a:rPr lang="en-AU" sz="1100" dirty="0">
                <a:effectLst/>
                <a:latin typeface="Calibri" panose="020F0502020204030204" pitchFamily="34" charset="0"/>
              </a:rPr>
              <a:t> 7&amp;8)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DF - 0.8 for 5.3mm WT section 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MAOP 6895kPa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MOP/ROP - 4500kPa – 2007 – Pressure limiting station built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Mine subsidence – longwall mining in the southern highland  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Completed and reinstated 2017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ROP remains in place -  no need to increase… until now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F11F4-534A-4FC1-BAE1-F0717FEF217A}" type="slidenum">
              <a:rPr lang="en-AU" altLang="en-US" smtClean="0"/>
              <a:pPr>
                <a:defRPr/>
              </a:pPr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59571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 Starting back to front - New Customer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 Driver for needing more capacity - more pressure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 Remove (raise) ROP - § 10.6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Thin wall pipe sections now in T1 areas - Original MAOP will never be achieved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 AS2885.3 - Removal of a ROP shall be APPROVED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Closure of all actions required to return to the MAOP that were identified in the engineering assessment that set the ROP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Longwall mining works complete, strain assessment complete, pipeline reinstated in 2017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Confirmation that the safe working pressure for the pipeline is satisfactory for the intended MAOP or a revised ROP, where necessary.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The other chapters - 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Integrity Management System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Structural integrity 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Defect Assessment and Repair 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Where an ROP was in place for more than 12 months, a change of operating conditions SMS shall be completed covering all relevant factors regarding the impact of the proposed increased operating pressure. In accordance with AS/NZS2885.6   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Formalising the points above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F11F4-534A-4FC1-BAE1-F0717FEF217A}" type="slidenum">
              <a:rPr lang="en-AU" altLang="en-US" smtClean="0"/>
              <a:pPr>
                <a:defRPr/>
              </a:pPr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9772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Pipeline System Integrity Management - outlines the need for and Pipeline Integrity Management Plan (PIMP)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We do not have a PIMP - in the purest form 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Series of documents with different names that meet the same objective as part of our businesses Asset Management System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Operates on the same basis  -&gt; Plan - Do - Check - Act 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Plan = PIMP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Do = 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10 yearly ILI</a:t>
            </a:r>
          </a:p>
          <a:p>
            <a:pPr marL="2057400" lvl="4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Dig up programme</a:t>
            </a:r>
          </a:p>
          <a:p>
            <a:pPr marL="2514600" lvl="5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Girth weld corrosion</a:t>
            </a:r>
          </a:p>
          <a:p>
            <a:pPr marL="2514600" lvl="5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Heat shrink sleaves </a:t>
            </a:r>
          </a:p>
          <a:p>
            <a:pPr marL="2514600" lvl="5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Leads into defect assessment and repair 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CP surveys 3,4, 6 months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 err="1">
                <a:effectLst/>
                <a:latin typeface="Calibri" panose="020F0502020204030204" pitchFamily="34" charset="0"/>
              </a:rPr>
              <a:t>DCVG</a:t>
            </a:r>
            <a:r>
              <a:rPr lang="en-AU" sz="1100" b="0" i="0" dirty="0">
                <a:effectLst/>
                <a:latin typeface="Calibri" panose="020F0502020204030204" pitchFamily="34" charset="0"/>
              </a:rPr>
              <a:t> on unpiggable section - last 1.6km</a:t>
            </a:r>
          </a:p>
          <a:p>
            <a:pPr marL="2057400" lvl="4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Project online to look at this more closely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Check = Review of integrity data collected in the last step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5 yearly SMS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 err="1">
                <a:effectLst/>
                <a:latin typeface="Calibri" panose="020F0502020204030204" pitchFamily="34" charset="0"/>
              </a:rPr>
              <a:t>RLR</a:t>
            </a:r>
            <a:endParaRPr lang="en-AU" sz="1100" b="0" i="0" dirty="0">
              <a:effectLst/>
              <a:latin typeface="Calibri" panose="020F0502020204030204" pitchFamily="34" charset="0"/>
            </a:endParaRPr>
          </a:p>
          <a:p>
            <a:pPr marL="2057400" lvl="4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Line identified threats against what your inspections are telling you.</a:t>
            </a:r>
          </a:p>
          <a:p>
            <a:pPr marL="2514600" lvl="5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Encroachments</a:t>
            </a:r>
          </a:p>
          <a:p>
            <a:pPr marL="2514600" lvl="5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HSS - FJC - ILI results 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Validation digs from ILI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Act = Updated to the Plan to reflect findings</a:t>
            </a:r>
          </a:p>
          <a:p>
            <a:pPr marL="1600200" lvl="3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b="0" i="0" dirty="0">
                <a:effectLst/>
                <a:latin typeface="Calibri" panose="020F0502020204030204" pitchFamily="34" charset="0"/>
              </a:rPr>
              <a:t>ILI frequency increased   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F11F4-534A-4FC1-BAE1-F0717FEF217A}" type="slidenum">
              <a:rPr lang="en-AU" altLang="en-US" smtClean="0"/>
              <a:pPr>
                <a:defRPr/>
              </a:pPr>
              <a:t>7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14721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 Pimp </a:t>
            </a:r>
            <a:r>
              <a:rPr lang="en-AU" dirty="0">
                <a:sym typeface="Wingdings" panose="05000000000000000000" pitchFamily="2" charset="2"/>
              </a:rPr>
              <a:t> substitute documents </a:t>
            </a:r>
          </a:p>
          <a:p>
            <a:r>
              <a:rPr lang="en-AU" dirty="0">
                <a:sym typeface="Wingdings" panose="05000000000000000000" pitchFamily="2" charset="2"/>
              </a:rPr>
              <a:t>Organisation on the right -&gt; main documents on the left</a:t>
            </a:r>
          </a:p>
          <a:p>
            <a:r>
              <a:rPr lang="en-AU" dirty="0">
                <a:sym typeface="Wingdings" panose="05000000000000000000" pitchFamily="2" charset="2"/>
              </a:rPr>
              <a:t>Plan – </a:t>
            </a:r>
            <a:r>
              <a:rPr lang="en-AU" dirty="0" err="1">
                <a:sym typeface="Wingdings" panose="05000000000000000000" pitchFamily="2" charset="2"/>
              </a:rPr>
              <a:t>ABP</a:t>
            </a:r>
            <a:r>
              <a:rPr lang="en-AU" dirty="0">
                <a:sym typeface="Wingdings" panose="05000000000000000000" pitchFamily="2" charset="2"/>
              </a:rPr>
              <a:t>, + ACS</a:t>
            </a:r>
          </a:p>
          <a:p>
            <a:r>
              <a:rPr lang="en-AU" dirty="0">
                <a:sym typeface="Wingdings" panose="05000000000000000000" pitchFamily="2" charset="2"/>
              </a:rPr>
              <a:t>Do – ACS + </a:t>
            </a:r>
            <a:r>
              <a:rPr lang="en-AU" dirty="0" err="1">
                <a:sym typeface="Wingdings" panose="05000000000000000000" pitchFamily="2" charset="2"/>
              </a:rPr>
              <a:t>FOMS</a:t>
            </a:r>
            <a:endParaRPr lang="en-AU" dirty="0">
              <a:sym typeface="Wingdings" panose="05000000000000000000" pitchFamily="2" charset="2"/>
            </a:endParaRPr>
          </a:p>
          <a:p>
            <a:r>
              <a:rPr lang="en-AU" dirty="0">
                <a:sym typeface="Wingdings" panose="05000000000000000000" pitchFamily="2" charset="2"/>
              </a:rPr>
              <a:t>Check – </a:t>
            </a:r>
            <a:r>
              <a:rPr lang="en-AU" dirty="0" err="1">
                <a:sym typeface="Wingdings" panose="05000000000000000000" pitchFamily="2" charset="2"/>
              </a:rPr>
              <a:t>FOMS</a:t>
            </a:r>
            <a:r>
              <a:rPr lang="en-AU" dirty="0">
                <a:sym typeface="Wingdings" panose="05000000000000000000" pitchFamily="2" charset="2"/>
              </a:rPr>
              <a:t> + </a:t>
            </a:r>
            <a:r>
              <a:rPr lang="en-AU" dirty="0" err="1">
                <a:sym typeface="Wingdings" panose="05000000000000000000" pitchFamily="2" charset="2"/>
              </a:rPr>
              <a:t>OMCR</a:t>
            </a:r>
            <a:endParaRPr lang="en-AU" dirty="0">
              <a:sym typeface="Wingdings" panose="05000000000000000000" pitchFamily="2" charset="2"/>
            </a:endParaRPr>
          </a:p>
          <a:p>
            <a:r>
              <a:rPr lang="en-AU" dirty="0">
                <a:sym typeface="Wingdings" panose="05000000000000000000" pitchFamily="2" charset="2"/>
              </a:rPr>
              <a:t>Act – Feeds back in to updates of ACS + </a:t>
            </a:r>
            <a:r>
              <a:rPr lang="en-AU" dirty="0" err="1">
                <a:sym typeface="Wingdings" panose="05000000000000000000" pitchFamily="2" charset="2"/>
              </a:rPr>
              <a:t>FOMS</a:t>
            </a:r>
            <a:endParaRPr lang="en-AU" dirty="0">
              <a:sym typeface="Wingdings" panose="05000000000000000000" pitchFamily="2" charset="2"/>
            </a:endParaRPr>
          </a:p>
          <a:p>
            <a:endParaRPr lang="en-AU" dirty="0">
              <a:sym typeface="Wingdings" panose="05000000000000000000" pitchFamily="2" charset="2"/>
            </a:endParaRPr>
          </a:p>
          <a:p>
            <a:r>
              <a:rPr lang="en-AU" dirty="0">
                <a:sym typeface="Wingdings" panose="05000000000000000000" pitchFamily="2" charset="2"/>
              </a:rPr>
              <a:t>Planed sequence for MOP reset at the bottom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F11F4-534A-4FC1-BAE1-F0717FEF217A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13382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 New version of standard has a focused-on pressure test records - what to do if you don’t have them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 Under the lens of an Operating Change - I think of this as the "Do" &amp; "Check" operations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"Check" that the pipe wall is structurally sound to withstand the pressure by "</a:t>
            </a:r>
            <a:r>
              <a:rPr lang="en-AU" sz="1100" dirty="0" err="1">
                <a:effectLst/>
                <a:latin typeface="Calibri" panose="020F0502020204030204" pitchFamily="34" charset="0"/>
              </a:rPr>
              <a:t>Do"ing</a:t>
            </a:r>
            <a:r>
              <a:rPr lang="en-AU" sz="1100" dirty="0">
                <a:effectLst/>
                <a:latin typeface="Calibri" panose="020F0502020204030204" pitchFamily="34" charset="0"/>
              </a:rPr>
              <a:t> inspections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Following on from ILI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Direct Assessment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Coating condition</a:t>
            </a:r>
          </a:p>
          <a:p>
            <a:pPr marL="1143000" lvl="2" indent="-22860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§"/>
            </a:pPr>
            <a:r>
              <a:rPr lang="en-AU" sz="1100" dirty="0">
                <a:effectLst/>
                <a:latin typeface="Calibri" panose="020F0502020204030204" pitchFamily="34" charset="0"/>
              </a:rPr>
              <a:t>CP performance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Remain life review  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F11F4-534A-4FC1-BAE1-F0717FEF217A}" type="slidenum">
              <a:rPr lang="en-AU" altLang="en-US" smtClean="0"/>
              <a:pPr>
                <a:defRPr/>
              </a:pPr>
              <a:t>9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6801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0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200" dirty="0">
                <a:effectLst/>
                <a:latin typeface="Calibri" panose="020F0502020204030204" pitchFamily="34" charset="0"/>
              </a:rPr>
              <a:t>Understanding Threats to the pipeline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200" dirty="0">
                <a:effectLst/>
                <a:latin typeface="Calibri" panose="020F0502020204030204" pitchFamily="34" charset="0"/>
              </a:rPr>
              <a:t> Includes a review all stations and facilities to ensure they are still fit for the proposed pressure, </a:t>
            </a:r>
            <a:r>
              <a:rPr lang="en-AU" sz="1200" dirty="0" err="1">
                <a:effectLst/>
                <a:latin typeface="Calibri" panose="020F0502020204030204" pitchFamily="34" charset="0"/>
              </a:rPr>
              <a:t>ie</a:t>
            </a:r>
            <a:r>
              <a:rPr lang="en-AU" sz="1200" dirty="0">
                <a:effectLst/>
                <a:latin typeface="Calibri" panose="020F0502020204030204" pitchFamily="34" charset="0"/>
              </a:rPr>
              <a:t> no one has decided to install a CL300 flange instead of the standard CL600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F11F4-534A-4FC1-BAE1-F0717FEF217A}" type="slidenum">
              <a:rPr lang="en-AU" altLang="en-US" smtClean="0"/>
              <a:pPr>
                <a:defRPr/>
              </a:pPr>
              <a:t>10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87502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AU" sz="1100" dirty="0">
                <a:effectLst/>
                <a:latin typeface="Calibri" panose="020F0502020204030204" pitchFamily="34" charset="0"/>
              </a:rPr>
              <a:t>“Check” &amp; “Act” Stage  </a:t>
            </a: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Based on 2028 ILI</a:t>
            </a:r>
          </a:p>
          <a:p>
            <a:pPr lvl="1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 12 Direct inspection locations </a:t>
            </a:r>
          </a:p>
          <a:p>
            <a:pPr lvl="1"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100" dirty="0">
                <a:effectLst/>
                <a:latin typeface="Calibri" panose="020F0502020204030204" pitchFamily="34" charset="0"/>
              </a:rPr>
              <a:t> Type B sleeve repairs x2 </a:t>
            </a:r>
          </a:p>
          <a:p>
            <a:pPr marL="1200150" lvl="2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Kooragang Island</a:t>
            </a:r>
          </a:p>
          <a:p>
            <a:pPr marL="1200150" lvl="2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Minmi</a:t>
            </a: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100" dirty="0">
                <a:effectLst/>
                <a:latin typeface="Calibri" panose="020F0502020204030204" pitchFamily="34" charset="0"/>
              </a:rPr>
              <a:t>7 more composite repairs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5F11F4-534A-4FC1-BAE1-F0717FEF217A}" type="slidenum">
              <a:rPr lang="en-AU" altLang="en-US" smtClean="0"/>
              <a:pPr>
                <a:defRPr/>
              </a:pPr>
              <a:t>11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69092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-2734"/>
            <a:ext cx="9143285" cy="5144621"/>
          </a:xfrm>
          <a:prstGeom prst="rect">
            <a:avLst/>
          </a:prstGeom>
        </p:spPr>
      </p:pic>
      <p:sp>
        <p:nvSpPr>
          <p:cNvPr id="1024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144416" y="1125737"/>
            <a:ext cx="4999584" cy="1446807"/>
          </a:xfr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AU" sz="4000"/>
              <a:t>Apply presentation</a:t>
            </a:r>
            <a:br>
              <a:rPr lang="en-AU" sz="4000"/>
            </a:br>
            <a:r>
              <a:rPr lang="en-AU" sz="4000"/>
              <a:t>title here</a:t>
            </a:r>
            <a:br>
              <a:rPr lang="en-US" sz="4000"/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849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394" y="713046"/>
            <a:ext cx="4166754" cy="360654"/>
          </a:xfrm>
        </p:spPr>
        <p:txBody>
          <a:bodyPr anchor="t">
            <a:noAutofit/>
          </a:bodyPr>
          <a:lstStyle>
            <a:lvl1pPr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Name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1467" y="1179698"/>
            <a:ext cx="4178681" cy="379049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193964" y="388383"/>
            <a:ext cx="4303568" cy="251625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15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1378070" y="213249"/>
            <a:ext cx="1735176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50EB7F-C99C-F6B5-6E6C-E079D180AB6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19458" y="1179698"/>
            <a:ext cx="4178681" cy="379049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672704" indent="-672704">
              <a:buNone/>
              <a:defRPr sz="825">
                <a:solidFill>
                  <a:schemeClr val="bg1"/>
                </a:solidFill>
              </a:defRPr>
            </a:lvl5pPr>
          </a:lstStyle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60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  Description automatically generated">
            <a:extLst>
              <a:ext uri="{FF2B5EF4-FFF2-40B4-BE49-F238E27FC236}">
                <a16:creationId xmlns:a16="http://schemas.microsoft.com/office/drawing/2014/main" id="{04A38424-A468-E26C-0022-872400FE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4813296" cy="514508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4572000" y="0"/>
            <a:ext cx="4572000" cy="5145088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283" y="622782"/>
            <a:ext cx="4166754" cy="360654"/>
          </a:xfrm>
        </p:spPr>
        <p:txBody>
          <a:bodyPr anchor="t">
            <a:noAutofit/>
          </a:bodyPr>
          <a:lstStyle>
            <a:lvl1pPr>
              <a:defRPr sz="27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1356" y="1089433"/>
            <a:ext cx="4166755" cy="379049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FACDA4-9BD2-FEAB-5537-464174D5401C}"/>
              </a:ext>
            </a:extLst>
          </p:cNvPr>
          <p:cNvCxnSpPr>
            <a:cxnSpLocks/>
          </p:cNvCxnSpPr>
          <p:nvPr userDrawn="1"/>
        </p:nvCxnSpPr>
        <p:spPr>
          <a:xfrm>
            <a:off x="4572000" y="-36380"/>
            <a:ext cx="1" cy="5217847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4783282" y="362388"/>
            <a:ext cx="4303568" cy="251625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15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6335486" y="188553"/>
            <a:ext cx="1038497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7265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71F54-8FC7-9891-C8ED-1DFDFE1B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97AD7D-EC94-CE46-EB14-6AA09D05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E7C4C-5E79-EACA-2407-6148E2B43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46843-AAF9-BD48-4F98-1C51CCAD2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3579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74038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A49AD5-2D9B-7A17-1CDD-476A0F55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674E6-B3DC-7708-7B82-39ACA0013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424EC-8904-7F69-D68F-593B5D3F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  <p:pic>
        <p:nvPicPr>
          <p:cNvPr id="6" name="Picture 5" descr="A picture containing outdoor, sky, ground, nature  Description automatically generated">
            <a:extLst>
              <a:ext uri="{FF2B5EF4-FFF2-40B4-BE49-F238E27FC236}">
                <a16:creationId xmlns:a16="http://schemas.microsoft.com/office/drawing/2014/main" id="{0D0029BB-7CA8-67D6-68F4-5D65FB3AB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4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22E26-C5CC-A08B-CD51-2C379E67C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38FF5-1154-DF77-BCDA-974D73324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F6814-4437-0113-7853-C819558B1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E5E535-ED82-B9A4-4CD6-5A3244511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8D4F9-46BA-ADE5-6810-DDD85B20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2A856-DC55-69B4-156E-2DE1088BE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8877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FA72E-02F2-A854-D101-96BEDFE8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44F48B-2FB2-C647-A684-D4EE0FD2F8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0E453-43CA-34DA-AF3F-4BD9D74E3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F4AFD-DB35-3ED5-541C-277AD5915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6DE6A-D8EB-51CD-1D9C-8A3573A9A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4F47B-7E58-256D-38F6-76F53AAB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208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9DC3-2BE9-6863-EFB1-5204A469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0BDA5-EA52-AD0F-C0CC-B1616EE4D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22F33-7121-2CDB-6B45-3F279DD3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D3E9F-13DE-5BAA-D03C-5AB15E05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CE79-92C4-F0C3-DA2B-879CF8A93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0157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10E99E-E6AA-4D90-919D-9EA7F454C1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7F3F9-ABC7-C113-6461-AE22A4D31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C7401-7898-45FC-5FF8-522871972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7383E-8A47-41BF-9F09-1D6B90E7ED6B}" type="datetimeFigureOut">
              <a:rPr lang="en-AU" smtClean="0"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E7913-594A-589E-46A7-076205D54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F30AA-578B-E5DB-CB6F-6F31AE99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96E30-3829-4CC9-BC82-58B52D3F5F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428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24272"/>
            <a:ext cx="8569200" cy="508564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6700" indent="-266700">
              <a:defRPr/>
            </a:lvl1pPr>
            <a:lvl2pPr marL="719138" indent="-355600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303A22D-90CC-4848-B3FA-D8CAB510F066}" type="slidenum">
              <a:rPr lang="en-AU" altLang="en-US" smtClean="0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37502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10587"/>
            <a:ext cx="9143285" cy="5144621"/>
          </a:xfrm>
          <a:prstGeom prst="rect">
            <a:avLst/>
          </a:prstGeom>
        </p:spPr>
      </p:pic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C0F2D-149E-4F17-B789-A57197AAD02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00000" y="1276000"/>
            <a:ext cx="5036096" cy="1296343"/>
          </a:xfrm>
        </p:spPr>
        <p:txBody>
          <a:bodyPr/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Apply section heading here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95536" y="2680869"/>
            <a:ext cx="3384376" cy="756038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sub heading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48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984778"/>
            <a:ext cx="4038600" cy="30799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6288" y="984778"/>
            <a:ext cx="4038600" cy="307990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DC89C6D-449B-42AB-B09E-EC15EC0402D2}" type="slidenum">
              <a:rPr lang="en-AU" altLang="en-US" smtClean="0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1520" y="124272"/>
            <a:ext cx="8569200" cy="508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134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415B-031F-4DF6-A428-AF58450BA25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124272"/>
            <a:ext cx="8569200" cy="508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986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F6FD571-401F-4F37-849A-B47E6404D433}" type="slidenum">
              <a:rPr lang="en-AU" altLang="en-US" smtClean="0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520" y="124272"/>
            <a:ext cx="8569200" cy="5085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502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51864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51865"/>
            <a:ext cx="5111750" cy="36195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823671"/>
            <a:ext cx="3008313" cy="29009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87D67E1-F6FD-43F0-9BA3-A2B11799301B}" type="slidenum">
              <a:rPr lang="en-AU" altLang="en-US" smtClean="0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251520" y="124272"/>
            <a:ext cx="8569200" cy="5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AU" kern="0"/>
              <a:t>Click to edit Master title style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2304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844414"/>
            <a:ext cx="6769100" cy="594305"/>
          </a:xfrm>
        </p:spPr>
        <p:txBody>
          <a:bodyPr/>
          <a:lstStyle>
            <a:lvl1pPr>
              <a:defRPr sz="2400">
                <a:solidFill>
                  <a:srgbClr val="5051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95288" y="1545909"/>
            <a:ext cx="8229600" cy="3079907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noProof="0"/>
              <a:t>Click icon to add chart</a:t>
            </a:r>
            <a:endParaRPr lang="en-A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9D13D9F-B41F-4678-9FCA-BD069CB89972}" type="slidenum">
              <a:rPr lang="en-AU" altLang="en-US" smtClean="0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251520" y="124272"/>
            <a:ext cx="8569200" cy="5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2F3791"/>
                </a:solidFill>
                <a:latin typeface="Arial" pitchFamily="-65" charset="0"/>
                <a:ea typeface="Arial" pitchFamily="-65" charset="0"/>
                <a:cs typeface="Arial" pitchFamily="-65" charset="0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en-AU" kern="0"/>
              <a:t>Click to edit Master title style</a:t>
            </a:r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35423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19BA9A0-7CCC-5197-990A-972843E69A77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rgbClr val="102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606C1-77BA-A310-C253-2E1085905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283" y="622781"/>
            <a:ext cx="4166754" cy="406237"/>
          </a:xfrm>
        </p:spPr>
        <p:txBody>
          <a:bodyPr anchor="t">
            <a:noAutofit/>
          </a:bodyPr>
          <a:lstStyle>
            <a:lvl1pPr>
              <a:defRPr sz="27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Name </a:t>
            </a:r>
            <a:br>
              <a:rPr lang="en-US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D3FE-A210-07DB-015C-04046991FAA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11281" y="1591547"/>
            <a:ext cx="4166755" cy="331696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Summary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C2AD46-062E-BAB1-16C2-15C9E9C2B7EF}"/>
              </a:ext>
            </a:extLst>
          </p:cNvPr>
          <p:cNvSpPr txBox="1">
            <a:spLocks/>
          </p:cNvSpPr>
          <p:nvPr userDrawn="1"/>
        </p:nvSpPr>
        <p:spPr>
          <a:xfrm>
            <a:off x="211282" y="362388"/>
            <a:ext cx="4303568" cy="251625"/>
          </a:xfrm>
          <a:prstGeom prst="rect">
            <a:avLst/>
          </a:prstGeom>
        </p:spPr>
        <p:txBody>
          <a:bodyPr vert="horz" lIns="68580" tIns="34290" rIns="68580" bIns="3429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>
                <a:solidFill>
                  <a:srgbClr val="009BA6"/>
                </a:solidFill>
                <a:latin typeface="Verdana" panose="020B0604030504040204" pitchFamily="34" charset="0"/>
                <a:ea typeface="Verdana" panose="020B0604030504040204" pitchFamily="34" charset="0"/>
                <a:cs typeface="Aharoni" panose="02010803020104030203" pitchFamily="2" charset="-79"/>
              </a:rPr>
              <a:t>APGA</a:t>
            </a:r>
            <a:endParaRPr lang="en-AU" sz="1500" b="1" dirty="0">
              <a:solidFill>
                <a:srgbClr val="009BA6"/>
              </a:solidFill>
              <a:latin typeface="Verdana" panose="020B0604030504040204" pitchFamily="34" charset="0"/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2CD7B2-0E35-8827-0874-532334C6E59A}"/>
              </a:ext>
            </a:extLst>
          </p:cNvPr>
          <p:cNvCxnSpPr>
            <a:cxnSpLocks/>
          </p:cNvCxnSpPr>
          <p:nvPr userDrawn="1"/>
        </p:nvCxnSpPr>
        <p:spPr>
          <a:xfrm flipH="1">
            <a:off x="2732749" y="185024"/>
            <a:ext cx="1537499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1F6AAE-11E7-20AA-FD35-ADF8F9F18891}"/>
              </a:ext>
            </a:extLst>
          </p:cNvPr>
          <p:cNvCxnSpPr>
            <a:cxnSpLocks/>
          </p:cNvCxnSpPr>
          <p:nvPr userDrawn="1"/>
        </p:nvCxnSpPr>
        <p:spPr>
          <a:xfrm>
            <a:off x="4572000" y="-36380"/>
            <a:ext cx="1" cy="5217847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9FA35DF-7F48-623F-6C7A-798E3C7804D5}"/>
              </a:ext>
            </a:extLst>
          </p:cNvPr>
          <p:cNvCxnSpPr>
            <a:cxnSpLocks/>
          </p:cNvCxnSpPr>
          <p:nvPr userDrawn="1"/>
        </p:nvCxnSpPr>
        <p:spPr>
          <a:xfrm flipH="1">
            <a:off x="7313893" y="188553"/>
            <a:ext cx="1537499" cy="0"/>
          </a:xfrm>
          <a:prstGeom prst="line">
            <a:avLst/>
          </a:prstGeom>
          <a:ln w="76200">
            <a:solidFill>
              <a:srgbClr val="009B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BA5437-9529-748A-8012-111F2E69C766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4742796" y="1591547"/>
            <a:ext cx="4166755" cy="3316964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35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4"/>
            <a:r>
              <a:rPr lang="en-US" dirty="0"/>
              <a:t>Summary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8D85C55-3856-8533-53CA-D4DEB7AC97F0}"/>
              </a:ext>
            </a:extLst>
          </p:cNvPr>
          <p:cNvSpPr txBox="1">
            <a:spLocks/>
          </p:cNvSpPr>
          <p:nvPr userDrawn="1"/>
        </p:nvSpPr>
        <p:spPr>
          <a:xfrm>
            <a:off x="4742796" y="622781"/>
            <a:ext cx="4166754" cy="40623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2700" dirty="0"/>
              <a:t> </a:t>
            </a:r>
            <a:br>
              <a:rPr lang="en-US" sz="2700" dirty="0"/>
            </a:br>
            <a:endParaRPr lang="en-AU" sz="2700" dirty="0"/>
          </a:p>
        </p:txBody>
      </p:sp>
    </p:spTree>
    <p:extLst>
      <p:ext uri="{BB962C8B-B14F-4D97-AF65-F5344CB8AC3E}">
        <p14:creationId xmlns:p14="http://schemas.microsoft.com/office/powerpoint/2010/main" val="69913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" y="32"/>
            <a:ext cx="9143285" cy="5144621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324" y="124272"/>
            <a:ext cx="8569200" cy="496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altLang="en-US"/>
              <a:t>Agenda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005887"/>
            <a:ext cx="8229600" cy="361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240" y="4804792"/>
            <a:ext cx="468312" cy="25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 smtClean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E4766B1-C61C-4EFC-AAE2-3D9F5CFDD1E9}" type="slidenum">
              <a:rPr lang="en-AU" altLang="en-US" smtClean="0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5" r:id="rId7"/>
    <p:sldLayoutId id="2147483699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F3791"/>
          </a:solidFill>
          <a:latin typeface="Arial" pitchFamily="-65" charset="0"/>
          <a:ea typeface="Arial" pitchFamily="-65" charset="0"/>
          <a:cs typeface="Arial" pitchFamily="-65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F3791"/>
          </a:solidFill>
          <a:latin typeface="Arial" pitchFamily="-65" charset="0"/>
          <a:ea typeface="Arial" pitchFamily="-65" charset="0"/>
          <a:cs typeface="Arial" pitchFamily="-65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F3791"/>
          </a:solidFill>
          <a:latin typeface="Arial" pitchFamily="-65" charset="0"/>
          <a:ea typeface="Arial" pitchFamily="-65" charset="0"/>
          <a:cs typeface="Arial" pitchFamily="-65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F3791"/>
          </a:solidFill>
          <a:latin typeface="Arial" pitchFamily="-65" charset="0"/>
          <a:ea typeface="Arial" pitchFamily="-65" charset="0"/>
          <a:cs typeface="Arial" pitchFamily="-65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F3791"/>
          </a:solidFill>
          <a:latin typeface="Arial" pitchFamily="-65" charset="0"/>
          <a:ea typeface="Arial" pitchFamily="-65" charset="0"/>
          <a:cs typeface="Arial" pitchFamily="-65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F3791"/>
          </a:solidFill>
          <a:latin typeface="Arial" pitchFamily="-65" charset="0"/>
          <a:ea typeface="Arial" pitchFamily="-65" charset="0"/>
          <a:cs typeface="Arial" pitchFamily="-65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F3791"/>
          </a:solidFill>
          <a:latin typeface="Arial" pitchFamily="-65" charset="0"/>
          <a:ea typeface="Arial" pitchFamily="-65" charset="0"/>
          <a:cs typeface="Arial" pitchFamily="-65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2F3791"/>
          </a:solidFill>
          <a:latin typeface="Arial" pitchFamily="-65" charset="0"/>
          <a:ea typeface="Arial" pitchFamily="-65" charset="0"/>
          <a:cs typeface="Arial" pitchFamily="-65" charset="0"/>
        </a:defRPr>
      </a:lvl9pPr>
    </p:titleStyle>
    <p:bodyStyle>
      <a:lvl1pPr marL="174625" indent="-174625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505150"/>
          </a:solidFill>
          <a:latin typeface="+mn-lt"/>
          <a:ea typeface="+mn-ea"/>
          <a:cs typeface="+mn-cs"/>
        </a:defRPr>
      </a:lvl1pPr>
      <a:lvl2pPr marL="623888" indent="-2603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505150"/>
          </a:solidFill>
          <a:latin typeface="+mn-lt"/>
          <a:ea typeface="+mn-ea"/>
          <a:cs typeface="+mn-cs"/>
        </a:defRPr>
      </a:lvl2pPr>
      <a:lvl3pPr marL="1150938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50515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50515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505150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2F379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2F379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2F379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2F379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4FD9F4-B5BB-5A7B-82E2-533AF2E1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9B631-97A6-FADC-3688-4C9D5F84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6DC3-7974-79ED-5169-A9A5346E2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F1B7383E-8A47-41BF-9F09-1D6B90E7ED6B}" type="datetimeFigureOut">
              <a:rPr lang="en-AU" smtClean="0"/>
              <a:pPr/>
              <a:t>27/11/2023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21C23-FC82-F2F8-49B0-0FCC81ADF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Australian Pipelines and Gas Association</a:t>
            </a:r>
            <a:endParaRPr lang="en-A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C6C1B-7F01-ABFB-4501-E5ED7E98F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9B96E30-3829-4CC9-BC82-58B52D3F5FAD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0190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D8035A-817F-25C2-B26A-878EF1C8E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924" y="713620"/>
            <a:ext cx="4166754" cy="360543"/>
          </a:xfrm>
        </p:spPr>
        <p:txBody>
          <a:bodyPr/>
          <a:lstStyle/>
          <a:p>
            <a:r>
              <a:rPr lang="en-US" dirty="0"/>
              <a:t>Tom Amrein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5207E-F9B1-B414-8148-B59565996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9708" y="713620"/>
            <a:ext cx="4342158" cy="4279401"/>
          </a:xfrm>
        </p:spPr>
        <p:txBody>
          <a:bodyPr>
            <a:noAutofit/>
          </a:bodyPr>
          <a:lstStyle/>
          <a:p>
            <a:pPr lvl="4" algn="just">
              <a:spcAft>
                <a:spcPts val="900"/>
              </a:spcAft>
            </a:pPr>
            <a:r>
              <a:rPr lang="en-US" sz="1425" dirty="0"/>
              <a:t>Tom is an experienced pipeline engineer with proven  capability in managing high risk assets in a regulated environment. He has a comprehensive knowledge of pipeline design, construction, operation and maintenance  that has been developed through more than 15 years working for pipeline operators and contractors.  </a:t>
            </a:r>
          </a:p>
          <a:p>
            <a:pPr lvl="4" algn="just">
              <a:spcAft>
                <a:spcPts val="900"/>
              </a:spcAft>
            </a:pPr>
            <a:r>
              <a:rPr lang="en-US" sz="1425" dirty="0"/>
              <a:t>Tom is responsible for pipeline integrity, assessment and repair as well as overseeing design and QA on new projects. He is also the subject </a:t>
            </a:r>
            <a:r>
              <a:rPr lang="en-US" sz="1425"/>
              <a:t>matter expert on all </a:t>
            </a:r>
            <a:r>
              <a:rPr lang="en-US" sz="1425" dirty="0"/>
              <a:t>welding across the network, </a:t>
            </a:r>
            <a:r>
              <a:rPr lang="en-US" sz="1425"/>
              <a:t>including in-service.    </a:t>
            </a:r>
            <a:endParaRPr lang="en-US" sz="1425" dirty="0"/>
          </a:p>
          <a:p>
            <a:pPr lvl="4" algn="just">
              <a:spcAft>
                <a:spcPts val="900"/>
              </a:spcAft>
            </a:pPr>
            <a:r>
              <a:rPr lang="en-US" sz="1425" dirty="0"/>
              <a:t>As a Chartered Professional (Mechanical) engineer and Certified International Welding Engineer (CIWE) Tom has been actively involved in the development of Australian Standards for pipelines having recently become a member of the ME-38 Committee. 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BB85B404-D34E-4AF3-4C7B-38900D1A2CFD}"/>
              </a:ext>
            </a:extLst>
          </p:cNvPr>
          <p:cNvSpPr txBox="1">
            <a:spLocks/>
          </p:cNvSpPr>
          <p:nvPr/>
        </p:nvSpPr>
        <p:spPr>
          <a:xfrm>
            <a:off x="1352923" y="1460077"/>
            <a:ext cx="2414969" cy="48055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Principal Engineer - Pipelines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Jemena Gas Networks</a:t>
            </a:r>
            <a:endParaRPr kumimoji="0" lang="en-AU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BC2EF5-8302-C8EC-5882-247949D465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" t="-556" r="-2504" b="24944"/>
          <a:stretch/>
        </p:blipFill>
        <p:spPr>
          <a:xfrm>
            <a:off x="1443281" y="2270753"/>
            <a:ext cx="1905104" cy="21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62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4322-8E06-C3DE-68CD-A7D71A1D3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Threats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A00D69-A411-7593-29A6-BE42C2A85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03A22D-90CC-4848-B3FA-D8CAB510F066}" type="slidenum">
              <a:rPr lang="en-AU" altLang="en-US" smtClean="0"/>
              <a:pPr>
                <a:defRPr/>
              </a:pPr>
              <a:t>10</a:t>
            </a:fld>
            <a:endParaRPr lang="en-AU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187C0-A7C8-45F8-E9A3-AFAC37D4AC96}"/>
              </a:ext>
            </a:extLst>
          </p:cNvPr>
          <p:cNvSpPr txBox="1"/>
          <p:nvPr/>
        </p:nvSpPr>
        <p:spPr>
          <a:xfrm>
            <a:off x="157920" y="1401009"/>
            <a:ext cx="4219680" cy="2369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A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Dry sales gas </a:t>
            </a:r>
          </a:p>
          <a:p>
            <a:pPr marL="742950" lvl="1" indent="-285750">
              <a:buFontTx/>
              <a:buChar char="-"/>
            </a:pPr>
            <a:r>
              <a:rPr lang="en-A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corrosion is not considered credible </a:t>
            </a:r>
          </a:p>
          <a:p>
            <a:pPr marL="285750" indent="-285750">
              <a:buFontTx/>
              <a:buChar char="-"/>
            </a:pPr>
            <a:r>
              <a:rPr lang="en-A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Preferential girth weld corrosion</a:t>
            </a:r>
          </a:p>
          <a:p>
            <a:pPr marL="285750" indent="-285750">
              <a:buFontTx/>
              <a:buChar char="-"/>
            </a:pPr>
            <a:r>
              <a:rPr lang="en-A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pitting corrosion </a:t>
            </a:r>
          </a:p>
          <a:p>
            <a:pPr marL="742950" lvl="1" indent="-285750">
              <a:buFontTx/>
              <a:buChar char="-"/>
            </a:pPr>
            <a:r>
              <a:rPr lang="en-A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Disbonded heat-shrink sleave field joint coating   </a:t>
            </a:r>
          </a:p>
          <a:p>
            <a:pPr marL="285750" indent="-285750">
              <a:buFontTx/>
              <a:buChar char="-"/>
            </a:pPr>
            <a:r>
              <a:rPr lang="en-AU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not sized corrected by traditional MFL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23DBE0-1EE3-B85F-9E25-C970F03F3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939" y="1101936"/>
            <a:ext cx="4507141" cy="29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27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45085-EF99-4203-A283-77AEE8895E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1240" y="4804792"/>
            <a:ext cx="468312" cy="25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303A22D-90CC-4848-B3FA-D8CAB510F066}" type="slidenum">
              <a:rPr lang="en-AU" altLang="en-US" sz="11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11</a:t>
            </a:fld>
            <a:endParaRPr lang="en-AU" altLang="en-US" sz="1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A3A30-97D9-4CD2-86D3-814955DA23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4145" y="124272"/>
            <a:ext cx="8995719" cy="50856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2400" dirty="0"/>
              <a:t>Chapter 9 – Anomaly Assessment and Defect Repair</a:t>
            </a:r>
            <a:endParaRPr lang="en-AU" sz="2000" dirty="0"/>
          </a:p>
        </p:txBody>
      </p:sp>
      <p:pic>
        <p:nvPicPr>
          <p:cNvPr id="6" name="Picture 5" descr="A picture containing outdoor, standing, covered, snow&#10;&#10;Description automatically generated">
            <a:extLst>
              <a:ext uri="{FF2B5EF4-FFF2-40B4-BE49-F238E27FC236}">
                <a16:creationId xmlns:a16="http://schemas.microsoft.com/office/drawing/2014/main" id="{F38DBD68-64B1-444D-AD65-CCAAC76B2D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00" y="951856"/>
            <a:ext cx="2403075" cy="1802308"/>
          </a:xfrm>
          <a:prstGeom prst="rect">
            <a:avLst/>
          </a:prstGeom>
        </p:spPr>
      </p:pic>
      <p:pic>
        <p:nvPicPr>
          <p:cNvPr id="5" name="Picture 6" descr="A picture containing person, indoor, sitting, small&#10;&#10;Description generated with very high confidence">
            <a:extLst>
              <a:ext uri="{FF2B5EF4-FFF2-40B4-BE49-F238E27FC236}">
                <a16:creationId xmlns:a16="http://schemas.microsoft.com/office/drawing/2014/main" id="{86DD8228-8F30-4339-B668-1AF6CD3108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46" y="2572544"/>
            <a:ext cx="1956232" cy="1868108"/>
          </a:xfrm>
          <a:prstGeom prst="rect">
            <a:avLst/>
          </a:prstGeom>
        </p:spPr>
      </p:pic>
      <p:pic>
        <p:nvPicPr>
          <p:cNvPr id="11" name="Picture 10" descr="A close-up of a metal surface&#10;&#10;Description automatically generated">
            <a:extLst>
              <a:ext uri="{FF2B5EF4-FFF2-40B4-BE49-F238E27FC236}">
                <a16:creationId xmlns:a16="http://schemas.microsoft.com/office/drawing/2014/main" id="{ADBB3488-ABEF-87B8-7010-74F7715E0C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671" y="881721"/>
            <a:ext cx="2395212" cy="17964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A1CB0-FADD-D24D-21BB-620D76D666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5287" y="2508566"/>
            <a:ext cx="2395212" cy="19809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1F6CAE-4226-5E14-111E-287890BCCC8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381" y="922061"/>
            <a:ext cx="2323111" cy="1777143"/>
          </a:xfrm>
          <a:prstGeom prst="rect">
            <a:avLst/>
          </a:prstGeom>
        </p:spPr>
      </p:pic>
      <p:pic>
        <p:nvPicPr>
          <p:cNvPr id="9" name="Picture 8" descr="A close up of a rock&#10;&#10;Description automatically generated">
            <a:extLst>
              <a:ext uri="{FF2B5EF4-FFF2-40B4-BE49-F238E27FC236}">
                <a16:creationId xmlns:a16="http://schemas.microsoft.com/office/drawing/2014/main" id="{324C07FD-93C9-D718-D88B-E1AEE765EC0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648" y="1102538"/>
            <a:ext cx="1858079" cy="33032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08E2A0-AFCB-D0CB-32A5-EC2454053FA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482" y="2678130"/>
            <a:ext cx="2270364" cy="219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8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CEE8F1-0184-5048-CC47-549F63486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4390" y="1032590"/>
            <a:ext cx="7383209" cy="2855410"/>
          </a:xfrm>
        </p:spPr>
        <p:txBody>
          <a:bodyPr/>
          <a:lstStyle/>
          <a:p>
            <a:r>
              <a:rPr lang="en-AU" dirty="0"/>
              <a:t>Urban pipelines have unique challenges </a:t>
            </a:r>
          </a:p>
          <a:p>
            <a:pPr lvl="1"/>
            <a:r>
              <a:rPr lang="en-AU" dirty="0"/>
              <a:t>Also, traditional challenges </a:t>
            </a:r>
          </a:p>
          <a:p>
            <a:pPr lvl="1"/>
            <a:r>
              <a:rPr lang="en-AU" dirty="0"/>
              <a:t>Age</a:t>
            </a:r>
          </a:p>
          <a:p>
            <a:r>
              <a:rPr lang="en-AU" dirty="0"/>
              <a:t>Plan Do Check 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80D50-E537-EEF6-888B-D9DE5694D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C89C6D-449B-42AB-B09E-EC15EC0402D2}" type="slidenum">
              <a:rPr lang="en-AU" altLang="en-US" smtClean="0"/>
              <a:pPr>
                <a:defRPr/>
              </a:pPr>
              <a:t>12</a:t>
            </a:fld>
            <a:endParaRPr lang="en-AU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9127F0D-D0C3-0A52-8AC9-37E90225B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Summing Up</a:t>
            </a:r>
          </a:p>
        </p:txBody>
      </p:sp>
    </p:spTree>
    <p:extLst>
      <p:ext uri="{BB962C8B-B14F-4D97-AF65-F5344CB8AC3E}">
        <p14:creationId xmlns:p14="http://schemas.microsoft.com/office/powerpoint/2010/main" val="3869501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0F03CA-371A-B8D5-DCD9-5CD377F3A5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C89C6D-449B-42AB-B09E-EC15EC0402D2}" type="slidenum">
              <a:rPr lang="en-AU" altLang="en-US" smtClean="0"/>
              <a:pPr>
                <a:defRPr/>
              </a:pPr>
              <a:t>13</a:t>
            </a:fld>
            <a:endParaRPr lang="en-AU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7143F5-4BEF-3B86-F3F0-3D78CF1A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Questions </a:t>
            </a:r>
          </a:p>
        </p:txBody>
      </p:sp>
      <p:pic>
        <p:nvPicPr>
          <p:cNvPr id="8" name="Content Placeholder 7" descr="Head outline and magnifying glass">
            <a:extLst>
              <a:ext uri="{FF2B5EF4-FFF2-40B4-BE49-F238E27FC236}">
                <a16:creationId xmlns:a16="http://schemas.microsoft.com/office/drawing/2014/main" id="{5163749D-842A-23D6-2232-9A85D4AAFF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16820" y="941951"/>
            <a:ext cx="4038600" cy="26924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6EF9E01-1AFC-E013-6757-87397D44B1E6}"/>
              </a:ext>
            </a:extLst>
          </p:cNvPr>
          <p:cNvSpPr txBox="1"/>
          <p:nvPr/>
        </p:nvSpPr>
        <p:spPr>
          <a:xfrm>
            <a:off x="3751999" y="4026310"/>
            <a:ext cx="1640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>
                <a:solidFill>
                  <a:srgbClr val="3B3C3E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9743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11388" y="1125737"/>
            <a:ext cx="5432612" cy="1446807"/>
          </a:xfrm>
        </p:spPr>
        <p:txBody>
          <a:bodyPr>
            <a:normAutofit fontScale="90000"/>
          </a:bodyPr>
          <a:lstStyle/>
          <a:p>
            <a:r>
              <a:rPr lang="en-AU" altLang="en-US" sz="3600" dirty="0">
                <a:solidFill>
                  <a:schemeClr val="bg1"/>
                </a:solidFill>
              </a:rPr>
              <a:t>Case Study: </a:t>
            </a:r>
            <a:br>
              <a:rPr lang="en-AU" altLang="en-US" sz="3600" dirty="0">
                <a:solidFill>
                  <a:schemeClr val="bg1"/>
                </a:solidFill>
              </a:rPr>
            </a:br>
            <a:r>
              <a:rPr lang="en-AU" altLang="en-US" sz="3600" dirty="0">
                <a:solidFill>
                  <a:schemeClr val="bg1"/>
                </a:solidFill>
              </a:rPr>
              <a:t>Integrity Managemen</a:t>
            </a:r>
            <a:r>
              <a:rPr lang="en-AU" altLang="en-US" sz="3600" dirty="0"/>
              <a:t>t – The JGN Northern Trunk Pipeline </a:t>
            </a:r>
            <a:r>
              <a:rPr lang="en-AU" altLang="en-US" sz="3600" dirty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2E869D7-565F-45CB-A566-3853243199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6112"/>
            <a:ext cx="7901305" cy="403493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78E01-4A47-3550-F69D-E2D7002D34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C89C6D-449B-42AB-B09E-EC15EC0402D2}" type="slidenum">
              <a:rPr lang="en-AU" altLang="en-US" smtClean="0"/>
              <a:pPr>
                <a:defRPr/>
              </a:pPr>
              <a:t>3</a:t>
            </a:fld>
            <a:endParaRPr lang="en-AU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DA62F1-93EF-0AF9-061D-1177E4475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dirty="0"/>
              <a:t>Jemena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363018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DC9FB7-E97D-4FB2-9347-E11B097102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20734"/>
          <a:stretch/>
        </p:blipFill>
        <p:spPr>
          <a:xfrm>
            <a:off x="389046" y="918814"/>
            <a:ext cx="4033299" cy="3600000"/>
          </a:xfrm>
          <a:prstGeom prst="rect">
            <a:avLst/>
          </a:prstGeom>
          <a:noFill/>
        </p:spPr>
      </p:pic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86466E73-4577-417F-8334-AEDC4F83EED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18497429"/>
              </p:ext>
            </p:extLst>
          </p:nvPr>
        </p:nvGraphicFramePr>
        <p:xfrm>
          <a:off x="4788024" y="1602264"/>
          <a:ext cx="4118001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:a16="http://schemas.microsoft.com/office/drawing/2014/main" val="633252106"/>
                    </a:ext>
                  </a:extLst>
                </a:gridCol>
                <a:gridCol w="2173785">
                  <a:extLst>
                    <a:ext uri="{9D8B030D-6E8A-4147-A177-3AD203B41FA5}">
                      <a16:colId xmlns:a16="http://schemas.microsoft.com/office/drawing/2014/main" val="9979711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600" dirty="0"/>
                        <a:t>Trunk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600"/>
                        <a:t>Primary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12083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Central Trunk (L1)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Sydney Primary Main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9657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200" dirty="0"/>
                        <a:t>Northern Trunk (L3, 7, 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Sydney Primary Loop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8106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Southern Trunk (L2)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/>
                        <a:t>Western Sydney Primary Main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4339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A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1200" dirty="0"/>
                        <a:t>Wollongong Primary Main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484977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B3370-2D53-4E3E-8134-7C2280A6B3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71240" y="4804792"/>
            <a:ext cx="468312" cy="25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B303A22D-90CC-4848-B3FA-D8CAB510F066}" type="slidenum">
              <a:rPr lang="en-AU" altLang="en-US" sz="11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4</a:t>
            </a:fld>
            <a:endParaRPr lang="en-AU" altLang="en-US" sz="1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55E436-43B0-4228-94DE-04EC5573A9B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1520" y="124272"/>
            <a:ext cx="8569200" cy="50856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2400" dirty="0"/>
              <a:t>JGN Pipelines</a:t>
            </a:r>
          </a:p>
        </p:txBody>
      </p:sp>
    </p:spTree>
    <p:extLst>
      <p:ext uri="{BB962C8B-B14F-4D97-AF65-F5344CB8AC3E}">
        <p14:creationId xmlns:p14="http://schemas.microsoft.com/office/powerpoint/2010/main" val="40206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891EAB-96C3-1F72-3D44-3D8C9A357C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240" y="1419856"/>
            <a:ext cx="4147380" cy="2798183"/>
          </a:xfrm>
        </p:spPr>
        <p:txBody>
          <a:bodyPr wrap="square" anchor="t">
            <a:normAutofit fontScale="92500" lnSpcReduction="20000"/>
          </a:bodyPr>
          <a:lstStyle/>
          <a:p>
            <a:pPr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Stats</a:t>
            </a:r>
          </a:p>
          <a:p>
            <a:pPr marL="742950" lvl="1" indent="-285750"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DN500</a:t>
            </a:r>
          </a:p>
          <a:p>
            <a:pPr marL="742950" lvl="1" indent="-285750"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172km</a:t>
            </a:r>
          </a:p>
          <a:p>
            <a:pPr marL="742950" lvl="1" indent="-285750"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5.3 - 8.5mm WT</a:t>
            </a:r>
          </a:p>
          <a:p>
            <a:pPr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History </a:t>
            </a:r>
          </a:p>
          <a:p>
            <a:pPr marL="742950" lvl="1" indent="-285750"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Built 1976-1981</a:t>
            </a:r>
          </a:p>
          <a:p>
            <a:pPr marL="742950" lvl="1" indent="-285750"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 CB28 - 1972 (</a:t>
            </a:r>
            <a:r>
              <a:rPr lang="en-AU" sz="19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Lic</a:t>
            </a: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  <a:p>
            <a:pPr marL="742950" lvl="1" indent="-285750"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 1697 - 1975 (</a:t>
            </a:r>
            <a:r>
              <a:rPr lang="en-AU" sz="19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Lic</a:t>
            </a: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7&amp;8)</a:t>
            </a:r>
          </a:p>
          <a:p>
            <a:pPr marL="742950" lvl="1" indent="-285750"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DF - 0.8 for 5.3mm WT section  </a:t>
            </a:r>
          </a:p>
          <a:p>
            <a:pPr marL="742950" lvl="1" indent="-285750" rtl="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MAOP: 6895kPa</a:t>
            </a:r>
          </a:p>
          <a:p>
            <a:pPr marL="1270000" lvl="2" indent="-28575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latin typeface="Calibri" panose="020F0502020204030204" pitchFamily="34" charset="0"/>
                <a:cs typeface="Calibri" panose="020F0502020204030204" pitchFamily="34" charset="0"/>
              </a:rPr>
              <a:t>ROP: 4500kPa since 2007</a:t>
            </a:r>
          </a:p>
          <a:p>
            <a:pPr marL="1270000" lvl="2" indent="-285750" font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1900" dirty="0">
                <a:latin typeface="Calibri" panose="020F0502020204030204" pitchFamily="34" charset="0"/>
                <a:cs typeface="Calibri" panose="020F0502020204030204" pitchFamily="34" charset="0"/>
              </a:rPr>
              <a:t>Longwall mining -&gt; subsidence</a:t>
            </a:r>
            <a:endParaRPr lang="en-AU" sz="19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AU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8C164-0D2B-2F8C-D36D-0F20837CFF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240" y="4804792"/>
            <a:ext cx="468312" cy="250108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2DC89C6D-449B-42AB-B09E-EC15EC0402D2}" type="slidenum">
              <a:rPr lang="en-AU" altLang="en-US" sz="11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5</a:t>
            </a:fld>
            <a:endParaRPr lang="en-AU" altLang="en-US" sz="11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7727643-18CC-5B08-CC60-D4ABCD1AC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4272"/>
            <a:ext cx="8569200" cy="508564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2400" dirty="0"/>
              <a:t>The Northern Trunk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E799645-9A05-76CF-55DA-1E9AE1F05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4218620" y="984249"/>
            <a:ext cx="4269967" cy="3491885"/>
          </a:xfrm>
        </p:spPr>
      </p:pic>
    </p:spTree>
    <p:extLst>
      <p:ext uri="{BB962C8B-B14F-4D97-AF65-F5344CB8AC3E}">
        <p14:creationId xmlns:p14="http://schemas.microsoft.com/office/powerpoint/2010/main" val="258050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889D0-BF8B-1965-2C1C-747992352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83" y="90188"/>
            <a:ext cx="8932650" cy="508564"/>
          </a:xfrm>
        </p:spPr>
        <p:txBody>
          <a:bodyPr>
            <a:noAutofit/>
          </a:bodyPr>
          <a:lstStyle/>
          <a:p>
            <a:r>
              <a:rPr lang="en-AU" sz="2400" b="0" i="0" dirty="0">
                <a:effectLst/>
              </a:rPr>
              <a:t>Chapter 10 - Changes to Approved Operating Conditions</a:t>
            </a:r>
            <a:endParaRPr lang="en-AU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2BDA0-E064-4C6C-F236-F2AAE7D79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dirty="0">
                <a:effectLst/>
                <a:latin typeface="Calibri" panose="020F0502020204030204" pitchFamily="34" charset="0"/>
              </a:rPr>
              <a:t>Kurri Kurri </a:t>
            </a:r>
            <a:r>
              <a:rPr lang="en-AU" sz="1800" dirty="0">
                <a:latin typeface="Calibri" panose="020F0502020204030204" pitchFamily="34" charset="0"/>
              </a:rPr>
              <a:t>Power Station -&gt; </a:t>
            </a:r>
            <a:r>
              <a:rPr lang="en-AU" sz="1800" dirty="0">
                <a:effectLst/>
                <a:latin typeface="Calibri" panose="020F0502020204030204" pitchFamily="34" charset="0"/>
              </a:rPr>
              <a:t>Driver for needing more capacity -&gt; more pressure 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dirty="0">
                <a:latin typeface="Calibri" panose="020F0502020204030204" pitchFamily="34" charset="0"/>
              </a:rPr>
              <a:t>Remove (raise) ROP - § 10.6</a:t>
            </a:r>
            <a:endParaRPr lang="en-AU" sz="1400" dirty="0">
              <a:latin typeface="Calibri" panose="020F0502020204030204" pitchFamily="34" charset="0"/>
            </a:endParaRPr>
          </a:p>
          <a:p>
            <a:pPr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en-AU" sz="1800" dirty="0">
              <a:latin typeface="Calibri" panose="020F0502020204030204" pitchFamily="34" charset="0"/>
            </a:endParaRPr>
          </a:p>
          <a:p>
            <a:pPr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dirty="0">
                <a:latin typeface="Calibri" panose="020F0502020204030204" pitchFamily="34" charset="0"/>
              </a:rPr>
              <a:t>AS2885.3 - Removal of a ROP shall be APPROVED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dirty="0">
                <a:latin typeface="Calibri" panose="020F0502020204030204" pitchFamily="34" charset="0"/>
              </a:rPr>
              <a:t>Closure of all actions required to return to the MAOP that were identified in the engineering assessment that set the ROP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dirty="0">
                <a:latin typeface="Calibri" panose="020F0502020204030204" pitchFamily="34" charset="0"/>
              </a:rPr>
              <a:t>Confirmation that the safe working pressure for the pipeline is satisfactory for the intended MAOP or a revised ROP, where necessary.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AU" sz="1800" dirty="0">
                <a:latin typeface="Calibri" panose="020F0502020204030204" pitchFamily="34" charset="0"/>
              </a:rPr>
              <a:t>Where an ROP was in place for more than 12 months, a change of operating conditions SMS shall be completed covering all relevant factors regarding the impact of the proposed increased operating pressure. In accordance with AS/NZS2885.6  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9242D3-4774-B56C-181B-AFC51BC873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03A22D-90CC-4848-B3FA-D8CAB510F066}" type="slidenum">
              <a:rPr lang="en-AU" altLang="en-US" smtClean="0"/>
              <a:pPr>
                <a:defRPr/>
              </a:pPr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4220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FFC2-6F9D-F7EF-BEA4-848D748CB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46" y="87402"/>
            <a:ext cx="8569200" cy="508564"/>
          </a:xfrm>
        </p:spPr>
        <p:txBody>
          <a:bodyPr>
            <a:noAutofit/>
          </a:bodyPr>
          <a:lstStyle/>
          <a:p>
            <a:r>
              <a:rPr lang="en-AU" sz="2400" dirty="0">
                <a:effectLst/>
              </a:rPr>
              <a:t>Chapter 5 - Pipeline System Integrity Management</a:t>
            </a:r>
            <a:endParaRPr lang="en-AU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D4B9E-F86A-E466-3751-9C041DB41B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03A22D-90CC-4848-B3FA-D8CAB510F066}" type="slidenum">
              <a:rPr lang="en-AU" altLang="en-US" smtClean="0"/>
              <a:pPr>
                <a:defRPr/>
              </a:pPr>
              <a:t>7</a:t>
            </a:fld>
            <a:endParaRPr lang="en-AU" alt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B78260A-884D-525F-B366-5B2AC8A06D1F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734" y="816211"/>
            <a:ext cx="3517489" cy="43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A picture containing outdoor, grass, sitting, truck&#10;&#10;Description generated with very high confidence">
            <a:extLst>
              <a:ext uri="{FF2B5EF4-FFF2-40B4-BE49-F238E27FC236}">
                <a16:creationId xmlns:a16="http://schemas.microsoft.com/office/drawing/2014/main" id="{E6C82B18-103E-DC94-EF66-B7A9EA5492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3252" y="2181396"/>
            <a:ext cx="1800000" cy="1169105"/>
          </a:xfrm>
          <a:prstGeom prst="rect">
            <a:avLst/>
          </a:prstGeom>
        </p:spPr>
      </p:pic>
      <p:pic>
        <p:nvPicPr>
          <p:cNvPr id="11" name="Picture 24" descr="A picture containing outdoor, baseball, grass, field&#10;&#10;Description generated with very high confidence">
            <a:extLst>
              <a:ext uri="{FF2B5EF4-FFF2-40B4-BE49-F238E27FC236}">
                <a16:creationId xmlns:a16="http://schemas.microsoft.com/office/drawing/2014/main" id="{2FF683FF-B6DF-F6A0-61F4-43FED6079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252" y="3554600"/>
            <a:ext cx="1800000" cy="1169673"/>
          </a:xfrm>
          <a:prstGeom prst="rect">
            <a:avLst/>
          </a:prstGeom>
        </p:spPr>
      </p:pic>
      <p:pic>
        <p:nvPicPr>
          <p:cNvPr id="13" name="Picture 12" descr="Stack of papers with paper clips">
            <a:extLst>
              <a:ext uri="{FF2B5EF4-FFF2-40B4-BE49-F238E27FC236}">
                <a16:creationId xmlns:a16="http://schemas.microsoft.com/office/drawing/2014/main" id="{B7E79A07-6250-1F24-052C-FA623EEF9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252" y="830866"/>
            <a:ext cx="1800000" cy="1152500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B91C4BDA-D23A-5B31-A364-387DDD8E0DEF}"/>
              </a:ext>
            </a:extLst>
          </p:cNvPr>
          <p:cNvCxnSpPr>
            <a:cxnSpLocks/>
            <a:stCxn id="13" idx="3"/>
            <a:endCxn id="10" idx="0"/>
          </p:cNvCxnSpPr>
          <p:nvPr/>
        </p:nvCxnSpPr>
        <p:spPr bwMode="auto">
          <a:xfrm>
            <a:off x="7213252" y="1407116"/>
            <a:ext cx="900000" cy="774280"/>
          </a:xfrm>
          <a:prstGeom prst="curvedConnector2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2B53FD7B-BFA5-2942-3B73-1213B7288C83}"/>
              </a:ext>
            </a:extLst>
          </p:cNvPr>
          <p:cNvCxnSpPr>
            <a:cxnSpLocks/>
            <a:stCxn id="10" idx="2"/>
            <a:endCxn id="11" idx="3"/>
          </p:cNvCxnSpPr>
          <p:nvPr/>
        </p:nvCxnSpPr>
        <p:spPr bwMode="auto">
          <a:xfrm rot="5400000">
            <a:off x="7268784" y="3294969"/>
            <a:ext cx="788936" cy="900000"/>
          </a:xfrm>
          <a:prstGeom prst="curvedConnector2">
            <a:avLst/>
          </a:prstGeom>
          <a:ln w="127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062A47A7-02B8-545D-5A71-F358524B80C0}"/>
              </a:ext>
            </a:extLst>
          </p:cNvPr>
          <p:cNvCxnSpPr>
            <a:cxnSpLocks/>
            <a:stCxn id="11" idx="1"/>
            <a:endCxn id="13" idx="1"/>
          </p:cNvCxnSpPr>
          <p:nvPr/>
        </p:nvCxnSpPr>
        <p:spPr bwMode="auto">
          <a:xfrm rot="10800000">
            <a:off x="5413252" y="1407117"/>
            <a:ext cx="12700" cy="2732321"/>
          </a:xfrm>
          <a:prstGeom prst="curvedConnector3">
            <a:avLst>
              <a:gd name="adj1" fmla="val 8477425"/>
            </a:avLst>
          </a:prstGeom>
          <a:ln w="127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419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1F80A-1FB0-5B47-D066-987F6393A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Jemena Asset Management System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EDC1C7-FF40-3121-63B3-1D9FA2C36B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03A22D-90CC-4848-B3FA-D8CAB510F066}" type="slidenum">
              <a:rPr lang="en-AU" altLang="en-US" smtClean="0"/>
              <a:pPr>
                <a:defRPr/>
              </a:pPr>
              <a:t>8</a:t>
            </a:fld>
            <a:endParaRPr lang="en-AU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A5AB0F-BCAA-FF3E-F9A9-0EE1749FB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599" y="199308"/>
            <a:ext cx="2228017" cy="2648909"/>
          </a:xfrm>
          <a:prstGeom prst="rect">
            <a:avLst/>
          </a:prstGeom>
        </p:spPr>
      </p:pic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01A197BA-8C6D-6E58-7ABD-2A33632E97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623766"/>
              </p:ext>
            </p:extLst>
          </p:nvPr>
        </p:nvGraphicFramePr>
        <p:xfrm>
          <a:off x="35620" y="2935330"/>
          <a:ext cx="9072760" cy="825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4B392649-0B7E-2E47-8D06-B1C94079FD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420995"/>
              </p:ext>
            </p:extLst>
          </p:nvPr>
        </p:nvGraphicFramePr>
        <p:xfrm>
          <a:off x="14400" y="3682620"/>
          <a:ext cx="8820720" cy="98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76B4FFF-BF0B-ED54-F66D-2D74A71D0ED7}"/>
              </a:ext>
            </a:extLst>
          </p:cNvPr>
          <p:cNvSpPr txBox="1"/>
          <p:nvPr/>
        </p:nvSpPr>
        <p:spPr>
          <a:xfrm>
            <a:off x="34542" y="1129537"/>
            <a:ext cx="6159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3B3C3E"/>
                </a:solidFill>
              </a:rPr>
              <a:t>Asset Business Plan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3B3C3E"/>
                </a:solidFill>
              </a:rPr>
              <a:t>Asset Class Strategy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3B3C3E"/>
                </a:solidFill>
              </a:rPr>
              <a:t>Field Operation and Maintenance Spec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000" dirty="0">
                <a:solidFill>
                  <a:srgbClr val="3B3C3E"/>
                </a:solidFill>
              </a:rPr>
              <a:t>Operational Monitoring, Control and Response Plan  </a:t>
            </a:r>
          </a:p>
        </p:txBody>
      </p:sp>
    </p:spTree>
    <p:extLst>
      <p:ext uri="{BB962C8B-B14F-4D97-AF65-F5344CB8AC3E}">
        <p14:creationId xmlns:p14="http://schemas.microsoft.com/office/powerpoint/2010/main" val="2269498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5A04A-4148-B29B-150E-168E94EE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146" y="87402"/>
            <a:ext cx="8569200" cy="508564"/>
          </a:xfrm>
        </p:spPr>
        <p:txBody>
          <a:bodyPr>
            <a:normAutofit/>
          </a:bodyPr>
          <a:lstStyle/>
          <a:p>
            <a:r>
              <a:rPr lang="en-AU" sz="2400" dirty="0"/>
              <a:t>Chapter 6 – Pipeline Structural Integrity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93661-F7CF-2EE8-4825-8E37A2CE9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03A22D-90CC-4848-B3FA-D8CAB510F066}" type="slidenum">
              <a:rPr lang="en-AU" altLang="en-US" smtClean="0"/>
              <a:pPr>
                <a:defRPr/>
              </a:pPr>
              <a:t>9</a:t>
            </a:fld>
            <a:endParaRPr lang="en-AU" altLang="en-US"/>
          </a:p>
        </p:txBody>
      </p:sp>
      <p:pic>
        <p:nvPicPr>
          <p:cNvPr id="5" name="Picture 2" descr="image005">
            <a:extLst>
              <a:ext uri="{FF2B5EF4-FFF2-40B4-BE49-F238E27FC236}">
                <a16:creationId xmlns:a16="http://schemas.microsoft.com/office/drawing/2014/main" id="{5F49C7D4-A085-79A2-37E8-B3C99A3C71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396" y="890629"/>
            <a:ext cx="1962720" cy="374193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7AD6DC5-D0F8-6213-B156-50F6C870F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985010"/>
              </p:ext>
            </p:extLst>
          </p:nvPr>
        </p:nvGraphicFramePr>
        <p:xfrm>
          <a:off x="2437609" y="913860"/>
          <a:ext cx="6302000" cy="14090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6465">
                  <a:extLst>
                    <a:ext uri="{9D8B030D-6E8A-4147-A177-3AD203B41FA5}">
                      <a16:colId xmlns:a16="http://schemas.microsoft.com/office/drawing/2014/main" val="1107311345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135668993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1177982450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4240031546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3109939514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2502253063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4038776846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2163608758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3194676063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2728304990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3026236904"/>
                    </a:ext>
                  </a:extLst>
                </a:gridCol>
                <a:gridCol w="488685">
                  <a:extLst>
                    <a:ext uri="{9D8B030D-6E8A-4147-A177-3AD203B41FA5}">
                      <a16:colId xmlns:a16="http://schemas.microsoft.com/office/drawing/2014/main" val="3093664336"/>
                    </a:ext>
                  </a:extLst>
                </a:gridCol>
              </a:tblGrid>
              <a:tr h="281803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BH Chainage (m)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Up Weld Distance (m)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Joint Length (m)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Min GW distance (m)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Weld #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Feature ID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Feature Class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Clock Position (</a:t>
                      </a:r>
                      <a:r>
                        <a:rPr lang="en-AU" sz="600" b="1" u="none" strike="noStrike" dirty="0" err="1">
                          <a:effectLst/>
                        </a:rPr>
                        <a:t>hh:mm</a:t>
                      </a:r>
                      <a:r>
                        <a:rPr lang="en-AU" sz="600" b="1" u="none" strike="noStrike" dirty="0">
                          <a:effectLst/>
                        </a:rPr>
                        <a:t>)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Nominal Thickness (mm)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Length (mm)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Width (mm)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Depth (%)</a:t>
                      </a:r>
                      <a:endParaRPr lang="en-AU" sz="6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7368997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303.54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12.40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12.42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0.02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390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COCL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GENE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06:22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8.5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39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55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14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543574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389.51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0.01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12.90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0.01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480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GWAN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PITT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08:42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8.5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19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21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980852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4889.41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0.01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12.39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0.01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4240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GWAN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PITT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01:07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8.5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19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23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24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801692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13054.52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0.02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12.89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0.02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11140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CORR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PITT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03:45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5.9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20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22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16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1442704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40463.32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12.42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12.43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>
                          <a:effectLst/>
                        </a:rPr>
                        <a:t>0.01</a:t>
                      </a:r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34250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CORR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PITT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00:29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5.3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23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13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729079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56594.46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12.83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12.85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0.02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47950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CORR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GENE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03:03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5.9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31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41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13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584179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83842.68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0.02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12.72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0.02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71700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CORR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PITT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06:35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8.5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27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33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>
                          <a:effectLst/>
                        </a:rPr>
                        <a:t>20</a:t>
                      </a:r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54387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95339.14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0.03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12.75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0.03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81660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CORR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GENE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11:45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5.3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42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46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>
                          <a:effectLst/>
                        </a:rPr>
                        <a:t>18</a:t>
                      </a:r>
                      <a:endParaRPr lang="en-AU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479528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95647.64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0.01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12.36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0.01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81920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CORR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PITT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06:16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5.3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19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21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432459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95976.70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10.52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10.53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0.01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82200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CORR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CISL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06:57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5.3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8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37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15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962051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97013.37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12.69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12.71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0.03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83110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CORR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GENE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05:45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5.3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32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32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25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273586"/>
                  </a:ext>
                </a:extLst>
              </a:tr>
              <a:tr h="93934"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163738.89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0.01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11.96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0.01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142620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COCL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GENE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>
                          <a:effectLst/>
                        </a:rPr>
                        <a:t>05:29</a:t>
                      </a:r>
                      <a:endParaRPr lang="en-AU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8.5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70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u="none" strike="noStrike" dirty="0">
                          <a:effectLst/>
                        </a:rPr>
                        <a:t>96</a:t>
                      </a:r>
                      <a:endParaRPr lang="en-A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AU" sz="600" b="1" u="none" strike="noStrike" dirty="0">
                          <a:effectLst/>
                        </a:rPr>
                        <a:t>26</a:t>
                      </a:r>
                      <a:endParaRPr lang="en-AU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240061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94CAD43-F21B-794D-43C9-D4F6B5D0B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333" y="2385240"/>
            <a:ext cx="1540186" cy="25725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A1C05C-6E6E-C9D9-0EFC-80E8FC761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674" y="2385240"/>
            <a:ext cx="1627627" cy="2574000"/>
          </a:xfrm>
          <a:prstGeom prst="rect">
            <a:avLst/>
          </a:prstGeom>
        </p:spPr>
      </p:pic>
      <p:pic>
        <p:nvPicPr>
          <p:cNvPr id="6" name="Picture 5" descr="A close-up of a white surface&#10;&#10;Description automatically generated">
            <a:extLst>
              <a:ext uri="{FF2B5EF4-FFF2-40B4-BE49-F238E27FC236}">
                <a16:creationId xmlns:a16="http://schemas.microsoft.com/office/drawing/2014/main" id="{245311FF-4C3F-0963-A495-A7B59D4590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456" y="2385240"/>
            <a:ext cx="1447875" cy="257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5828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2014 Jemena Colours">
      <a:dk1>
        <a:srgbClr val="505150"/>
      </a:dk1>
      <a:lt1>
        <a:srgbClr val="FFFFFF"/>
      </a:lt1>
      <a:dk2>
        <a:srgbClr val="505150"/>
      </a:dk2>
      <a:lt2>
        <a:srgbClr val="E2E2D9"/>
      </a:lt2>
      <a:accent1>
        <a:srgbClr val="F58220"/>
      </a:accent1>
      <a:accent2>
        <a:srgbClr val="173583"/>
      </a:accent2>
      <a:accent3>
        <a:srgbClr val="026CB6"/>
      </a:accent3>
      <a:accent4>
        <a:srgbClr val="26BCD7"/>
      </a:accent4>
      <a:accent5>
        <a:srgbClr val="7DCCE0"/>
      </a:accent5>
      <a:accent6>
        <a:srgbClr val="173583"/>
      </a:accent6>
      <a:hlink>
        <a:srgbClr val="000000"/>
      </a:hlink>
      <a:folHlink>
        <a:srgbClr val="808080"/>
      </a:folHlink>
    </a:clrScheme>
    <a:fontScheme name="1_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DCCE0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rtlCol="0" anchor="t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00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pitchFamily="-65" charset="0"/>
            <a:ea typeface="Arial" pitchFamily="-65" charset="0"/>
            <a:cs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2F3791"/>
            </a:solidFill>
            <a:effectLst/>
            <a:latin typeface="Arial" pitchFamily="-65" charset="0"/>
            <a:ea typeface="Arial" pitchFamily="-65" charset="0"/>
            <a:cs typeface="Arial" pitchFamily="-65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lnSpc>
            <a:spcPct val="100000"/>
          </a:lnSpc>
          <a:spcBef>
            <a:spcPts val="0"/>
          </a:spcBef>
          <a:buNone/>
          <a:defRPr sz="2400" dirty="0" smtClean="0">
            <a:solidFill>
              <a:srgbClr val="3B3C3E"/>
            </a:solidFill>
          </a:defRPr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MENA Standard PPT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MENA Standard PPT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MENA Standard PPT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MENA Standard PPT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MENA Standard PPT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EMENA Standard PPT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MENA Standard PPT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MENA Standard PPT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MENA Standard PPT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MENA Standard PPT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MENA Standard PPT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MENA Standard PPT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EMENA Standard PPT Template 13">
        <a:dk1>
          <a:srgbClr val="000000"/>
        </a:dk1>
        <a:lt1>
          <a:srgbClr val="FFFFFF"/>
        </a:lt1>
        <a:dk2>
          <a:srgbClr val="0061A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EDDDFEDB378842B63E9DD41EA67249" ma:contentTypeVersion="18" ma:contentTypeDescription="Create a new document." ma:contentTypeScope="" ma:versionID="5fadf4026a248ebb8e06b38d809f8f01">
  <xsd:schema xmlns:xsd="http://www.w3.org/2001/XMLSchema" xmlns:xs="http://www.w3.org/2001/XMLSchema" xmlns:p="http://schemas.microsoft.com/office/2006/metadata/properties" xmlns:ns2="52f01d23-62d5-4131-88e9-8c04ec6d5a7e" xmlns:ns3="5b6aa8e6-81c7-49c3-a873-088f72d3c08e" xmlns:ns4="e35f1a1b-9455-4987-aeba-2c5d3ff84d62" targetNamespace="http://schemas.microsoft.com/office/2006/metadata/properties" ma:root="true" ma:fieldsID="ea5ff47db6efbe2ed3011336c558c63d" ns2:_="" ns3:_="" ns4:_="">
    <xsd:import namespace="52f01d23-62d5-4131-88e9-8c04ec6d5a7e"/>
    <xsd:import namespace="5b6aa8e6-81c7-49c3-a873-088f72d3c08e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f01d23-62d5-4131-88e9-8c04ec6d5a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aa8e6-81c7-49c3-a873-088f72d3c08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5f1a1b-9455-4987-aeba-2c5d3ff84d62" xsi:nil="true"/>
    <lcf76f155ced4ddcb4097134ff3c332f xmlns="52f01d23-62d5-4131-88e9-8c04ec6d5a7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221E68-D336-438E-ACCD-C646EEB8367B}"/>
</file>

<file path=customXml/itemProps2.xml><?xml version="1.0" encoding="utf-8"?>
<ds:datastoreItem xmlns:ds="http://schemas.openxmlformats.org/officeDocument/2006/customXml" ds:itemID="{03DADDC6-C707-4EC4-8775-BF00685E73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98A07C-DE65-4757-820F-6F503E08350B}">
  <ds:schemaRefs>
    <ds:schemaRef ds:uri="174dfcbc-5ff6-4799-bf0c-6ed54878f090"/>
    <ds:schemaRef ds:uri="7c5a78af-f82a-4e4e-8e5b-f0d4bf228ce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14504</TotalTime>
  <Words>1370</Words>
  <Application>Microsoft Office PowerPoint</Application>
  <PresentationFormat>Custom</PresentationFormat>
  <Paragraphs>337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Verdana</vt:lpstr>
      <vt:lpstr>blank</vt:lpstr>
      <vt:lpstr>1_Office Theme</vt:lpstr>
      <vt:lpstr>Tom Amrein</vt:lpstr>
      <vt:lpstr>Case Study:  Integrity Management – The JGN Northern Trunk Pipeline  </vt:lpstr>
      <vt:lpstr>Jemena</vt:lpstr>
      <vt:lpstr>JGN Pipelines</vt:lpstr>
      <vt:lpstr>The Northern Trunk</vt:lpstr>
      <vt:lpstr>Chapter 10 - Changes to Approved Operating Conditions</vt:lpstr>
      <vt:lpstr>Chapter 5 - Pipeline System Integrity Management</vt:lpstr>
      <vt:lpstr>Jemena Asset Management System </vt:lpstr>
      <vt:lpstr>Chapter 6 – Pipeline Structural Integrity </vt:lpstr>
      <vt:lpstr>Threats </vt:lpstr>
      <vt:lpstr>Chapter 9 – Anomaly Assessment and Defect Repair</vt:lpstr>
      <vt:lpstr>Summing Up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JGN Pipeline Integrity Management</dc:title>
  <dc:creator>Tom Amrein</dc:creator>
  <cp:lastModifiedBy>Liz Brierley</cp:lastModifiedBy>
  <cp:revision>13</cp:revision>
  <dcterms:created xsi:type="dcterms:W3CDTF">2020-03-05T03:08:41Z</dcterms:created>
  <dcterms:modified xsi:type="dcterms:W3CDTF">2023-11-27T04:55:10Z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0x01010060E7F7AFD08CDF47A2208FDF24A61B04</vt:lpwstr>
  </property>
</Properties>
</file>