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</p:sldMasterIdLst>
  <p:notesMasterIdLst>
    <p:notesMasterId r:id="rId21"/>
  </p:notesMasterIdLst>
  <p:sldIdLst>
    <p:sldId id="264" r:id="rId6"/>
    <p:sldId id="256" r:id="rId7"/>
    <p:sldId id="257" r:id="rId8"/>
    <p:sldId id="261" r:id="rId9"/>
    <p:sldId id="258" r:id="rId10"/>
    <p:sldId id="270" r:id="rId11"/>
    <p:sldId id="263" r:id="rId12"/>
    <p:sldId id="266" r:id="rId13"/>
    <p:sldId id="267" r:id="rId14"/>
    <p:sldId id="268" r:id="rId15"/>
    <p:sldId id="271" r:id="rId16"/>
    <p:sldId id="272" r:id="rId17"/>
    <p:sldId id="273" r:id="rId18"/>
    <p:sldId id="275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8B0F4-BAF3-401E-B6A4-A2E379C79074}" v="1" dt="2023-11-27T00:59:56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2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1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Brierley" userId="82708c2d-7049-4240-b4b6-1210ba94f1c0" providerId="ADAL" clId="{A388B0F4-BAF3-401E-B6A4-A2E379C79074}"/>
    <pc:docChg chg="custSel modSld">
      <pc:chgData name="Liz Brierley" userId="82708c2d-7049-4240-b4b6-1210ba94f1c0" providerId="ADAL" clId="{A388B0F4-BAF3-401E-B6A4-A2E379C79074}" dt="2023-11-27T01:00:29.627" v="0" actId="478"/>
      <pc:docMkLst>
        <pc:docMk/>
      </pc:docMkLst>
      <pc:sldChg chg="delSp mod">
        <pc:chgData name="Liz Brierley" userId="82708c2d-7049-4240-b4b6-1210ba94f1c0" providerId="ADAL" clId="{A388B0F4-BAF3-401E-B6A4-A2E379C79074}" dt="2023-11-27T01:00:29.627" v="0" actId="478"/>
        <pc:sldMkLst>
          <pc:docMk/>
          <pc:sldMk cId="4259582208" sldId="273"/>
        </pc:sldMkLst>
        <pc:spChg chg="del">
          <ac:chgData name="Liz Brierley" userId="82708c2d-7049-4240-b4b6-1210ba94f1c0" providerId="ADAL" clId="{A388B0F4-BAF3-401E-B6A4-A2E379C79074}" dt="2023-11-27T01:00:29.627" v="0" actId="478"/>
          <ac:spMkLst>
            <pc:docMk/>
            <pc:sldMk cId="4259582208" sldId="273"/>
            <ac:spMk id="8" creationId="{B8575EB9-8CCC-085D-A71A-86E0F31452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C2015-8004-4ED0-903C-381EBBE009E9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96AE-FE5B-41D5-9650-46F069B703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11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83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6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was shifted to Section 3 in light of the fact that some of the environmental obligations stem from construction, such as rehabilitation or management of Net Gain sites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70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Environment, there is a change to the list of Emissions, obligations have expanded beyond noise (2012), Clause 3.4.3 (2022) now lists emissions of greenhouse gases, </a:t>
            </a:r>
            <a:r>
              <a:rPr lang="en-US" dirty="0" err="1"/>
              <a:t>odour</a:t>
            </a:r>
            <a:r>
              <a:rPr lang="en-US" dirty="0"/>
              <a:t>, vibration, dust and light, ...and the PMS shall identify controls to manage these emissions.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674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Readiness for Operations is the O&amp;M Charter.</a:t>
            </a:r>
          </a:p>
          <a:p>
            <a:endParaRPr lang="en-US" dirty="0"/>
          </a:p>
          <a:p>
            <a:r>
              <a:rPr lang="en-US" dirty="0"/>
              <a:t>These are the things the O&amp;M team need to do or to have in place before they can start operating a pipeline.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353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74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Handover to operations is about receiving that handshake from the construction team and it is a list of all the things that the O&amp;M team should expect to be supplied by the construction team.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310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96AE-FE5B-41D5-9650-46F069B7032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92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that Pipelines are on public land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2E0A1-BC2F-450A-9BF0-6919EE24817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391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  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  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  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  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  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  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  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  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  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  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437F-21D2-02E2-2AA2-45FF6133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EE8A4-DE72-E084-5290-CDFCF277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8D0AC-0A84-5483-677F-43C01A78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Australian Pipelines and Gas Association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FC3D1-0C04-A7EB-40B8-8B4F7203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1670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  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  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  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  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  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  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  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10" y="830119"/>
            <a:ext cx="5555672" cy="541482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Name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170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66" y="246622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1F6AAE-11E7-20AA-FD35-ADF8F9F188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FA35DF-7F48-623F-6C7A-798E3C7804D5}"/>
              </a:ext>
            </a:extLst>
          </p:cNvPr>
          <p:cNvCxnSpPr>
            <a:cxnSpLocks/>
          </p:cNvCxnSpPr>
          <p:nvPr userDrawn="1"/>
        </p:nvCxnSpPr>
        <p:spPr>
          <a:xfrm flipH="1">
            <a:off x="9751858" y="251327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BA5437-9529-748A-8012-111F2E69C76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2372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D85C55-3856-8533-53CA-D4DEB7AC97F0}"/>
              </a:ext>
            </a:extLst>
          </p:cNvPr>
          <p:cNvSpPr txBox="1">
            <a:spLocks/>
          </p:cNvSpPr>
          <p:nvPr userDrawn="1"/>
        </p:nvSpPr>
        <p:spPr>
          <a:xfrm>
            <a:off x="6323728" y="830119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 </a:t>
            </a:r>
            <a:br>
              <a:rPr lang="en-US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2353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58" y="950435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56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58618" y="51768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427" y="284244"/>
            <a:ext cx="231356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9277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96938" indent="-896938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96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173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620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654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  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04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000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1779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179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861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  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  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  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  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700" r:id="rId26"/>
    <p:sldLayoutId id="2147483698" r:id="rId27"/>
    <p:sldLayoutId id="2147483660" r:id="rId28"/>
    <p:sldLayoutId id="2147483661" r:id="rId29"/>
    <p:sldLayoutId id="2147483662" r:id="rId30"/>
    <p:sldLayoutId id="2147483676" r:id="rId31"/>
    <p:sldLayoutId id="2147483653" r:id="rId32"/>
    <p:sldLayoutId id="2147483654" r:id="rId33"/>
    <p:sldLayoutId id="2147483655" r:id="rId34"/>
    <p:sldLayoutId id="2147483684" r:id="rId35"/>
    <p:sldLayoutId id="2147483656" r:id="rId36"/>
    <p:sldLayoutId id="2147483657" r:id="rId37"/>
    <p:sldLayoutId id="2147483658" r:id="rId38"/>
    <p:sldLayoutId id="214748365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01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8035A-817F-25C2-B26A-878EF1C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98" y="950435"/>
            <a:ext cx="5555672" cy="480724"/>
          </a:xfrm>
        </p:spPr>
        <p:txBody>
          <a:bodyPr/>
          <a:lstStyle/>
          <a:p>
            <a:r>
              <a:rPr lang="en-US" dirty="0"/>
              <a:t>Mike Peoples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5207E-F9B1-B414-8148-B5956599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10" y="950435"/>
            <a:ext cx="5877391" cy="4628244"/>
          </a:xfrm>
        </p:spPr>
        <p:txBody>
          <a:bodyPr>
            <a:noAutofit/>
          </a:bodyPr>
          <a:lstStyle/>
          <a:p>
            <a:pPr lvl="4" algn="just">
              <a:spcAft>
                <a:spcPts val="1200"/>
              </a:spcAft>
            </a:pPr>
            <a:r>
              <a:rPr lang="en-US" sz="1900" dirty="0"/>
              <a:t>Mike is a Chartered Mechanical Engineer with 26 years experience in transmission pipelines, gas processing and renewable gas.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Mike is a past member of the Part 3 committee (2012 edition), and past chair of POG. He is a current member of ME-038 main and Part 1 committees.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Mike has experience in all phases of pipeline projects, from concept, design, construction, commissioning, asset handover and operations.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He has </a:t>
            </a:r>
            <a:r>
              <a:rPr lang="en-US" sz="1900" b="1" dirty="0"/>
              <a:t>never</a:t>
            </a:r>
            <a:r>
              <a:rPr lang="en-US" sz="1900" dirty="0"/>
              <a:t> decommissioned a pipeline but has one pipeline in “suspended animation” at the moment.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His current role as Engineering Manager at </a:t>
            </a:r>
            <a:r>
              <a:rPr lang="en-US" sz="1900" dirty="0" err="1"/>
              <a:t>Zinfra</a:t>
            </a:r>
            <a:r>
              <a:rPr lang="en-US" sz="1900" dirty="0"/>
              <a:t> encompasses both major gas and electricity projects, with around $350m of projects currently in progress.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B85B404-D34E-4AF3-4C7B-38900D1A2CFD}"/>
              </a:ext>
            </a:extLst>
          </p:cNvPr>
          <p:cNvSpPr txBox="1">
            <a:spLocks/>
          </p:cNvSpPr>
          <p:nvPr/>
        </p:nvSpPr>
        <p:spPr>
          <a:xfrm>
            <a:off x="1803898" y="1794617"/>
            <a:ext cx="3451766" cy="79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Engineering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Zinfra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close-up of a person in a suit  Description automatically generated">
            <a:extLst>
              <a:ext uri="{FF2B5EF4-FFF2-40B4-BE49-F238E27FC236}">
                <a16:creationId xmlns:a16="http://schemas.microsoft.com/office/drawing/2014/main" id="{B7960C5A-B84B-5B9F-C256-5A377E828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55" y="2516697"/>
            <a:ext cx="2857479" cy="38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27F65-0F81-0659-18CC-DE4BAA23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Commencement of Operations is Delayed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570FAB-251F-710B-9CB1-0F5A84E84C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Compliance with AS 2885.3 is required once the pipeline is commissioned</a:t>
            </a:r>
          </a:p>
          <a:p>
            <a:r>
              <a:rPr lang="en-US" dirty="0"/>
              <a:t>A change in operating condition SMS is required.</a:t>
            </a:r>
          </a:p>
          <a:p>
            <a:r>
              <a:rPr lang="en-US" dirty="0"/>
              <a:t>PIMP shall be updated to reflect any necessary changes to control (</a:t>
            </a:r>
            <a:r>
              <a:rPr lang="en-US" dirty="0" err="1"/>
              <a:t>ie</a:t>
            </a:r>
            <a:r>
              <a:rPr lang="en-US" dirty="0"/>
              <a:t>. additional controls or suspension of controls) 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A9E71-CECA-D73C-C2DD-C162C022F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3907"/>
            <a:ext cx="6096000" cy="38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21A041-F86D-57B6-3FD7-CE82B099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Port Kembla Pipeline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8ECDC-0DDE-7138-A9E1-AB7108F327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Delayed operation post commissioning</a:t>
            </a:r>
          </a:p>
          <a:p>
            <a:r>
              <a:rPr lang="en-AU" dirty="0"/>
              <a:t>Completed pre-comm and moved asset into “care and maintenance” mode</a:t>
            </a:r>
          </a:p>
          <a:p>
            <a:r>
              <a:rPr lang="en-AU" dirty="0"/>
              <a:t>Filled the pipeline with low pressure N2</a:t>
            </a:r>
          </a:p>
          <a:p>
            <a:r>
              <a:rPr lang="en-AU" dirty="0"/>
              <a:t>Isolated the Port Kembla Meter Station</a:t>
            </a:r>
          </a:p>
          <a:p>
            <a:r>
              <a:rPr lang="en-AU" dirty="0"/>
              <a:t>Preservation Plan documented each piece of equipment and Isolation Plans for the site</a:t>
            </a:r>
          </a:p>
          <a:p>
            <a:r>
              <a:rPr lang="en-AU" dirty="0"/>
              <a:t>Handed over to operations as a running asset, minus some maintenance</a:t>
            </a:r>
          </a:p>
          <a:p>
            <a:r>
              <a:rPr lang="en-AU" dirty="0"/>
              <a:t>Commissioning procedures written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9BE91-3F45-2394-031A-BBC610CA2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1452129"/>
            <a:ext cx="5948218" cy="163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DD9A3A-2A55-0E9A-11B0-59360713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71" y="3282207"/>
            <a:ext cx="2918667" cy="34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4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Basis of Section</a:t>
            </a:r>
          </a:p>
          <a:p>
            <a:pPr lvl="1"/>
            <a:r>
              <a:rPr lang="en-US" dirty="0"/>
              <a:t>Work environment must be considered when planning O&amp;M activities</a:t>
            </a:r>
          </a:p>
          <a:p>
            <a:pPr lvl="1"/>
            <a:r>
              <a:rPr lang="en-US" dirty="0"/>
              <a:t>Personnel must be informed and competent to manage specific hazards</a:t>
            </a:r>
          </a:p>
          <a:p>
            <a:r>
              <a:rPr lang="en-US" dirty="0"/>
              <a:t>Key Concepts </a:t>
            </a:r>
          </a:p>
          <a:p>
            <a:pPr lvl="1"/>
            <a:r>
              <a:rPr lang="en-US" dirty="0"/>
              <a:t>Identify and mitigate risks to personnel, the pipeline system and public</a:t>
            </a:r>
          </a:p>
          <a:p>
            <a:pPr lvl="1"/>
            <a:r>
              <a:rPr lang="en-US" dirty="0"/>
              <a:t>Pipeline specific hazards associated with remote travel and work</a:t>
            </a:r>
          </a:p>
          <a:p>
            <a:pPr lvl="1"/>
            <a:r>
              <a:rPr lang="en-US" dirty="0"/>
              <a:t>Other safety hazards (venting and purging, electrical hazards,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Objectives of 2022 Update</a:t>
            </a:r>
          </a:p>
          <a:p>
            <a:pPr lvl="1"/>
            <a:r>
              <a:rPr lang="en-US" dirty="0"/>
              <a:t>Focus on Planning for Safety</a:t>
            </a:r>
          </a:p>
          <a:p>
            <a:pPr lvl="1"/>
            <a:r>
              <a:rPr lang="en-US" dirty="0"/>
              <a:t>New Appendix F – Permit to Work</a:t>
            </a:r>
          </a:p>
        </p:txBody>
      </p:sp>
    </p:spTree>
    <p:extLst>
      <p:ext uri="{BB962C8B-B14F-4D97-AF65-F5344CB8AC3E}">
        <p14:creationId xmlns:p14="http://schemas.microsoft.com/office/powerpoint/2010/main" val="136049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F977-8115-F3B0-CAE2-C97E85F8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Concepts</a:t>
            </a:r>
            <a:endParaRPr lang="en-AU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EDEA04A-4F3A-7118-7849-2B902202A675}"/>
              </a:ext>
            </a:extLst>
          </p:cNvPr>
          <p:cNvSpPr txBox="1">
            <a:spLocks/>
          </p:cNvSpPr>
          <p:nvPr/>
        </p:nvSpPr>
        <p:spPr>
          <a:xfrm>
            <a:off x="281709" y="1615021"/>
            <a:ext cx="5555673" cy="505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Offsite planning component, preliminary JHA (or SWMS) preparation</a:t>
            </a:r>
          </a:p>
          <a:p>
            <a:r>
              <a:rPr lang="en-AU" dirty="0"/>
              <a:t>Apply Hierarchy of Controls</a:t>
            </a:r>
          </a:p>
          <a:p>
            <a:r>
              <a:rPr lang="en-AU" dirty="0"/>
              <a:t>Onsite component</a:t>
            </a:r>
          </a:p>
          <a:p>
            <a:pPr lvl="1"/>
            <a:r>
              <a:rPr lang="en-AU" dirty="0"/>
              <a:t>Review of JHA</a:t>
            </a:r>
          </a:p>
          <a:p>
            <a:r>
              <a:rPr lang="en-AU" dirty="0"/>
              <a:t>Work Permit system, enforces communication on and off site, see Appendix F</a:t>
            </a:r>
          </a:p>
          <a:p>
            <a:r>
              <a:rPr lang="en-AU" dirty="0"/>
              <a:t>Venting and Purging</a:t>
            </a:r>
          </a:p>
          <a:p>
            <a:r>
              <a:rPr lang="en-AU" dirty="0"/>
              <a:t>In-service Welding</a:t>
            </a:r>
          </a:p>
          <a:p>
            <a:r>
              <a:rPr lang="en-AU" dirty="0"/>
              <a:t>Hot Tapping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AAF42-83BE-7F81-E7B4-D36139D9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855" y="0"/>
            <a:ext cx="4240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F977-8115-F3B0-CAE2-C97E85F8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Jemena PTW Implementation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5C929-6CE9-B1BC-5528-2F8933AAD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To become authorised under the Permit System, Induction and training, competency assessment</a:t>
            </a:r>
          </a:p>
          <a:p>
            <a:r>
              <a:rPr lang="en-AU" dirty="0"/>
              <a:t>Permit Authority for Gas, Hydrogen and Biogas permit classes</a:t>
            </a:r>
          </a:p>
          <a:p>
            <a:r>
              <a:rPr lang="en-AU" dirty="0"/>
              <a:t>Interaction – on plant shutdowns a more comprehensive PTW process is introduced</a:t>
            </a:r>
          </a:p>
          <a:p>
            <a:r>
              <a:rPr lang="en-AU" dirty="0"/>
              <a:t>Commissioning PTW system with more tagging and boundary isolations</a:t>
            </a:r>
          </a:p>
          <a:p>
            <a:endParaRPr lang="en-AU" dirty="0"/>
          </a:p>
        </p:txBody>
      </p:sp>
      <p:pic>
        <p:nvPicPr>
          <p:cNvPr id="7" name="Picture 6" descr="A circular white wall with a blue sky and a white hole  Description automatically generated with medium confidence">
            <a:extLst>
              <a:ext uri="{FF2B5EF4-FFF2-40B4-BE49-F238E27FC236}">
                <a16:creationId xmlns:a16="http://schemas.microsoft.com/office/drawing/2014/main" id="{F2AB9ADA-0862-BA86-F3A6-370C072B3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20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2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329646"/>
            <a:ext cx="7480300" cy="75798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Section 3 – Preparation for Operation and Environmental Management </a:t>
            </a:r>
          </a:p>
          <a:p>
            <a:r>
              <a:rPr lang="en-AU" dirty="0"/>
              <a:t>Presented By -  Michael Peoples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3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Basis of Section</a:t>
            </a:r>
          </a:p>
          <a:p>
            <a:pPr lvl="1"/>
            <a:r>
              <a:rPr lang="en-US" dirty="0"/>
              <a:t>Transitioning a pipeline from </a:t>
            </a:r>
            <a:r>
              <a:rPr lang="en-US" u="sng" dirty="0"/>
              <a:t>Commissioning</a:t>
            </a:r>
            <a:r>
              <a:rPr lang="en-US" dirty="0"/>
              <a:t> to </a:t>
            </a:r>
            <a:r>
              <a:rPr lang="en-US" u="sng" dirty="0"/>
              <a:t>Operation and Maintenance</a:t>
            </a:r>
          </a:p>
          <a:p>
            <a:pPr lvl="1"/>
            <a:r>
              <a:rPr lang="en-US" dirty="0"/>
              <a:t>Minimum requirements for operational readiness</a:t>
            </a:r>
          </a:p>
          <a:p>
            <a:r>
              <a:rPr lang="en-US" dirty="0"/>
              <a:t>Key Concepts </a:t>
            </a:r>
          </a:p>
          <a:p>
            <a:pPr lvl="1"/>
            <a:r>
              <a:rPr lang="en-US" dirty="0"/>
              <a:t>Environmental Management (relocated from Section 4)</a:t>
            </a:r>
          </a:p>
          <a:p>
            <a:pPr lvl="1"/>
            <a:r>
              <a:rPr lang="en-US" dirty="0"/>
              <a:t>Readiness for Operation</a:t>
            </a:r>
          </a:p>
          <a:p>
            <a:pPr lvl="1"/>
            <a:r>
              <a:rPr lang="en-US" dirty="0"/>
              <a:t>Handover to Operations</a:t>
            </a:r>
          </a:p>
          <a:p>
            <a:pPr lvl="1"/>
            <a:r>
              <a:rPr lang="en-US" dirty="0"/>
              <a:t>Delayed Commencement of Operation</a:t>
            </a:r>
          </a:p>
        </p:txBody>
      </p:sp>
    </p:spTree>
    <p:extLst>
      <p:ext uri="{BB962C8B-B14F-4D97-AF65-F5344CB8AC3E}">
        <p14:creationId xmlns:p14="http://schemas.microsoft.com/office/powerpoint/2010/main" val="125579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3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 of 2022 Update</a:t>
            </a:r>
          </a:p>
          <a:p>
            <a:pPr lvl="1"/>
            <a:r>
              <a:rPr lang="en-US" dirty="0"/>
              <a:t>Environmental Management - relocated from Section 3</a:t>
            </a:r>
          </a:p>
          <a:p>
            <a:pPr lvl="1"/>
            <a:r>
              <a:rPr lang="en-US" dirty="0"/>
              <a:t>New section – ‘Preparing for periodic reviews of management documentation’</a:t>
            </a:r>
          </a:p>
          <a:p>
            <a:pPr lvl="1"/>
            <a:r>
              <a:rPr lang="en-US" dirty="0"/>
              <a:t>New requirement - PMS and PIMP must be in place before operation</a:t>
            </a:r>
          </a:p>
          <a:p>
            <a:pPr lvl="1"/>
            <a:r>
              <a:rPr lang="en-US" dirty="0"/>
              <a:t>Delayed Commencement of Operation:</a:t>
            </a:r>
          </a:p>
          <a:p>
            <a:pPr marL="457200" lvl="1" indent="0">
              <a:buNone/>
            </a:pPr>
            <a:r>
              <a:rPr lang="en-US" dirty="0"/>
              <a:t>	- Requirement for a change in operating condition SMS</a:t>
            </a:r>
          </a:p>
          <a:p>
            <a:pPr marL="457200" lvl="1" indent="0">
              <a:buNone/>
            </a:pPr>
            <a:r>
              <a:rPr lang="en-US" dirty="0"/>
              <a:t>	- Requirement to update the PIMP to reflect any changes to controls </a:t>
            </a:r>
          </a:p>
        </p:txBody>
      </p:sp>
    </p:spTree>
    <p:extLst>
      <p:ext uri="{BB962C8B-B14F-4D97-AF65-F5344CB8AC3E}">
        <p14:creationId xmlns:p14="http://schemas.microsoft.com/office/powerpoint/2010/main" val="402084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F977-8115-F3B0-CAE2-C97E85F8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Management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21-BBB4-5E8F-9DA3-4DDA5CC06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Identify where there is potential to cause environmental harm</a:t>
            </a:r>
          </a:p>
          <a:p>
            <a:r>
              <a:rPr lang="en-US" dirty="0"/>
              <a:t>Identify requirements to avoid, </a:t>
            </a:r>
            <a:r>
              <a:rPr lang="en-US" dirty="0" err="1"/>
              <a:t>minimise</a:t>
            </a:r>
            <a:r>
              <a:rPr lang="en-US" dirty="0"/>
              <a:t> or mitigate risk </a:t>
            </a:r>
          </a:p>
          <a:p>
            <a:r>
              <a:rPr lang="en-US" dirty="0"/>
              <a:t>Identify rehabilitation requirements from construction</a:t>
            </a:r>
          </a:p>
          <a:p>
            <a:endParaRPr lang="en-US" dirty="0"/>
          </a:p>
          <a:p>
            <a:r>
              <a:rPr lang="en-US" i="1" dirty="0"/>
              <a:t>In practice it is likely to be held in a structure prescribed by Acts and Regulations</a:t>
            </a:r>
            <a:endParaRPr lang="en-AU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BE8A3-BF50-B4B2-A8AE-BFD6598E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3" y="210693"/>
            <a:ext cx="4627419" cy="65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2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6CCE-8364-A63D-5B31-DE2FCB6E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from Construction – Jemena Implementation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9171-10D5-1402-D641-88D5BD2B0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0836" y="2148416"/>
            <a:ext cx="5555673" cy="5052433"/>
          </a:xfrm>
        </p:spPr>
        <p:txBody>
          <a:bodyPr/>
          <a:lstStyle/>
          <a:p>
            <a:r>
              <a:rPr lang="en-US" dirty="0"/>
              <a:t>Regulatory Approvals Matrix</a:t>
            </a:r>
          </a:p>
          <a:p>
            <a:r>
              <a:rPr lang="en-US" dirty="0"/>
              <a:t>Commitments Register</a:t>
            </a:r>
          </a:p>
          <a:p>
            <a:r>
              <a:rPr lang="en-US" dirty="0"/>
              <a:t>Maintained through Construction</a:t>
            </a:r>
          </a:p>
          <a:p>
            <a:r>
              <a:rPr lang="en-US" dirty="0"/>
              <a:t>Update OEMP prior to handover</a:t>
            </a:r>
          </a:p>
          <a:p>
            <a:r>
              <a:rPr lang="en-US" dirty="0"/>
              <a:t>Close all elements related to construction and hand over documents</a:t>
            </a:r>
          </a:p>
          <a:p>
            <a:r>
              <a:rPr lang="en-US" dirty="0"/>
              <a:t>Introduce operational team into interface meetings with authorities </a:t>
            </a:r>
            <a:endParaRPr lang="en-AU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A152F59-9D2B-00AB-17D6-421DD61F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30" y="2386357"/>
            <a:ext cx="4085906" cy="215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D96B0E5C-C6C7-D24C-F58B-E1A1F7CE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41" y="4604150"/>
            <a:ext cx="3537352" cy="218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B687468-E59C-B994-6EC9-1CD36257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149961"/>
            <a:ext cx="3855172" cy="217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4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0D58E0-9FE3-A0DD-0E72-DA423143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Readiness for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2CDE29-4C37-3960-A937-05EE955208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SMS Reviewed by Operating personnel</a:t>
            </a:r>
            <a:r>
              <a:rPr lang="en-AU" dirty="0"/>
              <a:t> (operations actions implemented)</a:t>
            </a:r>
          </a:p>
          <a:p>
            <a:r>
              <a:rPr lang="en-US" dirty="0"/>
              <a:t>PMS, PIMP, Operating Plans and Procedures in place</a:t>
            </a:r>
          </a:p>
          <a:p>
            <a:r>
              <a:rPr lang="en-US" dirty="0"/>
              <a:t>Pipeline control procedures in place</a:t>
            </a:r>
          </a:p>
          <a:p>
            <a:r>
              <a:rPr lang="en-US" dirty="0"/>
              <a:t>Isolation Plan in place</a:t>
            </a:r>
          </a:p>
          <a:p>
            <a:r>
              <a:rPr lang="en-US" dirty="0"/>
              <a:t>Conformance with AS 2885</a:t>
            </a:r>
          </a:p>
          <a:p>
            <a:r>
              <a:rPr lang="en-US" dirty="0"/>
              <a:t>Strength / leak test to AS2885.5</a:t>
            </a:r>
          </a:p>
          <a:p>
            <a:r>
              <a:rPr lang="en-US" dirty="0"/>
              <a:t>MAOP established</a:t>
            </a:r>
          </a:p>
          <a:p>
            <a:r>
              <a:rPr lang="en-US" dirty="0"/>
              <a:t>Pressure control and overpressure protection systems operational</a:t>
            </a:r>
          </a:p>
          <a:p>
            <a:r>
              <a:rPr lang="en-US" dirty="0"/>
              <a:t>Golden welds inspected by NDE and conforming.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6DEE8-F4BF-E884-B40E-D0E35C85D6D1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A740A50-670A-376E-7C74-A9935085BE9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19199" y="2039255"/>
            <a:ext cx="21402890" cy="5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445F66A-571C-6E6C-4C39-FF276B17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235" y="705928"/>
            <a:ext cx="231818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3610CC7B-4393-62BE-C226-0CAA46AD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7" y="0"/>
            <a:ext cx="3851564" cy="68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2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0D58E0-9FE3-A0DD-0E72-DA423143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Readiness for 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2CDE29-4C37-3960-A937-05EE955208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Operating and emergency personnel are trained</a:t>
            </a:r>
          </a:p>
          <a:p>
            <a:r>
              <a:rPr lang="en-US" dirty="0"/>
              <a:t>Pipeline is </a:t>
            </a:r>
            <a:r>
              <a:rPr lang="en-US" dirty="0" err="1"/>
              <a:t>cathodically</a:t>
            </a:r>
            <a:r>
              <a:rPr lang="en-US" dirty="0"/>
              <a:t> protected</a:t>
            </a:r>
          </a:p>
          <a:p>
            <a:r>
              <a:rPr lang="en-US" dirty="0"/>
              <a:t>Threat mitigation measures from SMS are implemented e.g.:</a:t>
            </a:r>
          </a:p>
          <a:p>
            <a:pPr lvl="1">
              <a:buFontTx/>
              <a:buChar char="-"/>
            </a:pPr>
            <a:r>
              <a:rPr lang="en-US" dirty="0"/>
              <a:t>DBYD, Patrols, Land Liaison</a:t>
            </a:r>
          </a:p>
          <a:p>
            <a:pPr>
              <a:buFontTx/>
              <a:buChar char="-"/>
            </a:pPr>
            <a:r>
              <a:rPr lang="en-US" dirty="0"/>
              <a:t>Pipeline is Commissioned</a:t>
            </a:r>
          </a:p>
          <a:p>
            <a:pPr>
              <a:buFontTx/>
              <a:buChar char="-"/>
            </a:pPr>
            <a:r>
              <a:rPr lang="en-US" dirty="0"/>
              <a:t>Punch List close out is underway</a:t>
            </a:r>
          </a:p>
          <a:p>
            <a:pPr>
              <a:buFontTx/>
              <a:buChar char="-"/>
            </a:pPr>
            <a:r>
              <a:rPr lang="en-US" dirty="0"/>
              <a:t>Documentation is “as-built” and stored</a:t>
            </a:r>
          </a:p>
          <a:p>
            <a:pPr>
              <a:buFontTx/>
              <a:buChar char="-"/>
            </a:pPr>
            <a:r>
              <a:rPr lang="en-US" dirty="0"/>
              <a:t>Spares stored</a:t>
            </a:r>
          </a:p>
          <a:p>
            <a:pPr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4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369521-0C9D-EE68-A27B-4615626B8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Jemena Implementation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158B50-1BBF-1E84-A37D-D386CF67E0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Appoint an Integration Manager</a:t>
            </a:r>
          </a:p>
          <a:p>
            <a:pPr lvl="1"/>
            <a:r>
              <a:rPr lang="en-US" dirty="0"/>
              <a:t>Develop a Register and Schedule</a:t>
            </a:r>
          </a:p>
          <a:p>
            <a:pPr lvl="1"/>
            <a:r>
              <a:rPr lang="en-US" dirty="0"/>
              <a:t>Constant stakeholder meetings</a:t>
            </a:r>
          </a:p>
          <a:p>
            <a:r>
              <a:rPr lang="en-US" dirty="0"/>
              <a:t>Using the Project Gating system</a:t>
            </a:r>
          </a:p>
          <a:p>
            <a:pPr lvl="1"/>
            <a:r>
              <a:rPr lang="en-US" dirty="0"/>
              <a:t>Between Gate 5“introduction of gas” and Gate 6 “completion of handover”</a:t>
            </a:r>
          </a:p>
          <a:p>
            <a:pPr lvl="1"/>
            <a:r>
              <a:rPr lang="en-US" dirty="0"/>
              <a:t>Gate 5 –post hydro, pre-commissioning completed and MDR accepted</a:t>
            </a:r>
          </a:p>
          <a:p>
            <a:pPr lvl="1"/>
            <a:r>
              <a:rPr lang="en-US" dirty="0"/>
              <a:t>Licensee approves Gate 5</a:t>
            </a:r>
          </a:p>
          <a:p>
            <a:pPr lvl="1"/>
            <a:r>
              <a:rPr lang="en-US" dirty="0"/>
              <a:t>Key Stakeholders approve Gate 6</a:t>
            </a:r>
          </a:p>
          <a:p>
            <a:pPr lvl="1"/>
            <a:r>
              <a:rPr lang="en-US" dirty="0"/>
              <a:t>Completion of Integration Register key to Gate 6</a:t>
            </a:r>
          </a:p>
          <a:p>
            <a:r>
              <a:rPr lang="en-US" dirty="0"/>
              <a:t>Reality – operations have taken over before Gate 6 is completed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51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A06AE3-77A2-4EC8-906E-5F77B9AA226B}"/>
</file>

<file path=customXml/itemProps2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6E856-B822-4E7A-AF57-188666472234}">
  <ds:schemaRefs>
    <ds:schemaRef ds:uri="http://schemas.microsoft.com/office/2006/documentManagement/types"/>
    <ds:schemaRef ds:uri="http://schemas.microsoft.com/office/2006/metadata/properties"/>
    <ds:schemaRef ds:uri="4e07cc90-abce-46ac-99bf-25584fa1a906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e35f1a1b-9455-4987-aeba-2c5d3ff84d62"/>
    <ds:schemaRef ds:uri="9184752d-f9fd-4ed7-ac6d-7907470e31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11248</TotalTime>
  <Words>956</Words>
  <Application>Microsoft Office PowerPoint</Application>
  <PresentationFormat>Widescreen</PresentationFormat>
  <Paragraphs>130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Office Theme</vt:lpstr>
      <vt:lpstr>1_Office Theme</vt:lpstr>
      <vt:lpstr>Mike Peoples</vt:lpstr>
      <vt:lpstr>AS 2885.3 Seminar</vt:lpstr>
      <vt:lpstr>Section 3</vt:lpstr>
      <vt:lpstr>Section 3</vt:lpstr>
      <vt:lpstr>Environmental Management</vt:lpstr>
      <vt:lpstr>Transition from Construction – Jemena Implementation  </vt:lpstr>
      <vt:lpstr>Readiness for Operation</vt:lpstr>
      <vt:lpstr>Readiness for Operation</vt:lpstr>
      <vt:lpstr>Jemena Implementation</vt:lpstr>
      <vt:lpstr>Where Commencement of Operations is Delayed</vt:lpstr>
      <vt:lpstr>The Port Kembla Pipeline</vt:lpstr>
      <vt:lpstr>Section 4</vt:lpstr>
      <vt:lpstr>Fundamental Concepts</vt:lpstr>
      <vt:lpstr>Jemena PTW Implementation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Liz Brierley</cp:lastModifiedBy>
  <cp:revision>25</cp:revision>
  <dcterms:created xsi:type="dcterms:W3CDTF">2023-02-02T03:38:53Z</dcterms:created>
  <dcterms:modified xsi:type="dcterms:W3CDTF">2023-11-27T01:00:38Z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