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Lst>
  <p:notesMasterIdLst>
    <p:notesMasterId r:id="rId28"/>
  </p:notesMasterIdLst>
  <p:sldIdLst>
    <p:sldId id="261" r:id="rId6"/>
    <p:sldId id="256" r:id="rId7"/>
    <p:sldId id="271" r:id="rId8"/>
    <p:sldId id="286" r:id="rId9"/>
    <p:sldId id="267" r:id="rId10"/>
    <p:sldId id="264" r:id="rId11"/>
    <p:sldId id="287" r:id="rId12"/>
    <p:sldId id="268" r:id="rId13"/>
    <p:sldId id="288" r:id="rId14"/>
    <p:sldId id="266" r:id="rId15"/>
    <p:sldId id="277" r:id="rId16"/>
    <p:sldId id="279" r:id="rId17"/>
    <p:sldId id="274" r:id="rId18"/>
    <p:sldId id="275" r:id="rId19"/>
    <p:sldId id="289" r:id="rId20"/>
    <p:sldId id="280" r:id="rId21"/>
    <p:sldId id="290" r:id="rId22"/>
    <p:sldId id="283" r:id="rId23"/>
    <p:sldId id="284" r:id="rId24"/>
    <p:sldId id="262" r:id="rId25"/>
    <p:sldId id="291"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950"/>
    <a:srgbClr val="009BA6"/>
    <a:srgbClr val="10275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E2B32-85E6-4B85-880B-AA2681E294FE}" v="1" dt="2023-11-24T11:41:22.399"/>
    <p1510:client id="{584764A0-568F-43B8-A2F0-6D20E21F61B2}" v="1" dt="2023-11-25T01:58:10.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3" autoAdjust="0"/>
    <p:restoredTop sz="62632" autoAdjust="0"/>
  </p:normalViewPr>
  <p:slideViewPr>
    <p:cSldViewPr snapToGrid="0">
      <p:cViewPr varScale="1">
        <p:scale>
          <a:sx n="68" d="100"/>
          <a:sy n="68" d="100"/>
        </p:scale>
        <p:origin x="21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9A7DB-7D46-4A84-A4F9-870A3C3BAC56}" type="datetimeFigureOut">
              <a:rPr lang="en-AU" smtClean="0"/>
              <a:t>25/11/2023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A30FB4-EB80-48FF-9F39-A34C67BB336A}" type="slidenum">
              <a:rPr lang="en-AU" smtClean="0"/>
              <a:t>‹#›</a:t>
            </a:fld>
            <a:endParaRPr lang="en-AU"/>
          </a:p>
        </p:txBody>
      </p:sp>
    </p:spTree>
    <p:extLst>
      <p:ext uri="{BB962C8B-B14F-4D97-AF65-F5344CB8AC3E}">
        <p14:creationId xmlns:p14="http://schemas.microsoft.com/office/powerpoint/2010/main" val="348928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A30FB4-EB80-48FF-9F39-A34C67BB336A}" type="slidenum">
              <a:rPr lang="en-AU" smtClean="0"/>
              <a:t>2</a:t>
            </a:fld>
            <a:endParaRPr lang="en-AU"/>
          </a:p>
        </p:txBody>
      </p:sp>
    </p:spTree>
    <p:extLst>
      <p:ext uri="{BB962C8B-B14F-4D97-AF65-F5344CB8AC3E}">
        <p14:creationId xmlns:p14="http://schemas.microsoft.com/office/powerpoint/2010/main" val="123817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A30FB4-EB80-48FF-9F39-A34C67BB336A}" type="slidenum">
              <a:rPr lang="en-AU" smtClean="0"/>
              <a:t>6</a:t>
            </a:fld>
            <a:endParaRPr lang="en-AU"/>
          </a:p>
        </p:txBody>
      </p:sp>
    </p:spTree>
    <p:extLst>
      <p:ext uri="{BB962C8B-B14F-4D97-AF65-F5344CB8AC3E}">
        <p14:creationId xmlns:p14="http://schemas.microsoft.com/office/powerpoint/2010/main" val="554956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version of the standard doesn’t prohibit the use of new technology, and we are now seeing wider adoption of new technologies such drone usage for both surveillance and gas detection.</a:t>
            </a:r>
            <a:endParaRPr lang="en-AU" dirty="0"/>
          </a:p>
        </p:txBody>
      </p:sp>
      <p:sp>
        <p:nvSpPr>
          <p:cNvPr id="4" name="Slide Number Placeholder 3"/>
          <p:cNvSpPr>
            <a:spLocks noGrp="1"/>
          </p:cNvSpPr>
          <p:nvPr>
            <p:ph type="sldNum" sz="quarter" idx="5"/>
          </p:nvPr>
        </p:nvSpPr>
        <p:spPr/>
        <p:txBody>
          <a:bodyPr/>
          <a:lstStyle/>
          <a:p>
            <a:fld id="{AFA30FB4-EB80-48FF-9F39-A34C67BB336A}" type="slidenum">
              <a:rPr lang="en-AU" smtClean="0"/>
              <a:t>8</a:t>
            </a:fld>
            <a:endParaRPr lang="en-AU"/>
          </a:p>
        </p:txBody>
      </p:sp>
    </p:spTree>
    <p:extLst>
      <p:ext uri="{BB962C8B-B14F-4D97-AF65-F5344CB8AC3E}">
        <p14:creationId xmlns:p14="http://schemas.microsoft.com/office/powerpoint/2010/main" val="73340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PHMSA's Gas Mega Rule outlines new regulatory changes in the US resulted from the San Bruno incident in 2010.  In the US they have added requirements for pipeline operators to complete and document activities such as MAOP reconfirmation, Material Testing and Verification and integrity assessments in locations where this was not previously been required.  While this ruling won’t be adopted in Australia, the ME038.03 Subcommittee will look at comparing the new US requirements with the existing requirements of the Australian Standard to understand what the differences are and whether there is anything we can learn from the approach taken in the US.</a:t>
            </a:r>
            <a:endParaRPr lang="en-AU" dirty="0"/>
          </a:p>
        </p:txBody>
      </p:sp>
      <p:sp>
        <p:nvSpPr>
          <p:cNvPr id="4" name="Slide Number Placeholder 3"/>
          <p:cNvSpPr>
            <a:spLocks noGrp="1"/>
          </p:cNvSpPr>
          <p:nvPr>
            <p:ph type="sldNum" sz="quarter" idx="5"/>
          </p:nvPr>
        </p:nvSpPr>
        <p:spPr/>
        <p:txBody>
          <a:bodyPr/>
          <a:lstStyle/>
          <a:p>
            <a:fld id="{AFA30FB4-EB80-48FF-9F39-A34C67BB336A}" type="slidenum">
              <a:rPr lang="en-AU" smtClean="0"/>
              <a:t>10</a:t>
            </a:fld>
            <a:endParaRPr lang="en-AU"/>
          </a:p>
        </p:txBody>
      </p:sp>
    </p:spTree>
    <p:extLst>
      <p:ext uri="{BB962C8B-B14F-4D97-AF65-F5344CB8AC3E}">
        <p14:creationId xmlns:p14="http://schemas.microsoft.com/office/powerpoint/2010/main" val="1735236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A30FB4-EB80-48FF-9F39-A34C67BB336A}" type="slidenum">
              <a:rPr lang="en-AU" smtClean="0"/>
              <a:t>14</a:t>
            </a:fld>
            <a:endParaRPr lang="en-AU"/>
          </a:p>
        </p:txBody>
      </p:sp>
    </p:spTree>
    <p:extLst>
      <p:ext uri="{BB962C8B-B14F-4D97-AF65-F5344CB8AC3E}">
        <p14:creationId xmlns:p14="http://schemas.microsoft.com/office/powerpoint/2010/main" val="384654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A30FB4-EB80-48FF-9F39-A34C67BB336A}" type="slidenum">
              <a:rPr lang="en-AU" smtClean="0"/>
              <a:t>15</a:t>
            </a:fld>
            <a:endParaRPr lang="en-AU"/>
          </a:p>
        </p:txBody>
      </p:sp>
    </p:spTree>
    <p:extLst>
      <p:ext uri="{BB962C8B-B14F-4D97-AF65-F5344CB8AC3E}">
        <p14:creationId xmlns:p14="http://schemas.microsoft.com/office/powerpoint/2010/main" val="336785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30FB4-EB80-48FF-9F39-A34C67BB336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569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A30FB4-EB80-48FF-9F39-A34C67BB336A}" type="slidenum">
              <a:rPr lang="en-AU" smtClean="0"/>
              <a:t>18</a:t>
            </a:fld>
            <a:endParaRPr lang="en-AU"/>
          </a:p>
        </p:txBody>
      </p:sp>
    </p:spTree>
    <p:extLst>
      <p:ext uri="{BB962C8B-B14F-4D97-AF65-F5344CB8AC3E}">
        <p14:creationId xmlns:p14="http://schemas.microsoft.com/office/powerpoint/2010/main" val="429289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A30FB4-EB80-48FF-9F39-A34C67BB336A}" type="slidenum">
              <a:rPr lang="en-AU" smtClean="0"/>
              <a:t>22</a:t>
            </a:fld>
            <a:endParaRPr lang="en-AU"/>
          </a:p>
        </p:txBody>
      </p:sp>
    </p:spTree>
    <p:extLst>
      <p:ext uri="{BB962C8B-B14F-4D97-AF65-F5344CB8AC3E}">
        <p14:creationId xmlns:p14="http://schemas.microsoft.com/office/powerpoint/2010/main" val="4290066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009BA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10;&#10;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11250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10;&#10;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2104147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33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ound, outdoor, sky, dirt&#10;&#10;Description automatically generated">
            <a:extLst>
              <a:ext uri="{FF2B5EF4-FFF2-40B4-BE49-F238E27FC236}">
                <a16:creationId xmlns:a16="http://schemas.microsoft.com/office/drawing/2014/main" id="{47F7AB2B-278A-652F-2108-D06A629FFE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1"/>
            <a:ext cx="6072910" cy="6858000"/>
          </a:xfrm>
          <a:prstGeom prst="rect">
            <a:avLst/>
          </a:prstGeom>
        </p:spPr>
      </p:pic>
    </p:spTree>
    <p:extLst>
      <p:ext uri="{BB962C8B-B14F-4D97-AF65-F5344CB8AC3E}">
        <p14:creationId xmlns:p14="http://schemas.microsoft.com/office/powerpoint/2010/main" val="685173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10;&#10;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3512372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se&#10;&#10;Description automatically generated">
            <a:extLst>
              <a:ext uri="{FF2B5EF4-FFF2-40B4-BE49-F238E27FC236}">
                <a16:creationId xmlns:a16="http://schemas.microsoft.com/office/drawing/2014/main" id="{C3476D29-A889-2B76-57E0-6CD0D7AEE4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09" cy="6858000"/>
          </a:xfrm>
          <a:prstGeom prst="rect">
            <a:avLst/>
          </a:prstGeom>
        </p:spPr>
      </p:pic>
    </p:spTree>
    <p:extLst>
      <p:ext uri="{BB962C8B-B14F-4D97-AF65-F5344CB8AC3E}">
        <p14:creationId xmlns:p14="http://schemas.microsoft.com/office/powerpoint/2010/main" val="382173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61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953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6" name="Picture 5" descr="A picture containing outdoor, sky, sandy&#10;&#10;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492"/>
            <a:ext cx="10359737" cy="690649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33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161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096000" cy="685800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06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1AB173-D6E2-85F6-7319-83AF39E1E774}"/>
              </a:ext>
            </a:extLst>
          </p:cNvPr>
          <p:cNvPicPr>
            <a:picLocks noChangeAspect="1"/>
          </p:cNvPicPr>
          <p:nvPr userDrawn="1"/>
        </p:nvPicPr>
        <p:blipFill>
          <a:blip r:embed="rId2"/>
          <a:stretch>
            <a:fillRect/>
          </a:stretch>
        </p:blipFill>
        <p:spPr>
          <a:xfrm>
            <a:off x="-4698" y="5392100"/>
            <a:ext cx="12262834" cy="1465899"/>
          </a:xfrm>
          <a:prstGeom prst="rect">
            <a:avLst/>
          </a:prstGeom>
        </p:spPr>
      </p:pic>
      <p:pic>
        <p:nvPicPr>
          <p:cNvPr id="8" name="Picture 7" descr="A blue glowing tube with lines and dots&#10;&#10;Description automatically generated">
            <a:extLst>
              <a:ext uri="{FF2B5EF4-FFF2-40B4-BE49-F238E27FC236}">
                <a16:creationId xmlns:a16="http://schemas.microsoft.com/office/drawing/2014/main" id="{6C5351C1-083D-E772-6973-4FC059A56BD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95"/>
          <a:stretch/>
        </p:blipFill>
        <p:spPr>
          <a:xfrm>
            <a:off x="-1" y="-1402154"/>
            <a:ext cx="12191999" cy="6800777"/>
          </a:xfrm>
          <a:prstGeom prst="rect">
            <a:avLst/>
          </a:prstGeom>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dirty="0"/>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515450" y="4015522"/>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443378" y="3943381"/>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490513" y="558601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9" name="Picture 8">
            <a:extLst>
              <a:ext uri="{FF2B5EF4-FFF2-40B4-BE49-F238E27FC236}">
                <a16:creationId xmlns:a16="http://schemas.microsoft.com/office/drawing/2014/main" id="{5BF090D7-2890-E2B8-844A-42C326C7BDEC}"/>
              </a:ext>
            </a:extLst>
          </p:cNvPr>
          <p:cNvPicPr>
            <a:picLocks noChangeAspect="1"/>
          </p:cNvPicPr>
          <p:nvPr userDrawn="1"/>
        </p:nvPicPr>
        <p:blipFill>
          <a:blip r:embed="rId4"/>
          <a:stretch>
            <a:fillRect/>
          </a:stretch>
        </p:blipFill>
        <p:spPr>
          <a:xfrm>
            <a:off x="5259212" y="4057715"/>
            <a:ext cx="1529778" cy="1081553"/>
          </a:xfrm>
          <a:prstGeom prst="rect">
            <a:avLst/>
          </a:prstGeom>
        </p:spPr>
      </p:pic>
    </p:spTree>
    <p:extLst>
      <p:ext uri="{BB962C8B-B14F-4D97-AF65-F5344CB8AC3E}">
        <p14:creationId xmlns:p14="http://schemas.microsoft.com/office/powerpoint/2010/main" val="106576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pic>
        <p:nvPicPr>
          <p:cNvPr id="6" name="Picture 5" descr="A picture containing outdoor, sky, sandy&#10;&#10;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4246"/>
            <a:ext cx="6096000" cy="690649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786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5" name="Picture 4" descr="Two people wearing hardhats looking at a piece of paper&#10;&#10;Description automatically generated with medium confidence">
            <a:extLst>
              <a:ext uri="{FF2B5EF4-FFF2-40B4-BE49-F238E27FC236}">
                <a16:creationId xmlns:a16="http://schemas.microsoft.com/office/drawing/2014/main" id="{0A27C901-CFE2-C3E0-B7BD-BA54BFCF63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307"/>
            <a:ext cx="6096000" cy="6858000"/>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941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24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descr="A group of people wearing hardhats and reflectors&#10;&#10;Description automatically generated with low confidence">
            <a:extLst>
              <a:ext uri="{FF2B5EF4-FFF2-40B4-BE49-F238E27FC236}">
                <a16:creationId xmlns:a16="http://schemas.microsoft.com/office/drawing/2014/main" id="{EA883B76-7EB1-B247-82F9-30468FEC3C0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794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6" name="Picture 5" descr="A picture containing sky, outdoor, ground&#10;&#10;Description automatically generated">
            <a:extLst>
              <a:ext uri="{FF2B5EF4-FFF2-40B4-BE49-F238E27FC236}">
                <a16:creationId xmlns:a16="http://schemas.microsoft.com/office/drawing/2014/main" id="{40851D87-F524-E016-EF82-4FD1ECA22D4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367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7" name="Picture 6" descr="A picture containing outdoor, sky, ground, sandy&#10;&#10;Description automatically generated">
            <a:extLst>
              <a:ext uri="{FF2B5EF4-FFF2-40B4-BE49-F238E27FC236}">
                <a16:creationId xmlns:a16="http://schemas.microsoft.com/office/drawing/2014/main" id="{8754491D-A871-26A6-0440-5F51DFE4526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117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30F5-811A-FD4A-FCE4-E95F85920D2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1CC134-797A-8F09-3DCD-EF1D57103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EFDA7-D07B-3D37-8688-D9C5667BE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55AF227-B89D-0993-910D-8866EBD3A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B0BAD1-3C6A-A384-EBA1-DB2FB8B43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BE0CEDD-A24F-12D0-EE84-23A0ECEC4A13}"/>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8" name="Footer Placeholder 7">
            <a:extLst>
              <a:ext uri="{FF2B5EF4-FFF2-40B4-BE49-F238E27FC236}">
                <a16:creationId xmlns:a16="http://schemas.microsoft.com/office/drawing/2014/main" id="{B4A59FC7-3B72-3CB1-1A80-BF85053BFD5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CB3AE5E-3097-D55F-5B29-03EE99D54E1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163089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583895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237910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pic>
        <p:nvPicPr>
          <p:cNvPr id="6" name="Picture 5" descr="A picture containing outdoor, sky, ground, nature&#10;&#10;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174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picture containing grass, outdoor&#10;&#10;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675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926108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736330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126052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021689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281710" y="830119"/>
            <a:ext cx="5555672" cy="541482"/>
          </a:xfrm>
        </p:spPr>
        <p:txBody>
          <a:bodyPr anchor="t">
            <a:noAutofit/>
          </a:bodyPr>
          <a:lstStyle>
            <a:lvl1pPr>
              <a:defRPr sz="3600" b="1">
                <a:solidFill>
                  <a:schemeClr val="bg1"/>
                </a:solidFill>
                <a:latin typeface="Calibri Light" panose="020F0302020204030204" pitchFamily="34" charset="0"/>
                <a:cs typeface="Calibri Light" panose="020F0302020204030204" pitchFamily="34" charset="0"/>
              </a:defRPr>
            </a:lvl1pPr>
          </a:lstStyle>
          <a:p>
            <a:r>
              <a:rPr lang="en-US" dirty="0"/>
              <a:t>Name </a:t>
            </a:r>
            <a:br>
              <a:rPr lang="en-US" dirty="0"/>
            </a:b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hasCustomPrompt="1"/>
          </p:nvPr>
        </p:nvSpPr>
        <p:spPr>
          <a:xfrm>
            <a:off x="28170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3643666" y="246622"/>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1F6AAE-11E7-20AA-FD35-ADF8F9F18891}"/>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FA35DF-7F48-623F-6C7A-798E3C7804D5}"/>
              </a:ext>
            </a:extLst>
          </p:cNvPr>
          <p:cNvCxnSpPr>
            <a:cxnSpLocks/>
          </p:cNvCxnSpPr>
          <p:nvPr userDrawn="1"/>
        </p:nvCxnSpPr>
        <p:spPr>
          <a:xfrm flipH="1">
            <a:off x="9751858" y="251327"/>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7BA5437-9529-748A-8012-111F2E69C766}"/>
              </a:ext>
            </a:extLst>
          </p:cNvPr>
          <p:cNvSpPr>
            <a:spLocks noGrp="1"/>
          </p:cNvSpPr>
          <p:nvPr>
            <p:ph sz="half" idx="11" hasCustomPrompt="1"/>
          </p:nvPr>
        </p:nvSpPr>
        <p:spPr>
          <a:xfrm>
            <a:off x="632372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7" name="Title 1">
            <a:extLst>
              <a:ext uri="{FF2B5EF4-FFF2-40B4-BE49-F238E27FC236}">
                <a16:creationId xmlns:a16="http://schemas.microsoft.com/office/drawing/2014/main" id="{48D85C55-3856-8533-53CA-D4DEB7AC97F0}"/>
              </a:ext>
            </a:extLst>
          </p:cNvPr>
          <p:cNvSpPr txBox="1">
            <a:spLocks/>
          </p:cNvSpPr>
          <p:nvPr userDrawn="1"/>
        </p:nvSpPr>
        <p:spPr>
          <a:xfrm>
            <a:off x="6323728" y="830119"/>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r>
              <a:rPr lang="en-US" dirty="0"/>
              <a:t> </a:t>
            </a:r>
            <a:br>
              <a:rPr lang="en-US" dirty="0"/>
            </a:br>
            <a:endParaRPr lang="en-AU" dirty="0"/>
          </a:p>
        </p:txBody>
      </p:sp>
    </p:spTree>
    <p:extLst>
      <p:ext uri="{BB962C8B-B14F-4D97-AF65-F5344CB8AC3E}">
        <p14:creationId xmlns:p14="http://schemas.microsoft.com/office/powerpoint/2010/main" val="446157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337858" y="950435"/>
            <a:ext cx="5555672" cy="480724"/>
          </a:xfrm>
        </p:spPr>
        <p:txBody>
          <a:bodyPr anchor="t">
            <a:noAutofit/>
          </a:bodyPr>
          <a:lstStyle>
            <a:lvl1pPr>
              <a:defRPr sz="3600" b="1">
                <a:solidFill>
                  <a:schemeClr val="bg1"/>
                </a:solidFill>
              </a:defRPr>
            </a:lvl1pPr>
          </a:lstStyle>
          <a:p>
            <a:r>
              <a:rPr lang="en-US" dirty="0"/>
              <a:t>Name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21956"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buNone/>
              <a:defRPr sz="1600">
                <a:solidFill>
                  <a:schemeClr val="bg1"/>
                </a:solidFill>
              </a:defRPr>
            </a:lvl5pPr>
          </a:lstStyle>
          <a:p>
            <a:pPr lvl="4"/>
            <a:endParaRPr lang="en-US"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58618" y="51768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1837427" y="284244"/>
            <a:ext cx="231356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650EB7F-C99C-F6B5-6E6C-E079D180AB6B}"/>
              </a:ext>
            </a:extLst>
          </p:cNvPr>
          <p:cNvSpPr>
            <a:spLocks noGrp="1"/>
          </p:cNvSpPr>
          <p:nvPr>
            <p:ph sz="half" idx="10"/>
          </p:nvPr>
        </p:nvSpPr>
        <p:spPr>
          <a:xfrm>
            <a:off x="6159277"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896938" indent="-896938">
              <a:buNone/>
              <a:defRPr sz="1100">
                <a:solidFill>
                  <a:schemeClr val="bg1"/>
                </a:solidFill>
              </a:defRPr>
            </a:lvl5pPr>
          </a:lstStyle>
          <a:p>
            <a:pPr lvl="4"/>
            <a:endParaRPr lang="en-US" dirty="0"/>
          </a:p>
        </p:txBody>
      </p:sp>
    </p:spTree>
    <p:extLst>
      <p:ext uri="{BB962C8B-B14F-4D97-AF65-F5344CB8AC3E}">
        <p14:creationId xmlns:p14="http://schemas.microsoft.com/office/powerpoint/2010/main" val="3681783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607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393473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649541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pic>
        <p:nvPicPr>
          <p:cNvPr id="6" name="Picture 5" descr="A picture containing outdoor, sky, ground, nature&#10;&#10;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3852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A picture containing grass, outdoor&#10;&#10;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840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54358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357915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661654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422599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A bridge over a body of water with boats on it and buildings around it&#10;&#10;Description automatically generated with low confidence">
            <a:extLst>
              <a:ext uri="{FF2B5EF4-FFF2-40B4-BE49-F238E27FC236}">
                <a16:creationId xmlns:a16="http://schemas.microsoft.com/office/drawing/2014/main" id="{2439D146-3E29-F193-5481-E4A2C6E293CA}"/>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39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6" name="Picture 5" descr="A picture containing outdoor, sky, sunset, sun&#10;&#10;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025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FCFB-04C5-D49A-E7A6-5105565DD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050FA1E-8ACE-0704-D8D9-5BFB7631B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89CEA-D61C-7438-0AB7-807B1CC01876}"/>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B8E4BEB0-9199-85BD-2A29-A1D6929B37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734DDA-982C-03A3-7724-3C4DB39A682F}"/>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59190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746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10;&#10;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155221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2.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25/11/2023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380248123"/>
      </p:ext>
    </p:extLst>
  </p:cSld>
  <p:clrMap bg1="lt1" tx1="dk1" bg2="lt2" tx2="dk2" accent1="accent1" accent2="accent2" accent3="accent3" accent4="accent4" accent5="accent5" accent6="accent6" hlink="hlink" folHlink="folHlink"/>
  <p:sldLayoutIdLst>
    <p:sldLayoutId id="2147483699" r:id="rId1"/>
    <p:sldLayoutId id="2147483649" r:id="rId2"/>
    <p:sldLayoutId id="2147483650" r:id="rId3"/>
    <p:sldLayoutId id="2147483669" r:id="rId4"/>
    <p:sldLayoutId id="2147483671" r:id="rId5"/>
    <p:sldLayoutId id="2147483673" r:id="rId6"/>
    <p:sldLayoutId id="2147483651" r:id="rId7"/>
    <p:sldLayoutId id="2147483652" r:id="rId8"/>
    <p:sldLayoutId id="2147483664" r:id="rId9"/>
    <p:sldLayoutId id="2147483700" r:id="rId10"/>
    <p:sldLayoutId id="2147483691" r:id="rId11"/>
    <p:sldLayoutId id="2147483692" r:id="rId12"/>
    <p:sldLayoutId id="2147483693" r:id="rId13"/>
    <p:sldLayoutId id="2147483694" r:id="rId14"/>
    <p:sldLayoutId id="2147483666" r:id="rId15"/>
    <p:sldLayoutId id="2147483677" r:id="rId16"/>
    <p:sldLayoutId id="2147483678" r:id="rId17"/>
    <p:sldLayoutId id="2147483695" r:id="rId18"/>
    <p:sldLayoutId id="2147483696" r:id="rId19"/>
    <p:sldLayoutId id="2147483697" r:id="rId20"/>
    <p:sldLayoutId id="2147483698" r:id="rId21"/>
    <p:sldLayoutId id="2147483660" r:id="rId22"/>
    <p:sldLayoutId id="2147483661" r:id="rId23"/>
    <p:sldLayoutId id="2147483662" r:id="rId24"/>
    <p:sldLayoutId id="2147483676" r:id="rId25"/>
    <p:sldLayoutId id="2147483653" r:id="rId26"/>
    <p:sldLayoutId id="2147483654" r:id="rId27"/>
    <p:sldLayoutId id="2147483655" r:id="rId28"/>
    <p:sldLayoutId id="2147483684" r:id="rId29"/>
    <p:sldLayoutId id="2147483656" r:id="rId30"/>
    <p:sldLayoutId id="2147483657" r:id="rId31"/>
    <p:sldLayoutId id="2147483658" r:id="rId32"/>
    <p:sldLayoutId id="2147483659"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25/11/2023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23953081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D8035A-817F-25C2-B26A-878EF1C8EBCA}"/>
              </a:ext>
            </a:extLst>
          </p:cNvPr>
          <p:cNvSpPr>
            <a:spLocks noGrp="1"/>
          </p:cNvSpPr>
          <p:nvPr>
            <p:ph type="title"/>
          </p:nvPr>
        </p:nvSpPr>
        <p:spPr>
          <a:xfrm>
            <a:off x="1803898" y="950435"/>
            <a:ext cx="5555672" cy="480724"/>
          </a:xfrm>
        </p:spPr>
        <p:txBody>
          <a:bodyPr/>
          <a:lstStyle/>
          <a:p>
            <a:r>
              <a:rPr lang="en-US" dirty="0"/>
              <a:t>Liz Brierley </a:t>
            </a:r>
            <a:endParaRPr lang="en-AU" dirty="0"/>
          </a:p>
        </p:txBody>
      </p:sp>
      <p:sp>
        <p:nvSpPr>
          <p:cNvPr id="6" name="Content Placeholder 5">
            <a:extLst>
              <a:ext uri="{FF2B5EF4-FFF2-40B4-BE49-F238E27FC236}">
                <a16:creationId xmlns:a16="http://schemas.microsoft.com/office/drawing/2014/main" id="{0F45207E-F9B1-B414-8148-B59565996C06}"/>
              </a:ext>
            </a:extLst>
          </p:cNvPr>
          <p:cNvSpPr>
            <a:spLocks noGrp="1"/>
          </p:cNvSpPr>
          <p:nvPr>
            <p:ph sz="half" idx="1"/>
          </p:nvPr>
        </p:nvSpPr>
        <p:spPr>
          <a:xfrm>
            <a:off x="5599611" y="950435"/>
            <a:ext cx="5789544" cy="5705868"/>
          </a:xfrm>
        </p:spPr>
        <p:txBody>
          <a:bodyPr>
            <a:noAutofit/>
          </a:bodyPr>
          <a:lstStyle/>
          <a:p>
            <a:pPr lvl="4" algn="just">
              <a:spcAft>
                <a:spcPts val="1200"/>
              </a:spcAft>
            </a:pPr>
            <a:r>
              <a:rPr lang="en-US" sz="1900" dirty="0"/>
              <a:t>Liz is an experienced leader with demonstrated capability in building effective teams to manage high risk assets in a regulated environment across multiple State jurisdictions.   She has an extensive knowledge of pipelines, gas networks and related energy systems that has been developed through more than 20 years working for gas network and pipeline operators, with more than fifteen years’ experience in leadership roles.  </a:t>
            </a:r>
          </a:p>
          <a:p>
            <a:pPr lvl="4" algn="just">
              <a:spcAft>
                <a:spcPts val="1200"/>
              </a:spcAft>
            </a:pPr>
            <a:r>
              <a:rPr lang="en-US" sz="1900" dirty="0"/>
              <a:t>A proven ability to work collaboratively to influence change in </a:t>
            </a:r>
            <a:r>
              <a:rPr lang="en-US" sz="1900" dirty="0" err="1"/>
              <a:t>organisations</a:t>
            </a:r>
            <a:r>
              <a:rPr lang="en-US" sz="1900" dirty="0"/>
              <a:t>, standards and legislation.  Liz has been actively involved in the development of Australian Standards for pipelines for more than 10 years, recently appointed chair of the ME-38.3 Sub-Committee. </a:t>
            </a:r>
          </a:p>
          <a:p>
            <a:pPr lvl="4" algn="just">
              <a:spcAft>
                <a:spcPts val="1200"/>
              </a:spcAft>
            </a:pPr>
            <a:r>
              <a:rPr lang="en-US" sz="1900" dirty="0"/>
              <a:t>One of the first Chartered Professional (Oil and Gas Pipeline) Engineers in Australia, she follows a passion to promote high quality engineering education and professional development as a member of the National Engineering Registration Board Assessment Panel for Oil and Gas Pipeline Engineers. </a:t>
            </a:r>
          </a:p>
        </p:txBody>
      </p:sp>
      <p:sp>
        <p:nvSpPr>
          <p:cNvPr id="8" name="Title 4">
            <a:extLst>
              <a:ext uri="{FF2B5EF4-FFF2-40B4-BE49-F238E27FC236}">
                <a16:creationId xmlns:a16="http://schemas.microsoft.com/office/drawing/2014/main" id="{BB85B404-D34E-4AF3-4C7B-38900D1A2CFD}"/>
              </a:ext>
            </a:extLst>
          </p:cNvPr>
          <p:cNvSpPr txBox="1">
            <a:spLocks/>
          </p:cNvSpPr>
          <p:nvPr/>
        </p:nvSpPr>
        <p:spPr>
          <a:xfrm>
            <a:off x="1803898" y="1945710"/>
            <a:ext cx="3219958" cy="6407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Head of Asset Management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SEA Gas </a:t>
            </a:r>
            <a:endParaRPr kumimoji="0" lang="en-AU" sz="18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1" name="Picture 10" descr="A person in a suit&#10;&#10;Description automatically generated">
            <a:extLst>
              <a:ext uri="{FF2B5EF4-FFF2-40B4-BE49-F238E27FC236}">
                <a16:creationId xmlns:a16="http://schemas.microsoft.com/office/drawing/2014/main" id="{34BC2EF5-8302-C8EC-5882-247949D465BB}"/>
              </a:ext>
            </a:extLst>
          </p:cNvPr>
          <p:cNvPicPr>
            <a:picLocks noChangeAspect="1"/>
          </p:cNvPicPr>
          <p:nvPr/>
        </p:nvPicPr>
        <p:blipFill rotWithShape="1">
          <a:blip r:embed="rId2">
            <a:extLst>
              <a:ext uri="{28A0092B-C50C-407E-A947-70E740481C1C}">
                <a14:useLocalDpi xmlns:a14="http://schemas.microsoft.com/office/drawing/2010/main" val="0"/>
              </a:ext>
            </a:extLst>
          </a:blip>
          <a:srcRect t="4207" b="20182"/>
          <a:stretch/>
        </p:blipFill>
        <p:spPr>
          <a:xfrm>
            <a:off x="1924374" y="3026611"/>
            <a:ext cx="2540139" cy="2880953"/>
          </a:xfrm>
          <a:prstGeom prst="rect">
            <a:avLst/>
          </a:prstGeom>
        </p:spPr>
      </p:pic>
    </p:spTree>
    <p:extLst>
      <p:ext uri="{BB962C8B-B14F-4D97-AF65-F5344CB8AC3E}">
        <p14:creationId xmlns:p14="http://schemas.microsoft.com/office/powerpoint/2010/main" val="59976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5766-E20A-EF60-2D94-FC917C08D7C4}"/>
              </a:ext>
            </a:extLst>
          </p:cNvPr>
          <p:cNvSpPr>
            <a:spLocks noGrp="1"/>
          </p:cNvSpPr>
          <p:nvPr>
            <p:ph type="title"/>
          </p:nvPr>
        </p:nvSpPr>
        <p:spPr/>
        <p:txBody>
          <a:bodyPr/>
          <a:lstStyle/>
          <a:p>
            <a:r>
              <a:rPr lang="en-US" dirty="0"/>
              <a:t>International Experience</a:t>
            </a:r>
            <a:endParaRPr lang="en-AU" dirty="0"/>
          </a:p>
        </p:txBody>
      </p:sp>
      <p:sp>
        <p:nvSpPr>
          <p:cNvPr id="3" name="Content Placeholder 2">
            <a:extLst>
              <a:ext uri="{FF2B5EF4-FFF2-40B4-BE49-F238E27FC236}">
                <a16:creationId xmlns:a16="http://schemas.microsoft.com/office/drawing/2014/main" id="{A2BC7F33-F328-82C9-75EA-670781FB04D2}"/>
              </a:ext>
            </a:extLst>
          </p:cNvPr>
          <p:cNvSpPr>
            <a:spLocks noGrp="1"/>
          </p:cNvSpPr>
          <p:nvPr>
            <p:ph sz="half" idx="1"/>
          </p:nvPr>
        </p:nvSpPr>
        <p:spPr>
          <a:xfrm>
            <a:off x="281709" y="1491541"/>
            <a:ext cx="5717875" cy="4635485"/>
          </a:xfrm>
        </p:spPr>
        <p:txBody>
          <a:bodyPr>
            <a:normAutofit/>
          </a:bodyPr>
          <a:lstStyle/>
          <a:p>
            <a:pPr marL="0" indent="0">
              <a:buNone/>
            </a:pPr>
            <a:r>
              <a:rPr lang="en-US" dirty="0"/>
              <a:t>Leverage International experience including:</a:t>
            </a:r>
          </a:p>
          <a:p>
            <a:r>
              <a:rPr lang="en-US" sz="2200" dirty="0"/>
              <a:t>Review of the PHSMA Mega Rule that has arisen from the San Bruno pipeline failure in 2010.</a:t>
            </a:r>
          </a:p>
          <a:p>
            <a:r>
              <a:rPr lang="en-US" sz="2200" dirty="0"/>
              <a:t>Respond to concerns arising from recent pipeline failures in the US:</a:t>
            </a:r>
          </a:p>
          <a:p>
            <a:pPr lvl="1"/>
            <a:r>
              <a:rPr lang="en-US" dirty="0"/>
              <a:t>Weld undermatching </a:t>
            </a:r>
          </a:p>
          <a:p>
            <a:pPr lvl="1"/>
            <a:r>
              <a:rPr lang="en-US" dirty="0"/>
              <a:t>Weld tensile strain capacity</a:t>
            </a:r>
          </a:p>
          <a:p>
            <a:pPr lvl="1"/>
            <a:r>
              <a:rPr lang="en-US" dirty="0"/>
              <a:t>Climate / natural hazard induced strain events</a:t>
            </a:r>
          </a:p>
          <a:p>
            <a:r>
              <a:rPr lang="en-US" sz="2200" dirty="0"/>
              <a:t>Review the need for better guidance on failure analysis, given recent failures have highlighted the importance of a robust failure investigation and reporting.</a:t>
            </a:r>
          </a:p>
          <a:p>
            <a:pPr marL="0" indent="0">
              <a:buNone/>
            </a:pPr>
            <a:endParaRPr lang="en-US" dirty="0"/>
          </a:p>
          <a:p>
            <a:endParaRPr lang="en-US" dirty="0"/>
          </a:p>
          <a:p>
            <a:pPr marL="0" indent="0">
              <a:buNone/>
            </a:pPr>
            <a:endParaRPr lang="en-US" dirty="0"/>
          </a:p>
          <a:p>
            <a:endParaRPr lang="en-AU" dirty="0"/>
          </a:p>
        </p:txBody>
      </p:sp>
      <p:pic>
        <p:nvPicPr>
          <p:cNvPr id="8" name="Picture 7">
            <a:extLst>
              <a:ext uri="{FF2B5EF4-FFF2-40B4-BE49-F238E27FC236}">
                <a16:creationId xmlns:a16="http://schemas.microsoft.com/office/drawing/2014/main" id="{E658228A-92C6-3E54-1C73-58DEEACA060E}"/>
              </a:ext>
            </a:extLst>
          </p:cNvPr>
          <p:cNvPicPr>
            <a:picLocks noChangeAspect="1"/>
          </p:cNvPicPr>
          <p:nvPr/>
        </p:nvPicPr>
        <p:blipFill>
          <a:blip r:embed="rId3"/>
          <a:stretch>
            <a:fillRect/>
          </a:stretch>
        </p:blipFill>
        <p:spPr>
          <a:xfrm>
            <a:off x="6587745" y="0"/>
            <a:ext cx="5130986" cy="6858000"/>
          </a:xfrm>
          <a:prstGeom prst="rect">
            <a:avLst/>
          </a:prstGeom>
        </p:spPr>
      </p:pic>
    </p:spTree>
    <p:extLst>
      <p:ext uri="{BB962C8B-B14F-4D97-AF65-F5344CB8AC3E}">
        <p14:creationId xmlns:p14="http://schemas.microsoft.com/office/powerpoint/2010/main" val="2703130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789EB0-B246-2976-57BD-9E2C91B528F9}"/>
              </a:ext>
            </a:extLst>
          </p:cNvPr>
          <p:cNvSpPr>
            <a:spLocks noGrp="1"/>
          </p:cNvSpPr>
          <p:nvPr>
            <p:ph type="title"/>
          </p:nvPr>
        </p:nvSpPr>
        <p:spPr/>
        <p:txBody>
          <a:bodyPr/>
          <a:lstStyle/>
          <a:p>
            <a:r>
              <a:rPr lang="en-US" dirty="0"/>
              <a:t>Factors Impacting Weld Joint Strength</a:t>
            </a:r>
            <a:endParaRPr lang="en-AU" dirty="0"/>
          </a:p>
        </p:txBody>
      </p:sp>
      <p:sp>
        <p:nvSpPr>
          <p:cNvPr id="8" name="Rectangle: Rounded Corners 7">
            <a:extLst>
              <a:ext uri="{FF2B5EF4-FFF2-40B4-BE49-F238E27FC236}">
                <a16:creationId xmlns:a16="http://schemas.microsoft.com/office/drawing/2014/main" id="{03A4F4F3-192F-3BD6-687A-245BA8E7AD28}"/>
              </a:ext>
            </a:extLst>
          </p:cNvPr>
          <p:cNvSpPr/>
          <p:nvPr/>
        </p:nvSpPr>
        <p:spPr>
          <a:xfrm>
            <a:off x="1765293" y="3368131"/>
            <a:ext cx="1272619" cy="1036949"/>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Weld Joint Strength</a:t>
            </a:r>
            <a:endParaRPr lang="en-AU" dirty="0"/>
          </a:p>
        </p:txBody>
      </p:sp>
      <p:sp>
        <p:nvSpPr>
          <p:cNvPr id="9" name="Rectangle: Rounded Corners 8">
            <a:extLst>
              <a:ext uri="{FF2B5EF4-FFF2-40B4-BE49-F238E27FC236}">
                <a16:creationId xmlns:a16="http://schemas.microsoft.com/office/drawing/2014/main" id="{DF1FECB9-4B79-D228-E1DC-48A510F60FE4}"/>
              </a:ext>
            </a:extLst>
          </p:cNvPr>
          <p:cNvSpPr/>
          <p:nvPr/>
        </p:nvSpPr>
        <p:spPr>
          <a:xfrm>
            <a:off x="3593494" y="4953404"/>
            <a:ext cx="1272619" cy="1036949"/>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Heat Affected Zone  Strength</a:t>
            </a:r>
            <a:endParaRPr lang="en-AU" dirty="0"/>
          </a:p>
        </p:txBody>
      </p:sp>
      <p:sp>
        <p:nvSpPr>
          <p:cNvPr id="10" name="Rectangle: Rounded Corners 9">
            <a:extLst>
              <a:ext uri="{FF2B5EF4-FFF2-40B4-BE49-F238E27FC236}">
                <a16:creationId xmlns:a16="http://schemas.microsoft.com/office/drawing/2014/main" id="{9FB527E8-D9BD-332F-C91E-B9739746D07E}"/>
              </a:ext>
            </a:extLst>
          </p:cNvPr>
          <p:cNvSpPr/>
          <p:nvPr/>
        </p:nvSpPr>
        <p:spPr>
          <a:xfrm>
            <a:off x="3593494" y="3369607"/>
            <a:ext cx="1272619" cy="1036949"/>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Weld Metal Strength</a:t>
            </a:r>
            <a:endParaRPr lang="en-AU" dirty="0"/>
          </a:p>
        </p:txBody>
      </p:sp>
      <p:sp>
        <p:nvSpPr>
          <p:cNvPr id="11" name="Rectangle: Rounded Corners 10">
            <a:extLst>
              <a:ext uri="{FF2B5EF4-FFF2-40B4-BE49-F238E27FC236}">
                <a16:creationId xmlns:a16="http://schemas.microsoft.com/office/drawing/2014/main" id="{58436CB2-DE3D-0D5A-6099-1904F946002D}"/>
              </a:ext>
            </a:extLst>
          </p:cNvPr>
          <p:cNvSpPr/>
          <p:nvPr/>
        </p:nvSpPr>
        <p:spPr>
          <a:xfrm>
            <a:off x="3541505" y="1804287"/>
            <a:ext cx="1272619" cy="1036949"/>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Parent Pipe Strength</a:t>
            </a:r>
            <a:endParaRPr lang="en-AU" dirty="0"/>
          </a:p>
        </p:txBody>
      </p:sp>
      <p:sp>
        <p:nvSpPr>
          <p:cNvPr id="12" name="Rectangle: Rounded Corners 11">
            <a:extLst>
              <a:ext uri="{FF2B5EF4-FFF2-40B4-BE49-F238E27FC236}">
                <a16:creationId xmlns:a16="http://schemas.microsoft.com/office/drawing/2014/main" id="{1BD122DF-69E1-1E46-C5A9-8CD24D8E63DA}"/>
              </a:ext>
            </a:extLst>
          </p:cNvPr>
          <p:cNvSpPr/>
          <p:nvPr/>
        </p:nvSpPr>
        <p:spPr>
          <a:xfrm>
            <a:off x="5424108" y="1856753"/>
            <a:ext cx="2572324"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Pipe Composition</a:t>
            </a:r>
            <a:endParaRPr lang="en-AU" dirty="0"/>
          </a:p>
        </p:txBody>
      </p:sp>
      <p:sp>
        <p:nvSpPr>
          <p:cNvPr id="13" name="Rectangle: Rounded Corners 12">
            <a:extLst>
              <a:ext uri="{FF2B5EF4-FFF2-40B4-BE49-F238E27FC236}">
                <a16:creationId xmlns:a16="http://schemas.microsoft.com/office/drawing/2014/main" id="{623BF77B-9B42-BA37-6922-63503ACE80F7}"/>
              </a:ext>
            </a:extLst>
          </p:cNvPr>
          <p:cNvSpPr/>
          <p:nvPr/>
        </p:nvSpPr>
        <p:spPr>
          <a:xfrm>
            <a:off x="5424108" y="2378174"/>
            <a:ext cx="2572324"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TMCP</a:t>
            </a:r>
            <a:endParaRPr lang="en-AU" dirty="0"/>
          </a:p>
        </p:txBody>
      </p:sp>
      <p:sp>
        <p:nvSpPr>
          <p:cNvPr id="14" name="Rectangle: Rounded Corners 13">
            <a:extLst>
              <a:ext uri="{FF2B5EF4-FFF2-40B4-BE49-F238E27FC236}">
                <a16:creationId xmlns:a16="http://schemas.microsoft.com/office/drawing/2014/main" id="{43BBA6B1-3E08-E294-7B9B-2CDDA2DEEA4C}"/>
              </a:ext>
            </a:extLst>
          </p:cNvPr>
          <p:cNvSpPr/>
          <p:nvPr/>
        </p:nvSpPr>
        <p:spPr>
          <a:xfrm>
            <a:off x="5401017" y="3139307"/>
            <a:ext cx="2595419"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Consumable composition</a:t>
            </a:r>
            <a:endParaRPr lang="en-AU" dirty="0"/>
          </a:p>
        </p:txBody>
      </p:sp>
      <p:sp>
        <p:nvSpPr>
          <p:cNvPr id="15" name="Rectangle: Rounded Corners 14">
            <a:extLst>
              <a:ext uri="{FF2B5EF4-FFF2-40B4-BE49-F238E27FC236}">
                <a16:creationId xmlns:a16="http://schemas.microsoft.com/office/drawing/2014/main" id="{D3D8A3C9-9D49-BE6C-5E75-8CE3FF6CDD73}"/>
              </a:ext>
            </a:extLst>
          </p:cNvPr>
          <p:cNvSpPr/>
          <p:nvPr/>
        </p:nvSpPr>
        <p:spPr>
          <a:xfrm>
            <a:off x="5401018" y="3641656"/>
            <a:ext cx="2595418"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Parent pipe dilution</a:t>
            </a:r>
            <a:endParaRPr lang="en-AU" dirty="0"/>
          </a:p>
        </p:txBody>
      </p:sp>
      <p:sp>
        <p:nvSpPr>
          <p:cNvPr id="16" name="Rectangle: Rounded Corners 15">
            <a:extLst>
              <a:ext uri="{FF2B5EF4-FFF2-40B4-BE49-F238E27FC236}">
                <a16:creationId xmlns:a16="http://schemas.microsoft.com/office/drawing/2014/main" id="{23C7FF6D-E2C0-ED87-C1AD-644CEB71FF59}"/>
              </a:ext>
            </a:extLst>
          </p:cNvPr>
          <p:cNvSpPr/>
          <p:nvPr/>
        </p:nvSpPr>
        <p:spPr>
          <a:xfrm>
            <a:off x="5401017" y="4127983"/>
            <a:ext cx="2595417"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Welding conditions</a:t>
            </a:r>
            <a:endParaRPr lang="en-AU" dirty="0"/>
          </a:p>
        </p:txBody>
      </p:sp>
      <p:sp>
        <p:nvSpPr>
          <p:cNvPr id="17" name="Rectangle: Rounded Corners 16">
            <a:extLst>
              <a:ext uri="{FF2B5EF4-FFF2-40B4-BE49-F238E27FC236}">
                <a16:creationId xmlns:a16="http://schemas.microsoft.com/office/drawing/2014/main" id="{3B4EE370-D144-76A0-F2DA-2912366B0B74}"/>
              </a:ext>
            </a:extLst>
          </p:cNvPr>
          <p:cNvSpPr/>
          <p:nvPr/>
        </p:nvSpPr>
        <p:spPr>
          <a:xfrm>
            <a:off x="5401018" y="4722491"/>
            <a:ext cx="2595416"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Welding conditions </a:t>
            </a:r>
            <a:endParaRPr lang="en-AU" dirty="0"/>
          </a:p>
        </p:txBody>
      </p:sp>
      <p:sp>
        <p:nvSpPr>
          <p:cNvPr id="18" name="Rectangle: Rounded Corners 17">
            <a:extLst>
              <a:ext uri="{FF2B5EF4-FFF2-40B4-BE49-F238E27FC236}">
                <a16:creationId xmlns:a16="http://schemas.microsoft.com/office/drawing/2014/main" id="{01B9CD49-94A5-C41D-D65E-43CCBD470E8D}"/>
              </a:ext>
            </a:extLst>
          </p:cNvPr>
          <p:cNvSpPr/>
          <p:nvPr/>
        </p:nvSpPr>
        <p:spPr>
          <a:xfrm>
            <a:off x="5401017" y="5205511"/>
            <a:ext cx="2595415"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Pipe composition</a:t>
            </a:r>
            <a:endParaRPr lang="en-AU" dirty="0"/>
          </a:p>
        </p:txBody>
      </p:sp>
      <p:sp>
        <p:nvSpPr>
          <p:cNvPr id="19" name="Rectangle: Rounded Corners 18">
            <a:extLst>
              <a:ext uri="{FF2B5EF4-FFF2-40B4-BE49-F238E27FC236}">
                <a16:creationId xmlns:a16="http://schemas.microsoft.com/office/drawing/2014/main" id="{85E71C79-F204-E654-9FF1-60FC18DC0D27}"/>
              </a:ext>
            </a:extLst>
          </p:cNvPr>
          <p:cNvSpPr/>
          <p:nvPr/>
        </p:nvSpPr>
        <p:spPr>
          <a:xfrm>
            <a:off x="5401018" y="5695037"/>
            <a:ext cx="2595414"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Pipe wall thickness</a:t>
            </a:r>
            <a:endParaRPr lang="en-AU" dirty="0"/>
          </a:p>
        </p:txBody>
      </p:sp>
      <p:cxnSp>
        <p:nvCxnSpPr>
          <p:cNvPr id="21" name="Straight Arrow Connector 20">
            <a:extLst>
              <a:ext uri="{FF2B5EF4-FFF2-40B4-BE49-F238E27FC236}">
                <a16:creationId xmlns:a16="http://schemas.microsoft.com/office/drawing/2014/main" id="{CBC7BD0B-C01F-171B-C3EA-51FD5ACFED1F}"/>
              </a:ext>
            </a:extLst>
          </p:cNvPr>
          <p:cNvCxnSpPr>
            <a:stCxn id="8" idx="3"/>
            <a:endCxn id="11" idx="1"/>
          </p:cNvCxnSpPr>
          <p:nvPr/>
        </p:nvCxnSpPr>
        <p:spPr>
          <a:xfrm flipV="1">
            <a:off x="3037912" y="2322762"/>
            <a:ext cx="503593" cy="1563844"/>
          </a:xfrm>
          <a:prstGeom prst="straightConnector1">
            <a:avLst/>
          </a:prstGeom>
          <a:ln w="34925">
            <a:solidFill>
              <a:srgbClr val="102758"/>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89688F6-EBB6-EC89-1D7E-04C247280DE6}"/>
              </a:ext>
            </a:extLst>
          </p:cNvPr>
          <p:cNvCxnSpPr>
            <a:stCxn id="8" idx="3"/>
            <a:endCxn id="10" idx="1"/>
          </p:cNvCxnSpPr>
          <p:nvPr/>
        </p:nvCxnSpPr>
        <p:spPr>
          <a:xfrm>
            <a:off x="3037912" y="3886606"/>
            <a:ext cx="555582" cy="1476"/>
          </a:xfrm>
          <a:prstGeom prst="straightConnector1">
            <a:avLst/>
          </a:prstGeom>
          <a:ln w="34925">
            <a:solidFill>
              <a:srgbClr val="102758"/>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91BBDE-D071-1551-8D0B-81C529B18539}"/>
              </a:ext>
            </a:extLst>
          </p:cNvPr>
          <p:cNvCxnSpPr>
            <a:stCxn id="8" idx="3"/>
            <a:endCxn id="9" idx="1"/>
          </p:cNvCxnSpPr>
          <p:nvPr/>
        </p:nvCxnSpPr>
        <p:spPr>
          <a:xfrm>
            <a:off x="3037912" y="3886606"/>
            <a:ext cx="555582" cy="1585273"/>
          </a:xfrm>
          <a:prstGeom prst="straightConnector1">
            <a:avLst/>
          </a:prstGeom>
          <a:ln w="34925">
            <a:solidFill>
              <a:srgbClr val="102758"/>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53BD47-4B60-B65F-7247-6F4BE458738F}"/>
              </a:ext>
            </a:extLst>
          </p:cNvPr>
          <p:cNvCxnSpPr>
            <a:stCxn id="11" idx="3"/>
          </p:cNvCxnSpPr>
          <p:nvPr/>
        </p:nvCxnSpPr>
        <p:spPr>
          <a:xfrm flipV="1">
            <a:off x="4814124" y="2321286"/>
            <a:ext cx="457680" cy="1476"/>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059F34-265C-A3E3-DF21-51BB049A0219}"/>
              </a:ext>
            </a:extLst>
          </p:cNvPr>
          <p:cNvCxnSpPr>
            <a:cxnSpLocks/>
          </p:cNvCxnSpPr>
          <p:nvPr/>
        </p:nvCxnSpPr>
        <p:spPr>
          <a:xfrm>
            <a:off x="5271062" y="2071017"/>
            <a:ext cx="0" cy="575309"/>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48307-DCCB-7E96-1FCF-2CFEBC8A9365}"/>
              </a:ext>
            </a:extLst>
          </p:cNvPr>
          <p:cNvCxnSpPr>
            <a:endCxn id="12" idx="1"/>
          </p:cNvCxnSpPr>
          <p:nvPr/>
        </p:nvCxnSpPr>
        <p:spPr>
          <a:xfrm flipV="1">
            <a:off x="5271804" y="2069190"/>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748B9D-AF48-CE41-38A2-9DDFB6524CD4}"/>
              </a:ext>
            </a:extLst>
          </p:cNvPr>
          <p:cNvCxnSpPr/>
          <p:nvPr/>
        </p:nvCxnSpPr>
        <p:spPr>
          <a:xfrm flipV="1">
            <a:off x="5271062" y="2646326"/>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8A3E92-C114-4239-D649-3C2CBFA61D91}"/>
              </a:ext>
            </a:extLst>
          </p:cNvPr>
          <p:cNvCxnSpPr>
            <a:cxnSpLocks/>
            <a:stCxn id="10" idx="3"/>
          </p:cNvCxnSpPr>
          <p:nvPr/>
        </p:nvCxnSpPr>
        <p:spPr>
          <a:xfrm flipV="1">
            <a:off x="4866113" y="3882347"/>
            <a:ext cx="365772" cy="573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7A197F-F9D4-6DB6-040C-A1425B624ACF}"/>
              </a:ext>
            </a:extLst>
          </p:cNvPr>
          <p:cNvCxnSpPr>
            <a:cxnSpLocks/>
          </p:cNvCxnSpPr>
          <p:nvPr/>
        </p:nvCxnSpPr>
        <p:spPr>
          <a:xfrm>
            <a:off x="5231143" y="3368131"/>
            <a:ext cx="0" cy="1036949"/>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C59FE40-485D-D7FC-9F1F-61B36D6C63B6}"/>
              </a:ext>
            </a:extLst>
          </p:cNvPr>
          <p:cNvCxnSpPr/>
          <p:nvPr/>
        </p:nvCxnSpPr>
        <p:spPr>
          <a:xfrm flipV="1">
            <a:off x="5237584" y="3369258"/>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3FA1724-AE09-4C38-D8D3-E7A1BCCB714A}"/>
              </a:ext>
            </a:extLst>
          </p:cNvPr>
          <p:cNvCxnSpPr/>
          <p:nvPr/>
        </p:nvCxnSpPr>
        <p:spPr>
          <a:xfrm flipV="1">
            <a:off x="5246173" y="3881077"/>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839597-64CB-17E8-0A1B-898CA2D195DC}"/>
              </a:ext>
            </a:extLst>
          </p:cNvPr>
          <p:cNvCxnSpPr/>
          <p:nvPr/>
        </p:nvCxnSpPr>
        <p:spPr>
          <a:xfrm flipV="1">
            <a:off x="5240688" y="4398736"/>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08B0E29-FB69-F0DF-09DE-274F1EC9185A}"/>
              </a:ext>
            </a:extLst>
          </p:cNvPr>
          <p:cNvCxnSpPr>
            <a:cxnSpLocks/>
          </p:cNvCxnSpPr>
          <p:nvPr/>
        </p:nvCxnSpPr>
        <p:spPr>
          <a:xfrm flipV="1">
            <a:off x="4869217" y="5462335"/>
            <a:ext cx="365772" cy="573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BDF00B6-E9DA-D36C-E8EA-4BC3552628D7}"/>
              </a:ext>
            </a:extLst>
          </p:cNvPr>
          <p:cNvCxnSpPr>
            <a:cxnSpLocks/>
          </p:cNvCxnSpPr>
          <p:nvPr/>
        </p:nvCxnSpPr>
        <p:spPr>
          <a:xfrm>
            <a:off x="5234247" y="4948119"/>
            <a:ext cx="0" cy="1036949"/>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6BFE1F4-E55D-C736-9C3F-82575098C83E}"/>
              </a:ext>
            </a:extLst>
          </p:cNvPr>
          <p:cNvCxnSpPr/>
          <p:nvPr/>
        </p:nvCxnSpPr>
        <p:spPr>
          <a:xfrm flipV="1">
            <a:off x="5240688" y="4949246"/>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BC4CDA4-F204-23D7-BB40-96DDF8E8A842}"/>
              </a:ext>
            </a:extLst>
          </p:cNvPr>
          <p:cNvCxnSpPr/>
          <p:nvPr/>
        </p:nvCxnSpPr>
        <p:spPr>
          <a:xfrm flipV="1">
            <a:off x="5249277" y="5461065"/>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B2252F9-4656-A5FB-D8AE-F99F0CCD4E95}"/>
              </a:ext>
            </a:extLst>
          </p:cNvPr>
          <p:cNvCxnSpPr/>
          <p:nvPr/>
        </p:nvCxnSpPr>
        <p:spPr>
          <a:xfrm flipV="1">
            <a:off x="5243792" y="5978724"/>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627D24-84C2-DA4F-0E57-C4BE73079CAC}"/>
              </a:ext>
            </a:extLst>
          </p:cNvPr>
          <p:cNvCxnSpPr/>
          <p:nvPr/>
        </p:nvCxnSpPr>
        <p:spPr>
          <a:xfrm flipV="1">
            <a:off x="8073619" y="3854093"/>
            <a:ext cx="457680" cy="1476"/>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C1C41BB8-3286-A238-4741-251E8E53E86C}"/>
              </a:ext>
            </a:extLst>
          </p:cNvPr>
          <p:cNvSpPr/>
          <p:nvPr/>
        </p:nvSpPr>
        <p:spPr>
          <a:xfrm>
            <a:off x="8539210" y="3641656"/>
            <a:ext cx="2595418" cy="424873"/>
          </a:xfrm>
          <a:prstGeom prst="roundRect">
            <a:avLst/>
          </a:prstGeom>
          <a:solidFill>
            <a:srgbClr val="009B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Weld Strength Matching</a:t>
            </a:r>
            <a:endParaRPr lang="en-AU" dirty="0"/>
          </a:p>
        </p:txBody>
      </p:sp>
    </p:spTree>
    <p:extLst>
      <p:ext uri="{BB962C8B-B14F-4D97-AF65-F5344CB8AC3E}">
        <p14:creationId xmlns:p14="http://schemas.microsoft.com/office/powerpoint/2010/main" val="3164907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Rounded Corners 59">
            <a:extLst>
              <a:ext uri="{FF2B5EF4-FFF2-40B4-BE49-F238E27FC236}">
                <a16:creationId xmlns:a16="http://schemas.microsoft.com/office/drawing/2014/main" id="{B6711016-D306-6A52-149A-3D34E53C630F}"/>
              </a:ext>
            </a:extLst>
          </p:cNvPr>
          <p:cNvSpPr/>
          <p:nvPr/>
        </p:nvSpPr>
        <p:spPr>
          <a:xfrm>
            <a:off x="2873829" y="4860094"/>
            <a:ext cx="6034838" cy="139823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6">
            <a:extLst>
              <a:ext uri="{FF2B5EF4-FFF2-40B4-BE49-F238E27FC236}">
                <a16:creationId xmlns:a16="http://schemas.microsoft.com/office/drawing/2014/main" id="{40789EB0-B246-2976-57BD-9E2C91B528F9}"/>
              </a:ext>
            </a:extLst>
          </p:cNvPr>
          <p:cNvSpPr>
            <a:spLocks noGrp="1"/>
          </p:cNvSpPr>
          <p:nvPr>
            <p:ph type="title"/>
          </p:nvPr>
        </p:nvSpPr>
        <p:spPr/>
        <p:txBody>
          <a:bodyPr/>
          <a:lstStyle/>
          <a:p>
            <a:r>
              <a:rPr lang="en-US" dirty="0"/>
              <a:t>Factors Affecting Strain on a Girth Weld</a:t>
            </a:r>
            <a:endParaRPr lang="en-AU" dirty="0"/>
          </a:p>
        </p:txBody>
      </p:sp>
      <p:sp>
        <p:nvSpPr>
          <p:cNvPr id="8" name="Rectangle: Rounded Corners 7">
            <a:extLst>
              <a:ext uri="{FF2B5EF4-FFF2-40B4-BE49-F238E27FC236}">
                <a16:creationId xmlns:a16="http://schemas.microsoft.com/office/drawing/2014/main" id="{03A4F4F3-192F-3BD6-687A-245BA8E7AD28}"/>
              </a:ext>
            </a:extLst>
          </p:cNvPr>
          <p:cNvSpPr/>
          <p:nvPr/>
        </p:nvSpPr>
        <p:spPr>
          <a:xfrm>
            <a:off x="1698179" y="3368131"/>
            <a:ext cx="1339734" cy="1036949"/>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Strain on a Girth Weld</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DF1FECB9-4B79-D228-E1DC-48A510F60FE4}"/>
              </a:ext>
            </a:extLst>
          </p:cNvPr>
          <p:cNvSpPr/>
          <p:nvPr/>
        </p:nvSpPr>
        <p:spPr>
          <a:xfrm>
            <a:off x="3593494" y="4953404"/>
            <a:ext cx="1272619" cy="1036949"/>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Operation</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9FB527E8-D9BD-332F-C91E-B9739746D07E}"/>
              </a:ext>
            </a:extLst>
          </p:cNvPr>
          <p:cNvSpPr/>
          <p:nvPr/>
        </p:nvSpPr>
        <p:spPr>
          <a:xfrm>
            <a:off x="3434873" y="3369607"/>
            <a:ext cx="1560466" cy="1036949"/>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Construction</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58436CB2-DE3D-0D5A-6099-1904F946002D}"/>
              </a:ext>
            </a:extLst>
          </p:cNvPr>
          <p:cNvSpPr/>
          <p:nvPr/>
        </p:nvSpPr>
        <p:spPr>
          <a:xfrm>
            <a:off x="3541505" y="1804287"/>
            <a:ext cx="1272619" cy="1036949"/>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Weld Joint Strength</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43BBA6B1-3E08-E294-7B9B-2CDDA2DEEA4C}"/>
              </a:ext>
            </a:extLst>
          </p:cNvPr>
          <p:cNvSpPr/>
          <p:nvPr/>
        </p:nvSpPr>
        <p:spPr>
          <a:xfrm>
            <a:off x="5410348" y="3372579"/>
            <a:ext cx="2595419"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Trench alignment</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D3D8A3C9-9D49-BE6C-5E75-8CE3FF6CDD73}"/>
              </a:ext>
            </a:extLst>
          </p:cNvPr>
          <p:cNvSpPr/>
          <p:nvPr/>
        </p:nvSpPr>
        <p:spPr>
          <a:xfrm>
            <a:off x="5410349" y="3874928"/>
            <a:ext cx="2595418"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Weld soundness</a:t>
            </a:r>
            <a:endPar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23C7FF6D-E2C0-ED87-C1AD-644CEB71FF59}"/>
              </a:ext>
            </a:extLst>
          </p:cNvPr>
          <p:cNvSpPr/>
          <p:nvPr/>
        </p:nvSpPr>
        <p:spPr>
          <a:xfrm>
            <a:off x="5410348" y="4361255"/>
            <a:ext cx="2595417"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High-low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misaignment</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01B9CD49-94A5-C41D-D65E-43CCBD470E8D}"/>
              </a:ext>
            </a:extLst>
          </p:cNvPr>
          <p:cNvSpPr/>
          <p:nvPr/>
        </p:nvSpPr>
        <p:spPr>
          <a:xfrm>
            <a:off x="5401017" y="5046889"/>
            <a:ext cx="2595415"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Service Conditions</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85E71C79-F204-E654-9FF1-60FC18DC0D27}"/>
              </a:ext>
            </a:extLst>
          </p:cNvPr>
          <p:cNvSpPr/>
          <p:nvPr/>
        </p:nvSpPr>
        <p:spPr>
          <a:xfrm>
            <a:off x="5401018" y="5527084"/>
            <a:ext cx="2595414"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Ground Movement</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CBC7BD0B-C01F-171B-C3EA-51FD5ACFED1F}"/>
              </a:ext>
            </a:extLst>
          </p:cNvPr>
          <p:cNvCxnSpPr>
            <a:cxnSpLocks/>
            <a:stCxn id="8" idx="3"/>
            <a:endCxn id="11" idx="1"/>
          </p:cNvCxnSpPr>
          <p:nvPr/>
        </p:nvCxnSpPr>
        <p:spPr>
          <a:xfrm flipV="1">
            <a:off x="3037913" y="2322762"/>
            <a:ext cx="503592" cy="1563844"/>
          </a:xfrm>
          <a:prstGeom prst="straightConnector1">
            <a:avLst/>
          </a:prstGeom>
          <a:ln w="34925">
            <a:solidFill>
              <a:srgbClr val="102758"/>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89688F6-EBB6-EC89-1D7E-04C247280DE6}"/>
              </a:ext>
            </a:extLst>
          </p:cNvPr>
          <p:cNvCxnSpPr>
            <a:cxnSpLocks/>
            <a:stCxn id="8" idx="3"/>
            <a:endCxn id="10" idx="1"/>
          </p:cNvCxnSpPr>
          <p:nvPr/>
        </p:nvCxnSpPr>
        <p:spPr>
          <a:xfrm>
            <a:off x="3037913" y="3886606"/>
            <a:ext cx="396960" cy="1476"/>
          </a:xfrm>
          <a:prstGeom prst="straightConnector1">
            <a:avLst/>
          </a:prstGeom>
          <a:ln w="34925">
            <a:solidFill>
              <a:srgbClr val="102758"/>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91BBDE-D071-1551-8D0B-81C529B18539}"/>
              </a:ext>
            </a:extLst>
          </p:cNvPr>
          <p:cNvCxnSpPr>
            <a:cxnSpLocks/>
            <a:stCxn id="8" idx="3"/>
            <a:endCxn id="9" idx="1"/>
          </p:cNvCxnSpPr>
          <p:nvPr/>
        </p:nvCxnSpPr>
        <p:spPr>
          <a:xfrm>
            <a:off x="3037913" y="3886606"/>
            <a:ext cx="555581" cy="1585273"/>
          </a:xfrm>
          <a:prstGeom prst="straightConnector1">
            <a:avLst/>
          </a:prstGeom>
          <a:ln w="34925">
            <a:solidFill>
              <a:srgbClr val="102758"/>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53BD47-4B60-B65F-7247-6F4BE458738F}"/>
              </a:ext>
            </a:extLst>
          </p:cNvPr>
          <p:cNvCxnSpPr>
            <a:stCxn id="11" idx="3"/>
          </p:cNvCxnSpPr>
          <p:nvPr/>
        </p:nvCxnSpPr>
        <p:spPr>
          <a:xfrm flipV="1">
            <a:off x="4814124" y="2321286"/>
            <a:ext cx="457680" cy="1476"/>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8A3E92-C114-4239-D649-3C2CBFA61D91}"/>
              </a:ext>
            </a:extLst>
          </p:cNvPr>
          <p:cNvCxnSpPr>
            <a:cxnSpLocks/>
          </p:cNvCxnSpPr>
          <p:nvPr/>
        </p:nvCxnSpPr>
        <p:spPr>
          <a:xfrm>
            <a:off x="4995339" y="3878751"/>
            <a:ext cx="275723" cy="0"/>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7A197F-F9D4-6DB6-040C-A1425B624ACF}"/>
              </a:ext>
            </a:extLst>
          </p:cNvPr>
          <p:cNvCxnSpPr>
            <a:cxnSpLocks/>
          </p:cNvCxnSpPr>
          <p:nvPr/>
        </p:nvCxnSpPr>
        <p:spPr>
          <a:xfrm flipH="1">
            <a:off x="5240474" y="3112879"/>
            <a:ext cx="15030" cy="1534804"/>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C59FE40-485D-D7FC-9F1F-61B36D6C63B6}"/>
              </a:ext>
            </a:extLst>
          </p:cNvPr>
          <p:cNvCxnSpPr/>
          <p:nvPr/>
        </p:nvCxnSpPr>
        <p:spPr>
          <a:xfrm flipV="1">
            <a:off x="5246915" y="3602530"/>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3FA1724-AE09-4C38-D8D3-E7A1BCCB714A}"/>
              </a:ext>
            </a:extLst>
          </p:cNvPr>
          <p:cNvCxnSpPr>
            <a:cxnSpLocks/>
          </p:cNvCxnSpPr>
          <p:nvPr/>
        </p:nvCxnSpPr>
        <p:spPr>
          <a:xfrm flipV="1">
            <a:off x="5255504" y="4114349"/>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839597-64CB-17E8-0A1B-898CA2D195DC}"/>
              </a:ext>
            </a:extLst>
          </p:cNvPr>
          <p:cNvCxnSpPr/>
          <p:nvPr/>
        </p:nvCxnSpPr>
        <p:spPr>
          <a:xfrm flipV="1">
            <a:off x="5250019" y="4632008"/>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08B0E29-FB69-F0DF-09DE-274F1EC9185A}"/>
              </a:ext>
            </a:extLst>
          </p:cNvPr>
          <p:cNvCxnSpPr>
            <a:cxnSpLocks/>
          </p:cNvCxnSpPr>
          <p:nvPr/>
        </p:nvCxnSpPr>
        <p:spPr>
          <a:xfrm flipV="1">
            <a:off x="4869217" y="5462335"/>
            <a:ext cx="365772" cy="573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BDF00B6-E9DA-D36C-E8EA-4BC3552628D7}"/>
              </a:ext>
            </a:extLst>
          </p:cNvPr>
          <p:cNvCxnSpPr>
            <a:cxnSpLocks/>
          </p:cNvCxnSpPr>
          <p:nvPr/>
        </p:nvCxnSpPr>
        <p:spPr>
          <a:xfrm>
            <a:off x="5252909" y="5293112"/>
            <a:ext cx="0" cy="524003"/>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BC4CDA4-F204-23D7-BB40-96DDF8E8A842}"/>
              </a:ext>
            </a:extLst>
          </p:cNvPr>
          <p:cNvCxnSpPr/>
          <p:nvPr/>
        </p:nvCxnSpPr>
        <p:spPr>
          <a:xfrm flipV="1">
            <a:off x="5249277" y="5293114"/>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B2252F9-4656-A5FB-D8AE-F99F0CCD4E95}"/>
              </a:ext>
            </a:extLst>
          </p:cNvPr>
          <p:cNvCxnSpPr/>
          <p:nvPr/>
        </p:nvCxnSpPr>
        <p:spPr>
          <a:xfrm flipV="1">
            <a:off x="5243792" y="5810771"/>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627D24-84C2-DA4F-0E57-C4BE73079CAC}"/>
              </a:ext>
            </a:extLst>
          </p:cNvPr>
          <p:cNvCxnSpPr>
            <a:cxnSpLocks/>
            <a:stCxn id="15" idx="3"/>
            <a:endCxn id="54" idx="1"/>
          </p:cNvCxnSpPr>
          <p:nvPr/>
        </p:nvCxnSpPr>
        <p:spPr>
          <a:xfrm flipV="1">
            <a:off x="8005767" y="3854093"/>
            <a:ext cx="533443" cy="233272"/>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C1C41BB8-3286-A238-4741-251E8E53E86C}"/>
              </a:ext>
            </a:extLst>
          </p:cNvPr>
          <p:cNvSpPr/>
          <p:nvPr/>
        </p:nvSpPr>
        <p:spPr>
          <a:xfrm>
            <a:off x="8539210" y="3641656"/>
            <a:ext cx="2814590"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Weld Cap Reinforcement</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1318745-C6BC-F9B7-2787-4E431DB22CBF}"/>
              </a:ext>
            </a:extLst>
          </p:cNvPr>
          <p:cNvSpPr/>
          <p:nvPr/>
        </p:nvSpPr>
        <p:spPr>
          <a:xfrm>
            <a:off x="10033666" y="4127983"/>
            <a:ext cx="1320134"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Defect Size</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5F22AA8F-12FE-4FB8-E26B-C92EE4D9B18F}"/>
              </a:ext>
            </a:extLst>
          </p:cNvPr>
          <p:cNvSpPr/>
          <p:nvPr/>
        </p:nvSpPr>
        <p:spPr>
          <a:xfrm>
            <a:off x="8539210" y="4127983"/>
            <a:ext cx="1391672"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Crack (HAC)</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937A1637-F5CD-1DAA-F382-C700F17DE9A6}"/>
              </a:ext>
            </a:extLst>
          </p:cNvPr>
          <p:cNvSpPr/>
          <p:nvPr/>
        </p:nvSpPr>
        <p:spPr>
          <a:xfrm>
            <a:off x="5271062" y="2118389"/>
            <a:ext cx="2595418" cy="424873"/>
          </a:xfrm>
          <a:prstGeom prst="roundRect">
            <a:avLst/>
          </a:prstGeom>
          <a:solidFill>
            <a:srgbClr val="009B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Weld Strength Matching</a:t>
            </a:r>
            <a:endParaRPr lang="en-AU" dirty="0"/>
          </a:p>
        </p:txBody>
      </p:sp>
      <p:sp>
        <p:nvSpPr>
          <p:cNvPr id="35" name="Rectangle: Rounded Corners 34">
            <a:extLst>
              <a:ext uri="{FF2B5EF4-FFF2-40B4-BE49-F238E27FC236}">
                <a16:creationId xmlns:a16="http://schemas.microsoft.com/office/drawing/2014/main" id="{10EE2E58-902D-F211-318E-C756673EADED}"/>
              </a:ext>
            </a:extLst>
          </p:cNvPr>
          <p:cNvSpPr/>
          <p:nvPr/>
        </p:nvSpPr>
        <p:spPr>
          <a:xfrm>
            <a:off x="5407808" y="2891112"/>
            <a:ext cx="2595419" cy="424873"/>
          </a:xfrm>
          <a:prstGeom prst="round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Lift / lowering in</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861C6503-A1CB-BD27-97A5-CC1DF655354F}"/>
              </a:ext>
            </a:extLst>
          </p:cNvPr>
          <p:cNvCxnSpPr/>
          <p:nvPr/>
        </p:nvCxnSpPr>
        <p:spPr>
          <a:xfrm flipV="1">
            <a:off x="5252119" y="3139300"/>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5EFEF1E-3877-A1D6-34E2-50725D7FC6FD}"/>
              </a:ext>
            </a:extLst>
          </p:cNvPr>
          <p:cNvCxnSpPr>
            <a:cxnSpLocks/>
            <a:stCxn id="15" idx="3"/>
            <a:endCxn id="32" idx="1"/>
          </p:cNvCxnSpPr>
          <p:nvPr/>
        </p:nvCxnSpPr>
        <p:spPr>
          <a:xfrm>
            <a:off x="8005767" y="4087365"/>
            <a:ext cx="533443" cy="25305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F63D1F4-D874-B9CC-8332-D8AAF5D5CAA3}"/>
              </a:ext>
            </a:extLst>
          </p:cNvPr>
          <p:cNvCxnSpPr/>
          <p:nvPr/>
        </p:nvCxnSpPr>
        <p:spPr>
          <a:xfrm flipV="1">
            <a:off x="9906122" y="4361255"/>
            <a:ext cx="152304" cy="2205"/>
          </a:xfrm>
          <a:prstGeom prst="line">
            <a:avLst/>
          </a:prstGeom>
          <a:ln w="34925">
            <a:solidFill>
              <a:srgbClr val="1027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139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5766-E20A-EF60-2D94-FC917C08D7C4}"/>
              </a:ext>
            </a:extLst>
          </p:cNvPr>
          <p:cNvSpPr>
            <a:spLocks noGrp="1"/>
          </p:cNvSpPr>
          <p:nvPr>
            <p:ph type="title"/>
          </p:nvPr>
        </p:nvSpPr>
        <p:spPr/>
        <p:txBody>
          <a:bodyPr/>
          <a:lstStyle/>
          <a:p>
            <a:r>
              <a:rPr lang="en-US" dirty="0"/>
              <a:t>Weld Tensile Strain Capacity</a:t>
            </a:r>
            <a:endParaRPr lang="en-AU" dirty="0"/>
          </a:p>
        </p:txBody>
      </p:sp>
      <p:sp>
        <p:nvSpPr>
          <p:cNvPr id="3" name="Content Placeholder 2">
            <a:extLst>
              <a:ext uri="{FF2B5EF4-FFF2-40B4-BE49-F238E27FC236}">
                <a16:creationId xmlns:a16="http://schemas.microsoft.com/office/drawing/2014/main" id="{A2BC7F33-F328-82C9-75EA-670781FB04D2}"/>
              </a:ext>
            </a:extLst>
          </p:cNvPr>
          <p:cNvSpPr>
            <a:spLocks noGrp="1"/>
          </p:cNvSpPr>
          <p:nvPr>
            <p:ph sz="half" idx="1"/>
          </p:nvPr>
        </p:nvSpPr>
        <p:spPr>
          <a:xfrm>
            <a:off x="281708" y="1436915"/>
            <a:ext cx="5555673" cy="5105748"/>
          </a:xfrm>
        </p:spPr>
        <p:txBody>
          <a:bodyPr>
            <a:normAutofit/>
          </a:bodyPr>
          <a:lstStyle/>
          <a:p>
            <a:pPr marL="0" marR="0" lvl="0" indent="0" fontAlgn="auto">
              <a:spcAft>
                <a:spcPts val="0"/>
              </a:spcAft>
              <a:buClrTx/>
              <a:buSzTx/>
              <a:buNone/>
              <a:tabLst/>
              <a:defRPr/>
            </a:pPr>
            <a:r>
              <a:rPr lang="en-AU" dirty="0"/>
              <a:t>For existing pipelines there have been  opportunities identified for the ME038.03 sub-committee to consider highlighting the requirements for:</a:t>
            </a:r>
          </a:p>
          <a:p>
            <a:pPr marL="447675" marR="0" lvl="1" fontAlgn="auto">
              <a:lnSpc>
                <a:spcPct val="80000"/>
              </a:lnSpc>
              <a:spcAft>
                <a:spcPts val="600"/>
              </a:spcAft>
              <a:buClrTx/>
              <a:buSzTx/>
              <a:tabLst/>
              <a:defRPr/>
            </a:pPr>
            <a:r>
              <a:rPr lang="en-AU" sz="1800" dirty="0"/>
              <a:t>Ongoing corridor surveillance and risk management during pipeline operations,</a:t>
            </a:r>
          </a:p>
          <a:p>
            <a:pPr marL="447675" marR="0" lvl="1" fontAlgn="auto">
              <a:lnSpc>
                <a:spcPct val="80000"/>
              </a:lnSpc>
              <a:spcAft>
                <a:spcPts val="600"/>
              </a:spcAft>
              <a:buClrTx/>
              <a:buSzTx/>
              <a:tabLst/>
              <a:defRPr/>
            </a:pPr>
            <a:r>
              <a:rPr lang="en-AU" sz="1800" dirty="0"/>
              <a:t>Effective use of ILI / IMU or strain gauges / inclinometers for pipeline monitoring in conjunction with available geotechnical reports.</a:t>
            </a:r>
          </a:p>
          <a:p>
            <a:pPr marL="447675" marR="0" lvl="1" fontAlgn="auto">
              <a:lnSpc>
                <a:spcPct val="80000"/>
              </a:lnSpc>
              <a:spcAft>
                <a:spcPts val="600"/>
              </a:spcAft>
              <a:buClrTx/>
              <a:buSzTx/>
              <a:tabLst/>
              <a:defRPr/>
            </a:pPr>
            <a:r>
              <a:rPr lang="en-AU" sz="1800" dirty="0"/>
              <a:t>Assess landform/geotechnical landscapes for high strength (&gt;X65) pipelines, welded throughout with cellulosic consumables, particularly areas of potential ground instability and uneven loading such as crossings.</a:t>
            </a:r>
          </a:p>
          <a:p>
            <a:pPr marL="447675" marR="0" lvl="1" fontAlgn="auto">
              <a:lnSpc>
                <a:spcPct val="80000"/>
              </a:lnSpc>
              <a:spcAft>
                <a:spcPts val="600"/>
              </a:spcAft>
              <a:buClrTx/>
              <a:buSzTx/>
              <a:tabLst/>
              <a:defRPr/>
            </a:pPr>
            <a:r>
              <a:rPr lang="en-AU" sz="1800" dirty="0"/>
              <a:t>Undertake non-destructive inspection of girth welds during routine pipeline digs to ensure girth weld integrity, with respect to the potential existence of HACC, particularly in areas of ground instability.</a:t>
            </a:r>
            <a:endParaRPr lang="en-US" dirty="0"/>
          </a:p>
          <a:p>
            <a:endParaRPr lang="en-AU" dirty="0"/>
          </a:p>
        </p:txBody>
      </p:sp>
      <p:pic>
        <p:nvPicPr>
          <p:cNvPr id="5" name="Picture 4">
            <a:extLst>
              <a:ext uri="{FF2B5EF4-FFF2-40B4-BE49-F238E27FC236}">
                <a16:creationId xmlns:a16="http://schemas.microsoft.com/office/drawing/2014/main" id="{6C38CADF-1101-F6AD-DDCC-E84BE4305721}"/>
              </a:ext>
            </a:extLst>
          </p:cNvPr>
          <p:cNvPicPr>
            <a:picLocks noChangeAspect="1"/>
          </p:cNvPicPr>
          <p:nvPr/>
        </p:nvPicPr>
        <p:blipFill>
          <a:blip r:embed="rId2"/>
          <a:stretch>
            <a:fillRect/>
          </a:stretch>
        </p:blipFill>
        <p:spPr>
          <a:xfrm>
            <a:off x="6168371" y="1070481"/>
            <a:ext cx="6023629" cy="4571588"/>
          </a:xfrm>
          <a:prstGeom prst="rect">
            <a:avLst/>
          </a:prstGeom>
        </p:spPr>
      </p:pic>
      <p:sp>
        <p:nvSpPr>
          <p:cNvPr id="7" name="Title 6">
            <a:extLst>
              <a:ext uri="{FF2B5EF4-FFF2-40B4-BE49-F238E27FC236}">
                <a16:creationId xmlns:a16="http://schemas.microsoft.com/office/drawing/2014/main" id="{357B1FBA-4EE5-CBED-CBF9-98B931082C3E}"/>
              </a:ext>
            </a:extLst>
          </p:cNvPr>
          <p:cNvSpPr txBox="1">
            <a:spLocks/>
          </p:cNvSpPr>
          <p:nvPr/>
        </p:nvSpPr>
        <p:spPr>
          <a:xfrm>
            <a:off x="6354621" y="5787519"/>
            <a:ext cx="2308612" cy="3253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1800" i="1" dirty="0"/>
              <a:t>Early signs of land slip</a:t>
            </a:r>
            <a:endParaRPr lang="en-AU" sz="1800" i="1" dirty="0"/>
          </a:p>
        </p:txBody>
      </p:sp>
    </p:spTree>
    <p:extLst>
      <p:ext uri="{BB962C8B-B14F-4D97-AF65-F5344CB8AC3E}">
        <p14:creationId xmlns:p14="http://schemas.microsoft.com/office/powerpoint/2010/main" val="3076907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5766-E20A-EF60-2D94-FC917C08D7C4}"/>
              </a:ext>
            </a:extLst>
          </p:cNvPr>
          <p:cNvSpPr>
            <a:spLocks noGrp="1"/>
          </p:cNvSpPr>
          <p:nvPr>
            <p:ph type="title"/>
          </p:nvPr>
        </p:nvSpPr>
        <p:spPr/>
        <p:txBody>
          <a:bodyPr/>
          <a:lstStyle/>
          <a:p>
            <a:r>
              <a:rPr lang="en-US"/>
              <a:t>Local Experience</a:t>
            </a:r>
            <a:endParaRPr lang="en-AU" dirty="0"/>
          </a:p>
        </p:txBody>
      </p:sp>
      <p:sp>
        <p:nvSpPr>
          <p:cNvPr id="3" name="Content Placeholder 2">
            <a:extLst>
              <a:ext uri="{FF2B5EF4-FFF2-40B4-BE49-F238E27FC236}">
                <a16:creationId xmlns:a16="http://schemas.microsoft.com/office/drawing/2014/main" id="{A2BC7F33-F328-82C9-75EA-670781FB04D2}"/>
              </a:ext>
            </a:extLst>
          </p:cNvPr>
          <p:cNvSpPr>
            <a:spLocks noGrp="1"/>
          </p:cNvSpPr>
          <p:nvPr>
            <p:ph sz="half" idx="1"/>
          </p:nvPr>
        </p:nvSpPr>
        <p:spPr>
          <a:xfrm>
            <a:off x="281709" y="1491541"/>
            <a:ext cx="5555673" cy="4635485"/>
          </a:xfrm>
        </p:spPr>
        <p:txBody>
          <a:bodyPr/>
          <a:lstStyle/>
          <a:p>
            <a:pPr marL="0" indent="0">
              <a:buNone/>
            </a:pPr>
            <a:r>
              <a:rPr lang="en-US" dirty="0"/>
              <a:t>Draw on the experience of our operators e.g.:</a:t>
            </a:r>
          </a:p>
          <a:p>
            <a:r>
              <a:rPr lang="en-US" dirty="0"/>
              <a:t>Improve guidance on waterbath heater management.</a:t>
            </a:r>
          </a:p>
          <a:p>
            <a:r>
              <a:rPr lang="en-US" dirty="0"/>
              <a:t>Leverage Australian operator experience to ensure AS 2885.3  reflects best practice for SCC Management.</a:t>
            </a:r>
          </a:p>
          <a:p>
            <a:r>
              <a:rPr lang="en-US" dirty="0"/>
              <a:t>Incorporate industry learnings on preparedness for isolation.</a:t>
            </a:r>
          </a:p>
          <a:p>
            <a:endParaRPr lang="en-US" dirty="0"/>
          </a:p>
          <a:p>
            <a:endParaRPr lang="en-US" dirty="0"/>
          </a:p>
          <a:p>
            <a:pPr marL="0" indent="0">
              <a:buNone/>
            </a:pPr>
            <a:endParaRPr lang="en-US" dirty="0"/>
          </a:p>
          <a:p>
            <a:endParaRPr lang="en-AU" dirty="0"/>
          </a:p>
        </p:txBody>
      </p:sp>
      <p:pic>
        <p:nvPicPr>
          <p:cNvPr id="5" name="Picture 4" descr="A large industrial area with a sunset&#10;&#10;Description automatically generated with medium confidence">
            <a:extLst>
              <a:ext uri="{FF2B5EF4-FFF2-40B4-BE49-F238E27FC236}">
                <a16:creationId xmlns:a16="http://schemas.microsoft.com/office/drawing/2014/main" id="{0BB846CF-1676-72C4-48BD-955DD7FE7309}"/>
              </a:ext>
            </a:extLst>
          </p:cNvPr>
          <p:cNvPicPr>
            <a:picLocks noChangeAspect="1"/>
          </p:cNvPicPr>
          <p:nvPr/>
        </p:nvPicPr>
        <p:blipFill rotWithShape="1">
          <a:blip r:embed="rId3">
            <a:extLst>
              <a:ext uri="{28A0092B-C50C-407E-A947-70E740481C1C}">
                <a14:useLocalDpi xmlns:a14="http://schemas.microsoft.com/office/drawing/2010/main" val="0"/>
              </a:ext>
            </a:extLst>
          </a:blip>
          <a:srcRect l="33889"/>
          <a:stretch/>
        </p:blipFill>
        <p:spPr>
          <a:xfrm>
            <a:off x="6134100" y="0"/>
            <a:ext cx="6045200" cy="6858000"/>
          </a:xfrm>
          <a:prstGeom prst="rect">
            <a:avLst/>
          </a:prstGeom>
        </p:spPr>
      </p:pic>
    </p:spTree>
    <p:extLst>
      <p:ext uri="{BB962C8B-B14F-4D97-AF65-F5344CB8AC3E}">
        <p14:creationId xmlns:p14="http://schemas.microsoft.com/office/powerpoint/2010/main" val="320788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55D-BE3F-5ABD-6E09-E29C31BF78DA}"/>
              </a:ext>
            </a:extLst>
          </p:cNvPr>
          <p:cNvSpPr>
            <a:spLocks noGrp="1"/>
          </p:cNvSpPr>
          <p:nvPr>
            <p:ph type="title"/>
          </p:nvPr>
        </p:nvSpPr>
        <p:spPr/>
        <p:txBody>
          <a:bodyPr/>
          <a:lstStyle/>
          <a:p>
            <a:r>
              <a:rPr lang="en-US" dirty="0"/>
              <a:t>Future Drivers of Change to AS 2885.3</a:t>
            </a:r>
            <a:endParaRPr lang="en-AU" dirty="0"/>
          </a:p>
        </p:txBody>
      </p:sp>
      <p:sp>
        <p:nvSpPr>
          <p:cNvPr id="9" name="Rectangle: Rounded Corners 8">
            <a:extLst>
              <a:ext uri="{FF2B5EF4-FFF2-40B4-BE49-F238E27FC236}">
                <a16:creationId xmlns:a16="http://schemas.microsoft.com/office/drawing/2014/main" id="{7F4E0610-01F8-D5C5-5968-302C7204F09B}"/>
              </a:ext>
            </a:extLst>
          </p:cNvPr>
          <p:cNvSpPr/>
          <p:nvPr/>
        </p:nvSpPr>
        <p:spPr>
          <a:xfrm>
            <a:off x="1709373"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 Errors / Clarifications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434FFA9-E07E-C7F6-C74E-9E17B541BB53}"/>
              </a:ext>
            </a:extLst>
          </p:cNvPr>
          <p:cNvSpPr/>
          <p:nvPr/>
        </p:nvSpPr>
        <p:spPr>
          <a:xfrm>
            <a:off x="5077725"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 Encroachment and heightened public awareness</a:t>
            </a:r>
          </a:p>
        </p:txBody>
      </p:sp>
      <p:sp>
        <p:nvSpPr>
          <p:cNvPr id="11" name="Rectangle: Rounded Corners 10">
            <a:extLst>
              <a:ext uri="{FF2B5EF4-FFF2-40B4-BE49-F238E27FC236}">
                <a16:creationId xmlns:a16="http://schemas.microsoft.com/office/drawing/2014/main" id="{CFA8AD58-6FFB-74F0-A153-0BED73F4638F}"/>
              </a:ext>
            </a:extLst>
          </p:cNvPr>
          <p:cNvSpPr/>
          <p:nvPr/>
        </p:nvSpPr>
        <p:spPr>
          <a:xfrm>
            <a:off x="8452300" y="3801458"/>
            <a:ext cx="2258000" cy="1569720"/>
          </a:xfrm>
          <a:prstGeom prst="roundRect">
            <a:avLst/>
          </a:prstGeom>
          <a:solidFill>
            <a:srgbClr val="0070C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 Aging Assets / more pipelines reaching end of life</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3A5B6600-452C-2B10-C312-E9C4B0102357}"/>
              </a:ext>
            </a:extLst>
          </p:cNvPr>
          <p:cNvSpPr/>
          <p:nvPr/>
        </p:nvSpPr>
        <p:spPr>
          <a:xfrm>
            <a:off x="1709374" y="1690688"/>
            <a:ext cx="2377434"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 Transition to lower emission energy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DEBF708-2228-BB42-EE3E-FC3633B36F66}"/>
              </a:ext>
            </a:extLst>
          </p:cNvPr>
          <p:cNvSpPr/>
          <p:nvPr/>
        </p:nvSpPr>
        <p:spPr>
          <a:xfrm>
            <a:off x="8446078" y="1713304"/>
            <a:ext cx="2255132"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International/ local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58FC35C8-2FDC-7DE6-A798-1BCCBB425637}"/>
              </a:ext>
            </a:extLst>
          </p:cNvPr>
          <p:cNvSpPr/>
          <p:nvPr/>
        </p:nvSpPr>
        <p:spPr>
          <a:xfrm>
            <a:off x="5099023" y="1713304"/>
            <a:ext cx="2339346"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Technology advancements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19F455C7-3FE6-FD0D-1A32-F9E02DAA0655}"/>
              </a:ext>
            </a:extLst>
          </p:cNvPr>
          <p:cNvSpPr/>
          <p:nvPr/>
        </p:nvSpPr>
        <p:spPr>
          <a:xfrm flipV="1">
            <a:off x="4086808" y="2363141"/>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0EFDD341-FC00-A86D-CC01-46BFF0F29CAE}"/>
              </a:ext>
            </a:extLst>
          </p:cNvPr>
          <p:cNvSpPr/>
          <p:nvPr/>
        </p:nvSpPr>
        <p:spPr>
          <a:xfrm flipV="1">
            <a:off x="7455161" y="236296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C71068D2-A0A3-86AB-2741-F3594D729983}"/>
              </a:ext>
            </a:extLst>
          </p:cNvPr>
          <p:cNvSpPr/>
          <p:nvPr/>
        </p:nvSpPr>
        <p:spPr>
          <a:xfrm flipV="1">
            <a:off x="4086807" y="4450722"/>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769D9C8-A602-AD48-F1F5-54EB9054957C}"/>
              </a:ext>
            </a:extLst>
          </p:cNvPr>
          <p:cNvSpPr/>
          <p:nvPr/>
        </p:nvSpPr>
        <p:spPr>
          <a:xfrm flipV="1">
            <a:off x="7459985" y="441338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Curved Left 18">
            <a:extLst>
              <a:ext uri="{FF2B5EF4-FFF2-40B4-BE49-F238E27FC236}">
                <a16:creationId xmlns:a16="http://schemas.microsoft.com/office/drawing/2014/main" id="{760564C9-0091-7CE0-3875-A07626FADFDB}"/>
              </a:ext>
            </a:extLst>
          </p:cNvPr>
          <p:cNvSpPr/>
          <p:nvPr/>
        </p:nvSpPr>
        <p:spPr>
          <a:xfrm>
            <a:off x="10730199" y="2435290"/>
            <a:ext cx="731521" cy="2219150"/>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Curved Left 19">
            <a:extLst>
              <a:ext uri="{FF2B5EF4-FFF2-40B4-BE49-F238E27FC236}">
                <a16:creationId xmlns:a16="http://schemas.microsoft.com/office/drawing/2014/main" id="{133C95BC-FC36-8E00-7FC8-72EAE8221048}"/>
              </a:ext>
            </a:extLst>
          </p:cNvPr>
          <p:cNvSpPr/>
          <p:nvPr/>
        </p:nvSpPr>
        <p:spPr>
          <a:xfrm rot="10800000">
            <a:off x="973027" y="2265004"/>
            <a:ext cx="731521" cy="2352098"/>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457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CF1E-30DC-52A3-0CE8-E38CE90DFA60}"/>
              </a:ext>
            </a:extLst>
          </p:cNvPr>
          <p:cNvSpPr>
            <a:spLocks noGrp="1"/>
          </p:cNvSpPr>
          <p:nvPr>
            <p:ph type="title"/>
          </p:nvPr>
        </p:nvSpPr>
        <p:spPr>
          <a:xfrm>
            <a:off x="281710" y="830118"/>
            <a:ext cx="5555672" cy="1000009"/>
          </a:xfrm>
        </p:spPr>
        <p:txBody>
          <a:bodyPr/>
          <a:lstStyle/>
          <a:p>
            <a:r>
              <a:rPr lang="en-US" dirty="0"/>
              <a:t>Ageing Assets / Managing Pipeline End of Life</a:t>
            </a:r>
            <a:endParaRPr lang="en-AU" dirty="0"/>
          </a:p>
        </p:txBody>
      </p:sp>
      <p:sp>
        <p:nvSpPr>
          <p:cNvPr id="3" name="Content Placeholder 2">
            <a:extLst>
              <a:ext uri="{FF2B5EF4-FFF2-40B4-BE49-F238E27FC236}">
                <a16:creationId xmlns:a16="http://schemas.microsoft.com/office/drawing/2014/main" id="{DB7C5D93-D783-4338-244E-6D693326EA2B}"/>
              </a:ext>
            </a:extLst>
          </p:cNvPr>
          <p:cNvSpPr>
            <a:spLocks noGrp="1"/>
          </p:cNvSpPr>
          <p:nvPr>
            <p:ph sz="half" idx="1"/>
          </p:nvPr>
        </p:nvSpPr>
        <p:spPr>
          <a:xfrm>
            <a:off x="281708" y="1946366"/>
            <a:ext cx="5555673" cy="4596296"/>
          </a:xfrm>
        </p:spPr>
        <p:txBody>
          <a:bodyPr>
            <a:normAutofit/>
          </a:bodyPr>
          <a:lstStyle/>
          <a:p>
            <a:r>
              <a:rPr lang="en-US" dirty="0"/>
              <a:t>Drawing on overseas experience through International benchmarking</a:t>
            </a:r>
          </a:p>
          <a:p>
            <a:pPr lvl="1"/>
            <a:r>
              <a:rPr lang="en-US" dirty="0"/>
              <a:t>ISO 13623:2017</a:t>
            </a:r>
          </a:p>
          <a:p>
            <a:pPr lvl="1"/>
            <a:r>
              <a:rPr lang="en-US" dirty="0"/>
              <a:t>B31.8S</a:t>
            </a:r>
          </a:p>
          <a:p>
            <a:pPr lvl="1"/>
            <a:r>
              <a:rPr lang="en-US" dirty="0"/>
              <a:t>CSA Z662:19</a:t>
            </a:r>
          </a:p>
          <a:p>
            <a:pPr lvl="1"/>
            <a:r>
              <a:rPr lang="en-US" dirty="0"/>
              <a:t>API 1173</a:t>
            </a:r>
          </a:p>
          <a:p>
            <a:r>
              <a:rPr lang="en-US" dirty="0"/>
              <a:t>Enhancing FFP guidance for stations.</a:t>
            </a:r>
          </a:p>
          <a:p>
            <a:r>
              <a:rPr lang="en-US" dirty="0"/>
              <a:t>Drawing on recent publications e.g. </a:t>
            </a:r>
          </a:p>
          <a:p>
            <a:pPr lvl="1"/>
            <a:r>
              <a:rPr lang="en-US" dirty="0"/>
              <a:t>3-2-08: Development of efficient and effective methodologies for the abandonment of pipelines</a:t>
            </a:r>
          </a:p>
          <a:p>
            <a:pPr lvl="1"/>
            <a:r>
              <a:rPr lang="en-US" dirty="0"/>
              <a:t>HB 216 - Submarine Pipeline Decommissioning Handbook (available soon)</a:t>
            </a:r>
            <a:endParaRPr lang="en-AU" dirty="0">
              <a:solidFill>
                <a:srgbClr val="FF0000"/>
              </a:solidFill>
            </a:endParaRPr>
          </a:p>
        </p:txBody>
      </p:sp>
      <p:pic>
        <p:nvPicPr>
          <p:cNvPr id="5" name="Picture 4">
            <a:extLst>
              <a:ext uri="{FF2B5EF4-FFF2-40B4-BE49-F238E27FC236}">
                <a16:creationId xmlns:a16="http://schemas.microsoft.com/office/drawing/2014/main" id="{044E46F4-CF43-A8DB-5FE0-BBFB27896F42}"/>
              </a:ext>
            </a:extLst>
          </p:cNvPr>
          <p:cNvPicPr>
            <a:picLocks noChangeAspect="1"/>
          </p:cNvPicPr>
          <p:nvPr/>
        </p:nvPicPr>
        <p:blipFill>
          <a:blip r:embed="rId2"/>
          <a:stretch>
            <a:fillRect/>
          </a:stretch>
        </p:blipFill>
        <p:spPr>
          <a:xfrm>
            <a:off x="6688860" y="0"/>
            <a:ext cx="4997366" cy="6858000"/>
          </a:xfrm>
          <a:prstGeom prst="rect">
            <a:avLst/>
          </a:prstGeom>
        </p:spPr>
      </p:pic>
    </p:spTree>
    <p:extLst>
      <p:ext uri="{BB962C8B-B14F-4D97-AF65-F5344CB8AC3E}">
        <p14:creationId xmlns:p14="http://schemas.microsoft.com/office/powerpoint/2010/main" val="4117476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55D-BE3F-5ABD-6E09-E29C31BF78DA}"/>
              </a:ext>
            </a:extLst>
          </p:cNvPr>
          <p:cNvSpPr>
            <a:spLocks noGrp="1"/>
          </p:cNvSpPr>
          <p:nvPr>
            <p:ph type="title"/>
          </p:nvPr>
        </p:nvSpPr>
        <p:spPr/>
        <p:txBody>
          <a:bodyPr/>
          <a:lstStyle/>
          <a:p>
            <a:r>
              <a:rPr lang="en-US" dirty="0"/>
              <a:t>Future Drivers of Change to AS 2885.3</a:t>
            </a:r>
            <a:endParaRPr lang="en-AU" dirty="0"/>
          </a:p>
        </p:txBody>
      </p:sp>
      <p:sp>
        <p:nvSpPr>
          <p:cNvPr id="9" name="Rectangle: Rounded Corners 8">
            <a:extLst>
              <a:ext uri="{FF2B5EF4-FFF2-40B4-BE49-F238E27FC236}">
                <a16:creationId xmlns:a16="http://schemas.microsoft.com/office/drawing/2014/main" id="{7F4E0610-01F8-D5C5-5968-302C7204F09B}"/>
              </a:ext>
            </a:extLst>
          </p:cNvPr>
          <p:cNvSpPr/>
          <p:nvPr/>
        </p:nvSpPr>
        <p:spPr>
          <a:xfrm>
            <a:off x="1709373"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 Errors / Clarifications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434FFA9-E07E-C7F6-C74E-9E17B541BB53}"/>
              </a:ext>
            </a:extLst>
          </p:cNvPr>
          <p:cNvSpPr/>
          <p:nvPr/>
        </p:nvSpPr>
        <p:spPr>
          <a:xfrm>
            <a:off x="5077725" y="3802226"/>
            <a:ext cx="2377435" cy="1569720"/>
          </a:xfrm>
          <a:prstGeom prst="roundRect">
            <a:avLst/>
          </a:prstGeom>
          <a:solidFill>
            <a:srgbClr val="0070C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 Encroachment and heightened public awareness</a:t>
            </a:r>
          </a:p>
        </p:txBody>
      </p:sp>
      <p:sp>
        <p:nvSpPr>
          <p:cNvPr id="11" name="Rectangle: Rounded Corners 10">
            <a:extLst>
              <a:ext uri="{FF2B5EF4-FFF2-40B4-BE49-F238E27FC236}">
                <a16:creationId xmlns:a16="http://schemas.microsoft.com/office/drawing/2014/main" id="{CFA8AD58-6FFB-74F0-A153-0BED73F4638F}"/>
              </a:ext>
            </a:extLst>
          </p:cNvPr>
          <p:cNvSpPr/>
          <p:nvPr/>
        </p:nvSpPr>
        <p:spPr>
          <a:xfrm>
            <a:off x="8452300" y="3801458"/>
            <a:ext cx="2258000"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 Aging Assets / more pipelines reaching end of life</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3A5B6600-452C-2B10-C312-E9C4B0102357}"/>
              </a:ext>
            </a:extLst>
          </p:cNvPr>
          <p:cNvSpPr/>
          <p:nvPr/>
        </p:nvSpPr>
        <p:spPr>
          <a:xfrm>
            <a:off x="1709374" y="1690688"/>
            <a:ext cx="2377434"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 Transition to lower emission energy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DEBF708-2228-BB42-EE3E-FC3633B36F66}"/>
              </a:ext>
            </a:extLst>
          </p:cNvPr>
          <p:cNvSpPr/>
          <p:nvPr/>
        </p:nvSpPr>
        <p:spPr>
          <a:xfrm>
            <a:off x="8446078" y="1713304"/>
            <a:ext cx="2255132"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International/ local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58FC35C8-2FDC-7DE6-A798-1BCCBB425637}"/>
              </a:ext>
            </a:extLst>
          </p:cNvPr>
          <p:cNvSpPr/>
          <p:nvPr/>
        </p:nvSpPr>
        <p:spPr>
          <a:xfrm>
            <a:off x="5099023" y="1713304"/>
            <a:ext cx="2339346"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Technology advancements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19F455C7-3FE6-FD0D-1A32-F9E02DAA0655}"/>
              </a:ext>
            </a:extLst>
          </p:cNvPr>
          <p:cNvSpPr/>
          <p:nvPr/>
        </p:nvSpPr>
        <p:spPr>
          <a:xfrm flipV="1">
            <a:off x="4086808" y="2363141"/>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0EFDD341-FC00-A86D-CC01-46BFF0F29CAE}"/>
              </a:ext>
            </a:extLst>
          </p:cNvPr>
          <p:cNvSpPr/>
          <p:nvPr/>
        </p:nvSpPr>
        <p:spPr>
          <a:xfrm flipV="1">
            <a:off x="7455161" y="236296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C71068D2-A0A3-86AB-2741-F3594D729983}"/>
              </a:ext>
            </a:extLst>
          </p:cNvPr>
          <p:cNvSpPr/>
          <p:nvPr/>
        </p:nvSpPr>
        <p:spPr>
          <a:xfrm flipV="1">
            <a:off x="4086807" y="4450722"/>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769D9C8-A602-AD48-F1F5-54EB9054957C}"/>
              </a:ext>
            </a:extLst>
          </p:cNvPr>
          <p:cNvSpPr/>
          <p:nvPr/>
        </p:nvSpPr>
        <p:spPr>
          <a:xfrm flipV="1">
            <a:off x="7459985" y="441338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Curved Left 18">
            <a:extLst>
              <a:ext uri="{FF2B5EF4-FFF2-40B4-BE49-F238E27FC236}">
                <a16:creationId xmlns:a16="http://schemas.microsoft.com/office/drawing/2014/main" id="{760564C9-0091-7CE0-3875-A07626FADFDB}"/>
              </a:ext>
            </a:extLst>
          </p:cNvPr>
          <p:cNvSpPr/>
          <p:nvPr/>
        </p:nvSpPr>
        <p:spPr>
          <a:xfrm>
            <a:off x="10730199" y="2435290"/>
            <a:ext cx="731521" cy="2219150"/>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Curved Left 19">
            <a:extLst>
              <a:ext uri="{FF2B5EF4-FFF2-40B4-BE49-F238E27FC236}">
                <a16:creationId xmlns:a16="http://schemas.microsoft.com/office/drawing/2014/main" id="{133C95BC-FC36-8E00-7FC8-72EAE8221048}"/>
              </a:ext>
            </a:extLst>
          </p:cNvPr>
          <p:cNvSpPr/>
          <p:nvPr/>
        </p:nvSpPr>
        <p:spPr>
          <a:xfrm rot="10800000">
            <a:off x="973027" y="2265004"/>
            <a:ext cx="731521" cy="2352098"/>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26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19E4-8A44-11CD-86C2-15E4E8B780A2}"/>
              </a:ext>
            </a:extLst>
          </p:cNvPr>
          <p:cNvSpPr>
            <a:spLocks noGrp="1"/>
          </p:cNvSpPr>
          <p:nvPr>
            <p:ph type="title"/>
          </p:nvPr>
        </p:nvSpPr>
        <p:spPr>
          <a:xfrm>
            <a:off x="281710" y="830119"/>
            <a:ext cx="5555672" cy="1026602"/>
          </a:xfrm>
        </p:spPr>
        <p:txBody>
          <a:bodyPr/>
          <a:lstStyle/>
          <a:p>
            <a:r>
              <a:rPr lang="en-US" dirty="0"/>
              <a:t>Encroachment and Heightened Public Awareness</a:t>
            </a:r>
          </a:p>
        </p:txBody>
      </p:sp>
      <p:sp>
        <p:nvSpPr>
          <p:cNvPr id="3" name="Content Placeholder 2">
            <a:extLst>
              <a:ext uri="{FF2B5EF4-FFF2-40B4-BE49-F238E27FC236}">
                <a16:creationId xmlns:a16="http://schemas.microsoft.com/office/drawing/2014/main" id="{483A0D7A-E00A-9B77-B3FD-D8BE12898E27}"/>
              </a:ext>
            </a:extLst>
          </p:cNvPr>
          <p:cNvSpPr>
            <a:spLocks noGrp="1"/>
          </p:cNvSpPr>
          <p:nvPr>
            <p:ph sz="half" idx="1"/>
          </p:nvPr>
        </p:nvSpPr>
        <p:spPr>
          <a:xfrm>
            <a:off x="281708" y="1920240"/>
            <a:ext cx="5555673" cy="4622422"/>
          </a:xfrm>
        </p:spPr>
        <p:txBody>
          <a:bodyPr>
            <a:normAutofit fontScale="92500"/>
          </a:bodyPr>
          <a:lstStyle/>
          <a:p>
            <a:r>
              <a:rPr lang="en-US" dirty="0"/>
              <a:t>Work with the AS 2885.1 subcommittee to update guidance on easement requirements for effective management of encroachment.</a:t>
            </a:r>
          </a:p>
          <a:p>
            <a:r>
              <a:rPr lang="en-US" dirty="0"/>
              <a:t>Review the limits for proximity of different types of structures.</a:t>
            </a:r>
          </a:p>
          <a:p>
            <a:r>
              <a:rPr lang="en-AU" dirty="0"/>
              <a:t>Work with the AS 2885.6 subcommittee to incorporate learnings from work undertaken in SA, Victoria on an effective overlay in built up areas. </a:t>
            </a:r>
          </a:p>
          <a:p>
            <a:pPr marL="228600" lvl="1">
              <a:spcBef>
                <a:spcPts val="1000"/>
              </a:spcBef>
            </a:pPr>
            <a:r>
              <a:rPr lang="en-US" sz="2400" dirty="0"/>
              <a:t>Review guidance on liaison given heightened public awareness of infrastructure corridors.</a:t>
            </a:r>
          </a:p>
          <a:p>
            <a:r>
              <a:rPr lang="en-US" dirty="0"/>
              <a:t>Update guidance for encroachment on pipeline vents based on EPCRC research.</a:t>
            </a:r>
          </a:p>
        </p:txBody>
      </p:sp>
      <p:pic>
        <p:nvPicPr>
          <p:cNvPr id="5" name="Picture 4">
            <a:extLst>
              <a:ext uri="{FF2B5EF4-FFF2-40B4-BE49-F238E27FC236}">
                <a16:creationId xmlns:a16="http://schemas.microsoft.com/office/drawing/2014/main" id="{04614E0B-6B57-9A65-AA17-62C33A327470}"/>
              </a:ext>
            </a:extLst>
          </p:cNvPr>
          <p:cNvPicPr>
            <a:picLocks noChangeAspect="1"/>
          </p:cNvPicPr>
          <p:nvPr/>
        </p:nvPicPr>
        <p:blipFill rotWithShape="1">
          <a:blip r:embed="rId3"/>
          <a:srcRect l="24896" t="6628" r="28491" b="-6628"/>
          <a:stretch/>
        </p:blipFill>
        <p:spPr>
          <a:xfrm>
            <a:off x="6096000" y="0"/>
            <a:ext cx="6096000" cy="7404100"/>
          </a:xfrm>
          <a:prstGeom prst="rect">
            <a:avLst/>
          </a:prstGeom>
        </p:spPr>
      </p:pic>
    </p:spTree>
    <p:extLst>
      <p:ext uri="{BB962C8B-B14F-4D97-AF65-F5344CB8AC3E}">
        <p14:creationId xmlns:p14="http://schemas.microsoft.com/office/powerpoint/2010/main" val="1121410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55D-BE3F-5ABD-6E09-E29C31BF78DA}"/>
              </a:ext>
            </a:extLst>
          </p:cNvPr>
          <p:cNvSpPr>
            <a:spLocks noGrp="1"/>
          </p:cNvSpPr>
          <p:nvPr>
            <p:ph type="title"/>
          </p:nvPr>
        </p:nvSpPr>
        <p:spPr/>
        <p:txBody>
          <a:bodyPr/>
          <a:lstStyle/>
          <a:p>
            <a:r>
              <a:rPr lang="en-US" dirty="0"/>
              <a:t>Future Drivers of Change to AS 2885.3</a:t>
            </a:r>
            <a:endParaRPr lang="en-AU" dirty="0"/>
          </a:p>
        </p:txBody>
      </p:sp>
      <p:sp>
        <p:nvSpPr>
          <p:cNvPr id="9" name="Rectangle: Rounded Corners 8">
            <a:extLst>
              <a:ext uri="{FF2B5EF4-FFF2-40B4-BE49-F238E27FC236}">
                <a16:creationId xmlns:a16="http://schemas.microsoft.com/office/drawing/2014/main" id="{7F4E0610-01F8-D5C5-5968-302C7204F09B}"/>
              </a:ext>
            </a:extLst>
          </p:cNvPr>
          <p:cNvSpPr/>
          <p:nvPr/>
        </p:nvSpPr>
        <p:spPr>
          <a:xfrm>
            <a:off x="1709373" y="3802226"/>
            <a:ext cx="2377435" cy="1569720"/>
          </a:xfrm>
          <a:prstGeom prst="roundRect">
            <a:avLst/>
          </a:prstGeom>
          <a:solidFill>
            <a:srgbClr val="0070C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 Errors / Clarifications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434FFA9-E07E-C7F6-C74E-9E17B541BB53}"/>
              </a:ext>
            </a:extLst>
          </p:cNvPr>
          <p:cNvSpPr/>
          <p:nvPr/>
        </p:nvSpPr>
        <p:spPr>
          <a:xfrm>
            <a:off x="5077725"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 Encroachment and heightened public awareness</a:t>
            </a:r>
          </a:p>
        </p:txBody>
      </p:sp>
      <p:sp>
        <p:nvSpPr>
          <p:cNvPr id="11" name="Rectangle: Rounded Corners 10">
            <a:extLst>
              <a:ext uri="{FF2B5EF4-FFF2-40B4-BE49-F238E27FC236}">
                <a16:creationId xmlns:a16="http://schemas.microsoft.com/office/drawing/2014/main" id="{CFA8AD58-6FFB-74F0-A153-0BED73F4638F}"/>
              </a:ext>
            </a:extLst>
          </p:cNvPr>
          <p:cNvSpPr/>
          <p:nvPr/>
        </p:nvSpPr>
        <p:spPr>
          <a:xfrm>
            <a:off x="8452300" y="3801458"/>
            <a:ext cx="2258000"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 Aging Assets / more pipelines reaching end of life</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3A5B6600-452C-2B10-C312-E9C4B0102357}"/>
              </a:ext>
            </a:extLst>
          </p:cNvPr>
          <p:cNvSpPr/>
          <p:nvPr/>
        </p:nvSpPr>
        <p:spPr>
          <a:xfrm>
            <a:off x="1709374" y="1690688"/>
            <a:ext cx="2377434"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 Transition to lower emission energy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DEBF708-2228-BB42-EE3E-FC3633B36F66}"/>
              </a:ext>
            </a:extLst>
          </p:cNvPr>
          <p:cNvSpPr/>
          <p:nvPr/>
        </p:nvSpPr>
        <p:spPr>
          <a:xfrm>
            <a:off x="8446078" y="1713304"/>
            <a:ext cx="2255132"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International/ local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58FC35C8-2FDC-7DE6-A798-1BCCBB425637}"/>
              </a:ext>
            </a:extLst>
          </p:cNvPr>
          <p:cNvSpPr/>
          <p:nvPr/>
        </p:nvSpPr>
        <p:spPr>
          <a:xfrm>
            <a:off x="5099023" y="1713304"/>
            <a:ext cx="2339346"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Technology advancements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19F455C7-3FE6-FD0D-1A32-F9E02DAA0655}"/>
              </a:ext>
            </a:extLst>
          </p:cNvPr>
          <p:cNvSpPr/>
          <p:nvPr/>
        </p:nvSpPr>
        <p:spPr>
          <a:xfrm flipV="1">
            <a:off x="4086808" y="2363141"/>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0EFDD341-FC00-A86D-CC01-46BFF0F29CAE}"/>
              </a:ext>
            </a:extLst>
          </p:cNvPr>
          <p:cNvSpPr/>
          <p:nvPr/>
        </p:nvSpPr>
        <p:spPr>
          <a:xfrm flipV="1">
            <a:off x="7455161" y="236296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C71068D2-A0A3-86AB-2741-F3594D729983}"/>
              </a:ext>
            </a:extLst>
          </p:cNvPr>
          <p:cNvSpPr/>
          <p:nvPr/>
        </p:nvSpPr>
        <p:spPr>
          <a:xfrm flipV="1">
            <a:off x="4086807" y="4450722"/>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769D9C8-A602-AD48-F1F5-54EB9054957C}"/>
              </a:ext>
            </a:extLst>
          </p:cNvPr>
          <p:cNvSpPr/>
          <p:nvPr/>
        </p:nvSpPr>
        <p:spPr>
          <a:xfrm flipV="1">
            <a:off x="7459985" y="441338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Curved Left 18">
            <a:extLst>
              <a:ext uri="{FF2B5EF4-FFF2-40B4-BE49-F238E27FC236}">
                <a16:creationId xmlns:a16="http://schemas.microsoft.com/office/drawing/2014/main" id="{760564C9-0091-7CE0-3875-A07626FADFDB}"/>
              </a:ext>
            </a:extLst>
          </p:cNvPr>
          <p:cNvSpPr/>
          <p:nvPr/>
        </p:nvSpPr>
        <p:spPr>
          <a:xfrm>
            <a:off x="10730199" y="2435290"/>
            <a:ext cx="731521" cy="2219150"/>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Curved Left 19">
            <a:extLst>
              <a:ext uri="{FF2B5EF4-FFF2-40B4-BE49-F238E27FC236}">
                <a16:creationId xmlns:a16="http://schemas.microsoft.com/office/drawing/2014/main" id="{133C95BC-FC36-8E00-7FC8-72EAE8221048}"/>
              </a:ext>
            </a:extLst>
          </p:cNvPr>
          <p:cNvSpPr/>
          <p:nvPr/>
        </p:nvSpPr>
        <p:spPr>
          <a:xfrm rot="10800000">
            <a:off x="973027" y="2265004"/>
            <a:ext cx="731521" cy="2352098"/>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75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39EF-1CD3-291C-5D21-4FD875A975B0}"/>
              </a:ext>
            </a:extLst>
          </p:cNvPr>
          <p:cNvSpPr>
            <a:spLocks noGrp="1"/>
          </p:cNvSpPr>
          <p:nvPr>
            <p:ph type="ctrTitle"/>
          </p:nvPr>
        </p:nvSpPr>
        <p:spPr>
          <a:xfrm>
            <a:off x="2499939" y="3947797"/>
            <a:ext cx="7569200" cy="1744519"/>
          </a:xfrm>
        </p:spPr>
        <p:txBody>
          <a:bodyPr/>
          <a:lstStyle/>
          <a:p>
            <a:r>
              <a:rPr lang="en-US" dirty="0"/>
              <a:t>AS 2885.3 Future Direction</a:t>
            </a:r>
            <a:endParaRPr lang="en-AU" dirty="0"/>
          </a:p>
        </p:txBody>
      </p:sp>
      <p:sp>
        <p:nvSpPr>
          <p:cNvPr id="3" name="Subtitle 2">
            <a:extLst>
              <a:ext uri="{FF2B5EF4-FFF2-40B4-BE49-F238E27FC236}">
                <a16:creationId xmlns:a16="http://schemas.microsoft.com/office/drawing/2014/main" id="{B163B2CC-535A-D233-A744-5DE226C0018D}"/>
              </a:ext>
            </a:extLst>
          </p:cNvPr>
          <p:cNvSpPr>
            <a:spLocks noGrp="1"/>
          </p:cNvSpPr>
          <p:nvPr>
            <p:ph type="subTitle" idx="1"/>
          </p:nvPr>
        </p:nvSpPr>
        <p:spPr>
          <a:xfrm>
            <a:off x="2355850" y="5565316"/>
            <a:ext cx="7480300" cy="673142"/>
          </a:xfrm>
        </p:spPr>
        <p:txBody>
          <a:bodyPr>
            <a:normAutofit/>
          </a:bodyPr>
          <a:lstStyle/>
          <a:p>
            <a:r>
              <a:rPr lang="en-AU" dirty="0"/>
              <a:t>Presented By -  Liz Brierley</a:t>
            </a:r>
          </a:p>
        </p:txBody>
      </p:sp>
    </p:spTree>
    <p:extLst>
      <p:ext uri="{BB962C8B-B14F-4D97-AF65-F5344CB8AC3E}">
        <p14:creationId xmlns:p14="http://schemas.microsoft.com/office/powerpoint/2010/main" val="1863125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DA9A-D9B9-8322-8C11-17F67BF72037}"/>
              </a:ext>
            </a:extLst>
          </p:cNvPr>
          <p:cNvSpPr>
            <a:spLocks noGrp="1"/>
          </p:cNvSpPr>
          <p:nvPr>
            <p:ph type="title"/>
          </p:nvPr>
        </p:nvSpPr>
        <p:spPr/>
        <p:txBody>
          <a:bodyPr/>
          <a:lstStyle/>
          <a:p>
            <a:r>
              <a:rPr lang="en-US" dirty="0"/>
              <a:t>Errors / Clarifications</a:t>
            </a:r>
            <a:endParaRPr lang="en-AU" dirty="0"/>
          </a:p>
        </p:txBody>
      </p:sp>
      <p:sp>
        <p:nvSpPr>
          <p:cNvPr id="4" name="Content Placeholder 3">
            <a:extLst>
              <a:ext uri="{FF2B5EF4-FFF2-40B4-BE49-F238E27FC236}">
                <a16:creationId xmlns:a16="http://schemas.microsoft.com/office/drawing/2014/main" id="{A82588AD-E84D-4EB1-C22C-50D7E28EED55}"/>
              </a:ext>
            </a:extLst>
          </p:cNvPr>
          <p:cNvSpPr>
            <a:spLocks noGrp="1"/>
          </p:cNvSpPr>
          <p:nvPr>
            <p:ph sz="half" idx="1"/>
          </p:nvPr>
        </p:nvSpPr>
        <p:spPr/>
        <p:txBody>
          <a:bodyPr/>
          <a:lstStyle/>
          <a:p>
            <a:r>
              <a:rPr lang="en-US" dirty="0"/>
              <a:t>ME-038.03 Sub-committee is working through a list of 54 potential amendments, these include:</a:t>
            </a:r>
          </a:p>
          <a:p>
            <a:pPr lvl="1"/>
            <a:r>
              <a:rPr lang="en-US" dirty="0"/>
              <a:t>Corrections / errors</a:t>
            </a:r>
          </a:p>
          <a:p>
            <a:pPr lvl="1"/>
            <a:r>
              <a:rPr lang="en-US" dirty="0"/>
              <a:t>Proposed revisions to clarify text</a:t>
            </a:r>
          </a:p>
          <a:p>
            <a:pPr lvl="1"/>
            <a:r>
              <a:rPr lang="en-US" dirty="0"/>
              <a:t>Inconsistencies with other parts of the standard</a:t>
            </a:r>
          </a:p>
          <a:p>
            <a:r>
              <a:rPr lang="en-US" dirty="0"/>
              <a:t>The sub-committee will propose an amendment to the Main Committee in 2024.</a:t>
            </a:r>
          </a:p>
          <a:p>
            <a:pPr marL="0" indent="0">
              <a:buNone/>
            </a:pPr>
            <a:endParaRPr lang="en-US" dirty="0"/>
          </a:p>
          <a:p>
            <a:endParaRPr lang="en-US" dirty="0"/>
          </a:p>
          <a:p>
            <a:endParaRPr lang="en-AU" dirty="0"/>
          </a:p>
        </p:txBody>
      </p:sp>
      <p:graphicFrame>
        <p:nvGraphicFramePr>
          <p:cNvPr id="20" name="Table 19">
            <a:extLst>
              <a:ext uri="{FF2B5EF4-FFF2-40B4-BE49-F238E27FC236}">
                <a16:creationId xmlns:a16="http://schemas.microsoft.com/office/drawing/2014/main" id="{911C8149-BD43-069B-2384-7C524FF5C602}"/>
              </a:ext>
            </a:extLst>
          </p:cNvPr>
          <p:cNvGraphicFramePr>
            <a:graphicFrameLocks noGrp="1"/>
          </p:cNvGraphicFramePr>
          <p:nvPr>
            <p:extLst>
              <p:ext uri="{D42A27DB-BD31-4B8C-83A1-F6EECF244321}">
                <p14:modId xmlns:p14="http://schemas.microsoft.com/office/powerpoint/2010/main" val="3259667095"/>
              </p:ext>
            </p:extLst>
          </p:nvPr>
        </p:nvGraphicFramePr>
        <p:xfrm>
          <a:off x="6185415" y="50722"/>
          <a:ext cx="6006585" cy="6807278"/>
        </p:xfrm>
        <a:graphic>
          <a:graphicData uri="http://schemas.openxmlformats.org/drawingml/2006/table">
            <a:tbl>
              <a:tblPr>
                <a:tableStyleId>{5C22544A-7EE6-4342-B048-85BDC9FD1C3A}</a:tableStyleId>
              </a:tblPr>
              <a:tblGrid>
                <a:gridCol w="830549">
                  <a:extLst>
                    <a:ext uri="{9D8B030D-6E8A-4147-A177-3AD203B41FA5}">
                      <a16:colId xmlns:a16="http://schemas.microsoft.com/office/drawing/2014/main" val="3973700816"/>
                    </a:ext>
                  </a:extLst>
                </a:gridCol>
                <a:gridCol w="1524721">
                  <a:extLst>
                    <a:ext uri="{9D8B030D-6E8A-4147-A177-3AD203B41FA5}">
                      <a16:colId xmlns:a16="http://schemas.microsoft.com/office/drawing/2014/main" val="3997658401"/>
                    </a:ext>
                  </a:extLst>
                </a:gridCol>
                <a:gridCol w="716437">
                  <a:extLst>
                    <a:ext uri="{9D8B030D-6E8A-4147-A177-3AD203B41FA5}">
                      <a16:colId xmlns:a16="http://schemas.microsoft.com/office/drawing/2014/main" val="3811033514"/>
                    </a:ext>
                  </a:extLst>
                </a:gridCol>
                <a:gridCol w="2934878">
                  <a:extLst>
                    <a:ext uri="{9D8B030D-6E8A-4147-A177-3AD203B41FA5}">
                      <a16:colId xmlns:a16="http://schemas.microsoft.com/office/drawing/2014/main" val="4159490217"/>
                    </a:ext>
                  </a:extLst>
                </a:gridCol>
              </a:tblGrid>
              <a:tr h="376812">
                <a:tc>
                  <a:txBody>
                    <a:bodyPr/>
                    <a:lstStyle/>
                    <a:p>
                      <a:pPr algn="ctr" fontAlgn="t"/>
                      <a:r>
                        <a:rPr lang="en-AU" sz="1100" b="1" u="none" strike="noStrike" dirty="0">
                          <a:solidFill>
                            <a:srgbClr val="022950"/>
                          </a:solidFill>
                          <a:effectLst/>
                        </a:rPr>
                        <a:t>Subsection</a:t>
                      </a:r>
                      <a:endParaRPr lang="en-AU" sz="1100" b="1" i="0" u="none" strike="noStrike" dirty="0">
                        <a:solidFill>
                          <a:srgbClr val="022950"/>
                        </a:solidFill>
                        <a:effectLst/>
                        <a:latin typeface="Arial" panose="020B0604020202020204" pitchFamily="34" charset="0"/>
                      </a:endParaRPr>
                    </a:p>
                  </a:txBody>
                  <a:tcPr marL="6831" marR="6831" marT="6831" marB="0" anchor="ctr">
                    <a:lnR w="12700" cap="flat" cmpd="sng" algn="ctr">
                      <a:solidFill>
                        <a:srgbClr val="102758"/>
                      </a:solidFill>
                      <a:prstDash val="solid"/>
                      <a:round/>
                      <a:headEnd type="none" w="med" len="med"/>
                      <a:tailEnd type="none" w="med" len="med"/>
                    </a:lnR>
                    <a:solidFill>
                      <a:schemeClr val="bg1"/>
                    </a:solidFill>
                  </a:tcPr>
                </a:tc>
                <a:tc>
                  <a:txBody>
                    <a:bodyPr/>
                    <a:lstStyle/>
                    <a:p>
                      <a:pPr algn="ctr" fontAlgn="t"/>
                      <a:r>
                        <a:rPr lang="en-AU" sz="1100" b="1" u="none" strike="noStrike" dirty="0">
                          <a:solidFill>
                            <a:srgbClr val="022950"/>
                          </a:solidFill>
                          <a:effectLst/>
                        </a:rPr>
                        <a:t>Paragraph / table / figure/commentary/note</a:t>
                      </a:r>
                      <a:endParaRPr lang="en-AU" sz="1100" b="1" i="0" u="none" strike="noStrike" dirty="0">
                        <a:solidFill>
                          <a:srgbClr val="022950"/>
                        </a:solidFill>
                        <a:effectLst/>
                        <a:latin typeface="Arial" panose="020B0604020202020204" pitchFamily="34" charset="0"/>
                      </a:endParaRPr>
                    </a:p>
                  </a:txBody>
                  <a:tcPr marL="6831" marR="6831" marT="6831" marB="0" anchor="ctr">
                    <a:lnL w="12700" cap="flat" cmpd="sng" algn="ctr">
                      <a:solidFill>
                        <a:srgbClr val="102758"/>
                      </a:solidFill>
                      <a:prstDash val="solid"/>
                      <a:round/>
                      <a:headEnd type="none" w="med" len="med"/>
                      <a:tailEnd type="none" w="med" len="med"/>
                    </a:lnL>
                    <a:lnR w="12700" cap="flat" cmpd="sng" algn="ctr">
                      <a:solidFill>
                        <a:srgbClr val="102758"/>
                      </a:solidFill>
                      <a:prstDash val="solid"/>
                      <a:round/>
                      <a:headEnd type="none" w="med" len="med"/>
                      <a:tailEnd type="none" w="med" len="med"/>
                    </a:lnR>
                    <a:solidFill>
                      <a:schemeClr val="bg1"/>
                    </a:solidFill>
                  </a:tcPr>
                </a:tc>
                <a:tc>
                  <a:txBody>
                    <a:bodyPr/>
                    <a:lstStyle/>
                    <a:p>
                      <a:pPr algn="ctr" fontAlgn="t"/>
                      <a:r>
                        <a:rPr lang="en-AU" sz="1100" b="1" u="none" strike="noStrike" dirty="0">
                          <a:solidFill>
                            <a:srgbClr val="022950"/>
                          </a:solidFill>
                          <a:effectLst/>
                        </a:rPr>
                        <a:t>Page No</a:t>
                      </a:r>
                      <a:endParaRPr lang="en-AU" sz="1100" b="1" i="0" u="none" strike="noStrike" dirty="0">
                        <a:solidFill>
                          <a:srgbClr val="022950"/>
                        </a:solidFill>
                        <a:effectLst/>
                        <a:latin typeface="Arial" panose="020B0604020202020204" pitchFamily="34" charset="0"/>
                      </a:endParaRPr>
                    </a:p>
                  </a:txBody>
                  <a:tcPr marL="6831" marR="6831" marT="6831" marB="0" anchor="ctr">
                    <a:lnL w="12700" cap="flat" cmpd="sng" algn="ctr">
                      <a:solidFill>
                        <a:srgbClr val="102758"/>
                      </a:solidFill>
                      <a:prstDash val="solid"/>
                      <a:round/>
                      <a:headEnd type="none" w="med" len="med"/>
                      <a:tailEnd type="none" w="med" len="med"/>
                    </a:lnL>
                    <a:lnR w="12700" cap="flat" cmpd="sng" algn="ctr">
                      <a:solidFill>
                        <a:srgbClr val="102758"/>
                      </a:solidFill>
                      <a:prstDash val="solid"/>
                      <a:round/>
                      <a:headEnd type="none" w="med" len="med"/>
                      <a:tailEnd type="none" w="med" len="med"/>
                    </a:lnR>
                    <a:solidFill>
                      <a:schemeClr val="bg1"/>
                    </a:solidFill>
                  </a:tcPr>
                </a:tc>
                <a:tc>
                  <a:txBody>
                    <a:bodyPr/>
                    <a:lstStyle/>
                    <a:p>
                      <a:pPr algn="ctr" fontAlgn="t"/>
                      <a:r>
                        <a:rPr lang="en-AU" sz="1100" b="1" u="none" strike="noStrike" dirty="0">
                          <a:solidFill>
                            <a:srgbClr val="022950"/>
                          </a:solidFill>
                          <a:effectLst/>
                        </a:rPr>
                        <a:t>Required Amendment </a:t>
                      </a:r>
                      <a:endParaRPr lang="en-AU" sz="1100" b="1" i="0" u="none" strike="noStrike" dirty="0">
                        <a:solidFill>
                          <a:srgbClr val="022950"/>
                        </a:solidFill>
                        <a:effectLst/>
                        <a:latin typeface="Arial" panose="020B0604020202020204" pitchFamily="34" charset="0"/>
                      </a:endParaRPr>
                    </a:p>
                  </a:txBody>
                  <a:tcPr marL="6831" marR="6831" marT="6831" marB="0" anchor="ctr">
                    <a:lnL w="12700" cap="flat" cmpd="sng" algn="ctr">
                      <a:solidFill>
                        <a:srgbClr val="102758"/>
                      </a:solidFill>
                      <a:prstDash val="solid"/>
                      <a:round/>
                      <a:headEnd type="none" w="med" len="med"/>
                      <a:tailEnd type="none" w="med" len="med"/>
                    </a:lnL>
                    <a:solidFill>
                      <a:schemeClr val="bg1"/>
                    </a:solidFill>
                  </a:tcPr>
                </a:tc>
                <a:extLst>
                  <a:ext uri="{0D108BD9-81ED-4DB2-BD59-A6C34878D82A}">
                    <a16:rowId xmlns:a16="http://schemas.microsoft.com/office/drawing/2014/main" val="568720018"/>
                  </a:ext>
                </a:extLst>
              </a:tr>
              <a:tr h="290685">
                <a:tc>
                  <a:txBody>
                    <a:bodyPr/>
                    <a:lstStyle/>
                    <a:p>
                      <a:pPr algn="ctr" fontAlgn="t"/>
                      <a:r>
                        <a:rPr lang="en-AU" sz="1100" u="none" strike="noStrike">
                          <a:solidFill>
                            <a:schemeClr val="bg1"/>
                          </a:solidFill>
                          <a:effectLst/>
                        </a:rPr>
                        <a:t>4.5</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US" sz="1100" u="none" strike="noStrike" dirty="0">
                          <a:solidFill>
                            <a:schemeClr val="bg1"/>
                          </a:solidFill>
                          <a:effectLst/>
                        </a:rPr>
                        <a:t>Paragraph 2 of 3, </a:t>
                      </a:r>
                    </a:p>
                    <a:p>
                      <a:pPr algn="ctr" fontAlgn="t"/>
                      <a:r>
                        <a:rPr lang="en-US" sz="1100" u="none" strike="noStrike" dirty="0">
                          <a:solidFill>
                            <a:schemeClr val="bg1"/>
                          </a:solidFill>
                          <a:effectLst/>
                        </a:rPr>
                        <a:t>list item (b)</a:t>
                      </a:r>
                      <a:endParaRPr lang="en-US"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14</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US" sz="1100" u="none" strike="noStrike" dirty="0">
                          <a:solidFill>
                            <a:schemeClr val="bg1"/>
                          </a:solidFill>
                          <a:effectLst/>
                        </a:rPr>
                        <a:t>Fix Duplicate numbering 4.5(b)</a:t>
                      </a:r>
                      <a:endParaRPr lang="en-US"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3962236463"/>
                  </a:ext>
                </a:extLst>
              </a:tr>
              <a:tr h="265757">
                <a:tc>
                  <a:txBody>
                    <a:bodyPr/>
                    <a:lstStyle/>
                    <a:p>
                      <a:pPr algn="ctr" fontAlgn="t"/>
                      <a:r>
                        <a:rPr lang="en-AU" sz="1100" u="none" strike="noStrike">
                          <a:solidFill>
                            <a:schemeClr val="bg1"/>
                          </a:solidFill>
                          <a:effectLst/>
                        </a:rPr>
                        <a:t>4.6</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 </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 </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AU" sz="1100" u="none" strike="noStrike" dirty="0">
                          <a:solidFill>
                            <a:schemeClr val="bg1"/>
                          </a:solidFill>
                          <a:effectLst/>
                        </a:rPr>
                        <a:t>Make 'approved' small caps</a:t>
                      </a:r>
                      <a:endParaRPr lang="en-AU"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35880590"/>
                  </a:ext>
                </a:extLst>
              </a:tr>
              <a:tr h="263950">
                <a:tc>
                  <a:txBody>
                    <a:bodyPr/>
                    <a:lstStyle/>
                    <a:p>
                      <a:pPr algn="ctr" fontAlgn="t"/>
                      <a:r>
                        <a:rPr lang="en-AU" sz="1100" u="none" strike="noStrike">
                          <a:solidFill>
                            <a:schemeClr val="bg1"/>
                          </a:solidFill>
                          <a:effectLst/>
                        </a:rPr>
                        <a:t>4.10</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1</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16</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AU" sz="1100" u="none" strike="noStrike" dirty="0">
                          <a:solidFill>
                            <a:schemeClr val="bg1"/>
                          </a:solidFill>
                          <a:effectLst/>
                        </a:rPr>
                        <a:t>Make 'approved' small caps</a:t>
                      </a:r>
                      <a:endParaRPr lang="en-AU"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800147943"/>
                  </a:ext>
                </a:extLst>
              </a:tr>
              <a:tr h="656731">
                <a:tc>
                  <a:txBody>
                    <a:bodyPr/>
                    <a:lstStyle/>
                    <a:p>
                      <a:pPr algn="ctr" fontAlgn="t"/>
                      <a:r>
                        <a:rPr lang="en-AU" sz="1100" u="none" strike="noStrike" dirty="0">
                          <a:solidFill>
                            <a:schemeClr val="bg1"/>
                          </a:solidFill>
                          <a:effectLst/>
                        </a:rPr>
                        <a:t>5.6</a:t>
                      </a:r>
                      <a:endParaRPr lang="en-AU"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(B) Note 2</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dirty="0">
                          <a:solidFill>
                            <a:schemeClr val="bg1"/>
                          </a:solidFill>
                          <a:effectLst/>
                        </a:rPr>
                        <a:t>19</a:t>
                      </a:r>
                      <a:endParaRPr lang="en-AU"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US" sz="1100" u="none" strike="noStrike" dirty="0">
                          <a:solidFill>
                            <a:schemeClr val="bg1"/>
                          </a:solidFill>
                          <a:effectLst/>
                        </a:rPr>
                        <a:t>The correct terminology throughout the standard is ‘MAOP reduction’</a:t>
                      </a:r>
                      <a:br>
                        <a:rPr lang="en-US" sz="1100" u="none" strike="noStrike" dirty="0">
                          <a:solidFill>
                            <a:schemeClr val="bg1"/>
                          </a:solidFill>
                          <a:effectLst/>
                        </a:rPr>
                      </a:br>
                      <a:r>
                        <a:rPr lang="en-US" sz="1100" u="none" strike="noStrike" dirty="0">
                          <a:solidFill>
                            <a:schemeClr val="bg1"/>
                          </a:solidFill>
                          <a:effectLst/>
                        </a:rPr>
                        <a:t>Change to ‘MAOP reduction’</a:t>
                      </a:r>
                      <a:endParaRPr lang="en-US"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2476982490"/>
                  </a:ext>
                </a:extLst>
              </a:tr>
              <a:tr h="441409">
                <a:tc>
                  <a:txBody>
                    <a:bodyPr/>
                    <a:lstStyle/>
                    <a:p>
                      <a:pPr algn="ctr" fontAlgn="t"/>
                      <a:r>
                        <a:rPr lang="en-AU" sz="1100" u="none" strike="noStrike">
                          <a:solidFill>
                            <a:schemeClr val="bg1"/>
                          </a:solidFill>
                          <a:effectLst/>
                        </a:rPr>
                        <a:t>5.7.2</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Para 2 / Note</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21</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US" sz="1100" u="none" strike="noStrike">
                          <a:solidFill>
                            <a:schemeClr val="bg1"/>
                          </a:solidFill>
                          <a:effectLst/>
                        </a:rPr>
                        <a:t>Add 'maximum' ahead of '10-year cycle' and '5-year cycle'.  </a:t>
                      </a:r>
                      <a:endParaRPr lang="en-US"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928457359"/>
                  </a:ext>
                </a:extLst>
              </a:tr>
              <a:tr h="1458641">
                <a:tc>
                  <a:txBody>
                    <a:bodyPr/>
                    <a:lstStyle/>
                    <a:p>
                      <a:pPr algn="ctr" fontAlgn="t"/>
                      <a:r>
                        <a:rPr lang="en-AU" sz="1100" u="none" strike="noStrike">
                          <a:solidFill>
                            <a:schemeClr val="bg1"/>
                          </a:solidFill>
                          <a:effectLst/>
                        </a:rPr>
                        <a:t>9.2</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5 Note 1</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dirty="0">
                          <a:solidFill>
                            <a:schemeClr val="bg1"/>
                          </a:solidFill>
                          <a:effectLst/>
                        </a:rPr>
                        <a:t>48</a:t>
                      </a:r>
                      <a:endParaRPr lang="en-AU"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spcAft>
                          <a:spcPts val="0"/>
                        </a:spcAft>
                      </a:pPr>
                      <a:r>
                        <a:rPr lang="en-US" sz="1100" u="none" strike="noStrike" dirty="0">
                          <a:solidFill>
                            <a:schemeClr val="bg1"/>
                          </a:solidFill>
                          <a:effectLst/>
                        </a:rPr>
                        <a:t>Remove duplication - Delete Paragraph 5 of 6.</a:t>
                      </a:r>
                    </a:p>
                    <a:p>
                      <a:pPr marL="36000" algn="l" fontAlgn="t">
                        <a:spcAft>
                          <a:spcPts val="0"/>
                        </a:spcAft>
                      </a:pPr>
                      <a:br>
                        <a:rPr lang="en-US" sz="1100" u="none" strike="noStrike" dirty="0">
                          <a:solidFill>
                            <a:schemeClr val="bg1"/>
                          </a:solidFill>
                          <a:effectLst/>
                        </a:rPr>
                      </a:br>
                      <a:r>
                        <a:rPr lang="en-US" sz="1100" u="none" strike="noStrike" dirty="0">
                          <a:solidFill>
                            <a:schemeClr val="bg1"/>
                          </a:solidFill>
                          <a:effectLst/>
                        </a:rPr>
                        <a:t>'The likely failure mode may impact the determined temporary pressure limit (e.g. failure likelihood due to local buckling could be increased at lower pressure under certain scenarios).’</a:t>
                      </a:r>
                    </a:p>
                    <a:p>
                      <a:pPr marL="36000" algn="l" fontAlgn="t">
                        <a:spcAft>
                          <a:spcPts val="0"/>
                        </a:spcAft>
                      </a:pPr>
                      <a:br>
                        <a:rPr lang="en-US" sz="1100" u="none" strike="noStrike" dirty="0">
                          <a:solidFill>
                            <a:schemeClr val="bg1"/>
                          </a:solidFill>
                          <a:effectLst/>
                        </a:rPr>
                      </a:br>
                      <a:r>
                        <a:rPr lang="en-US" sz="1100" u="none" strike="noStrike" dirty="0">
                          <a:solidFill>
                            <a:schemeClr val="bg1"/>
                          </a:solidFill>
                          <a:effectLst/>
                        </a:rPr>
                        <a:t>Retain Note 1</a:t>
                      </a:r>
                      <a:endParaRPr lang="en-US"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3157471885"/>
                  </a:ext>
                </a:extLst>
              </a:tr>
              <a:tr h="441409">
                <a:tc>
                  <a:txBody>
                    <a:bodyPr/>
                    <a:lstStyle/>
                    <a:p>
                      <a:pPr algn="ctr" fontAlgn="t"/>
                      <a:r>
                        <a:rPr lang="en-AU" sz="1100" u="none" strike="noStrike">
                          <a:solidFill>
                            <a:schemeClr val="bg1"/>
                          </a:solidFill>
                          <a:effectLst/>
                        </a:rPr>
                        <a:t>9.3.4</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Figure 9.1</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52</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US" sz="1100" u="none" strike="noStrike" dirty="0">
                          <a:solidFill>
                            <a:schemeClr val="bg1"/>
                          </a:solidFill>
                          <a:effectLst/>
                        </a:rPr>
                        <a:t>Replace Figure 9.1 with Figure 9.2 in the 2012 edition.</a:t>
                      </a:r>
                      <a:endParaRPr lang="en-US"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2071564926"/>
                  </a:ext>
                </a:extLst>
              </a:tr>
              <a:tr h="656731">
                <a:tc>
                  <a:txBody>
                    <a:bodyPr/>
                    <a:lstStyle/>
                    <a:p>
                      <a:pPr algn="ctr" fontAlgn="t"/>
                      <a:r>
                        <a:rPr lang="en-AU" sz="1100" u="none" strike="noStrike">
                          <a:solidFill>
                            <a:schemeClr val="bg1"/>
                          </a:solidFill>
                          <a:effectLst/>
                        </a:rPr>
                        <a:t>9.3.4</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(a)</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51</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US" sz="1100" u="none" strike="noStrike" dirty="0">
                          <a:solidFill>
                            <a:schemeClr val="bg1"/>
                          </a:solidFill>
                          <a:effectLst/>
                        </a:rPr>
                        <a:t>The appropriate terminology in 9.3.4 (a) should be 'temporary pressure limit' consistent with 9.2. </a:t>
                      </a:r>
                      <a:endParaRPr lang="en-US"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3933249322"/>
                  </a:ext>
                </a:extLst>
              </a:tr>
              <a:tr h="381405">
                <a:tc>
                  <a:txBody>
                    <a:bodyPr/>
                    <a:lstStyle/>
                    <a:p>
                      <a:pPr algn="ctr" fontAlgn="t"/>
                      <a:r>
                        <a:rPr lang="en-AU" sz="1100" u="none" strike="noStrike">
                          <a:solidFill>
                            <a:schemeClr val="bg1"/>
                          </a:solidFill>
                          <a:effectLst/>
                        </a:rPr>
                        <a:t>9.5.6</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1</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61</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US" sz="1100" u="none" strike="noStrike" dirty="0">
                          <a:solidFill>
                            <a:schemeClr val="bg1"/>
                          </a:solidFill>
                          <a:effectLst/>
                        </a:rPr>
                        <a:t>Correct reference to Clause 10.6 Rather than Clause 10.5</a:t>
                      </a:r>
                      <a:endParaRPr lang="en-US"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1448078557"/>
                  </a:ext>
                </a:extLst>
              </a:tr>
              <a:tr h="276858">
                <a:tc>
                  <a:txBody>
                    <a:bodyPr/>
                    <a:lstStyle/>
                    <a:p>
                      <a:pPr algn="ctr" fontAlgn="t"/>
                      <a:r>
                        <a:rPr lang="en-AU" sz="1100" u="none" strike="noStrike">
                          <a:solidFill>
                            <a:schemeClr val="bg1"/>
                          </a:solidFill>
                          <a:effectLst/>
                        </a:rPr>
                        <a:t>10.8.1</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(f)</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65</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AU" sz="1100" u="none" strike="noStrike" dirty="0">
                          <a:solidFill>
                            <a:schemeClr val="bg1"/>
                          </a:solidFill>
                          <a:effectLst/>
                        </a:rPr>
                        <a:t>Add 'be'</a:t>
                      </a:r>
                      <a:endParaRPr lang="en-AU"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2590062292"/>
                  </a:ext>
                </a:extLst>
              </a:tr>
              <a:tr h="352274">
                <a:tc>
                  <a:txBody>
                    <a:bodyPr/>
                    <a:lstStyle/>
                    <a:p>
                      <a:pPr algn="ctr" fontAlgn="t"/>
                      <a:r>
                        <a:rPr lang="en-AU" sz="1100" u="none" strike="noStrike">
                          <a:solidFill>
                            <a:schemeClr val="bg1"/>
                          </a:solidFill>
                          <a:effectLst/>
                        </a:rPr>
                        <a:t>Appendix G</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Table G.1 ( 7.5.3)</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89</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US" sz="1100" u="none" strike="noStrike">
                          <a:solidFill>
                            <a:schemeClr val="bg1"/>
                          </a:solidFill>
                          <a:effectLst/>
                        </a:rPr>
                        <a:t>Change reference from 7.5.3 to 7.5.4</a:t>
                      </a:r>
                      <a:endParaRPr lang="en-US"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3071987745"/>
                  </a:ext>
                </a:extLst>
              </a:tr>
              <a:tr h="441409">
                <a:tc>
                  <a:txBody>
                    <a:bodyPr/>
                    <a:lstStyle/>
                    <a:p>
                      <a:pPr algn="ctr" fontAlgn="t"/>
                      <a:r>
                        <a:rPr lang="en-AU" sz="1100" u="none" strike="noStrike">
                          <a:solidFill>
                            <a:schemeClr val="bg1"/>
                          </a:solidFill>
                          <a:effectLst/>
                        </a:rPr>
                        <a:t>Appendix G</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Table G.1 (10.2)</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89</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US" sz="1100" u="none" strike="noStrike" dirty="0">
                          <a:solidFill>
                            <a:schemeClr val="bg1"/>
                          </a:solidFill>
                          <a:effectLst/>
                        </a:rPr>
                        <a:t>Amend to read 'changes to approved operating conditions.'</a:t>
                      </a:r>
                      <a:endParaRPr lang="en-US"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2969776358"/>
                  </a:ext>
                </a:extLst>
              </a:tr>
              <a:tr h="451781">
                <a:tc>
                  <a:txBody>
                    <a:bodyPr/>
                    <a:lstStyle/>
                    <a:p>
                      <a:pPr algn="ctr" fontAlgn="t"/>
                      <a:r>
                        <a:rPr lang="en-AU" sz="1100" u="none" strike="noStrike">
                          <a:solidFill>
                            <a:schemeClr val="bg1"/>
                          </a:solidFill>
                          <a:effectLst/>
                        </a:rPr>
                        <a:t>9.5.6</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Title</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algn="ctr" fontAlgn="t"/>
                      <a:r>
                        <a:rPr lang="en-AU" sz="1100" u="none" strike="noStrike">
                          <a:solidFill>
                            <a:schemeClr val="bg1"/>
                          </a:solidFill>
                          <a:effectLst/>
                        </a:rPr>
                        <a:t>61</a:t>
                      </a:r>
                      <a:endParaRPr lang="en-AU" sz="1100" b="0" i="0" u="none" strike="noStrike">
                        <a:solidFill>
                          <a:schemeClr val="bg1"/>
                        </a:solidFill>
                        <a:effectLst/>
                        <a:latin typeface="Calibri" panose="020F0502020204030204" pitchFamily="34" charset="0"/>
                      </a:endParaRPr>
                    </a:p>
                  </a:txBody>
                  <a:tcPr marL="6831" marR="6831" marT="6831" marB="0" anchor="ctr">
                    <a:solidFill>
                      <a:srgbClr val="022950"/>
                    </a:solidFill>
                  </a:tcPr>
                </a:tc>
                <a:tc>
                  <a:txBody>
                    <a:bodyPr/>
                    <a:lstStyle/>
                    <a:p>
                      <a:pPr marL="36000" algn="l" fontAlgn="t"/>
                      <a:r>
                        <a:rPr lang="en-US" sz="1100" u="none" strike="noStrike" dirty="0">
                          <a:solidFill>
                            <a:schemeClr val="bg1"/>
                          </a:solidFill>
                          <a:effectLst/>
                        </a:rPr>
                        <a:t>Change title from 'Pipeline de-rating' to 'MAOP reduction'.</a:t>
                      </a:r>
                      <a:endParaRPr lang="en-US" sz="1100" b="0" i="0" u="none" strike="noStrike" dirty="0">
                        <a:solidFill>
                          <a:schemeClr val="bg1"/>
                        </a:solidFill>
                        <a:effectLst/>
                        <a:latin typeface="Calibri" panose="020F0502020204030204" pitchFamily="34" charset="0"/>
                      </a:endParaRPr>
                    </a:p>
                  </a:txBody>
                  <a:tcPr marL="6831" marR="6831" marT="6831" marB="0" anchor="ctr">
                    <a:solidFill>
                      <a:srgbClr val="022950"/>
                    </a:solidFill>
                  </a:tcPr>
                </a:tc>
                <a:extLst>
                  <a:ext uri="{0D108BD9-81ED-4DB2-BD59-A6C34878D82A}">
                    <a16:rowId xmlns:a16="http://schemas.microsoft.com/office/drawing/2014/main" val="2659573396"/>
                  </a:ext>
                </a:extLst>
              </a:tr>
            </a:tbl>
          </a:graphicData>
        </a:graphic>
      </p:graphicFrame>
    </p:spTree>
    <p:extLst>
      <p:ext uri="{BB962C8B-B14F-4D97-AF65-F5344CB8AC3E}">
        <p14:creationId xmlns:p14="http://schemas.microsoft.com/office/powerpoint/2010/main" val="2110604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55D-BE3F-5ABD-6E09-E29C31BF78DA}"/>
              </a:ext>
            </a:extLst>
          </p:cNvPr>
          <p:cNvSpPr>
            <a:spLocks noGrp="1"/>
          </p:cNvSpPr>
          <p:nvPr>
            <p:ph type="title"/>
          </p:nvPr>
        </p:nvSpPr>
        <p:spPr/>
        <p:txBody>
          <a:bodyPr/>
          <a:lstStyle/>
          <a:p>
            <a:r>
              <a:rPr lang="en-US" dirty="0"/>
              <a:t>Future Drivers of Change to AS 2885.3</a:t>
            </a:r>
            <a:endParaRPr lang="en-AU" dirty="0"/>
          </a:p>
        </p:txBody>
      </p:sp>
      <p:sp>
        <p:nvSpPr>
          <p:cNvPr id="5" name="Content Placeholder 2">
            <a:extLst>
              <a:ext uri="{FF2B5EF4-FFF2-40B4-BE49-F238E27FC236}">
                <a16:creationId xmlns:a16="http://schemas.microsoft.com/office/drawing/2014/main" id="{D23FC531-CD56-A134-0975-A0FCE453A2EE}"/>
              </a:ext>
            </a:extLst>
          </p:cNvPr>
          <p:cNvSpPr txBox="1">
            <a:spLocks/>
          </p:cNvSpPr>
          <p:nvPr/>
        </p:nvSpPr>
        <p:spPr>
          <a:xfrm>
            <a:off x="670560" y="5731497"/>
            <a:ext cx="10903132" cy="9898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022950"/>
                </a:solidFill>
              </a:rPr>
              <a:t>Questions?</a:t>
            </a:r>
            <a:endParaRPr lang="en-US" sz="3200" b="1" i="1" dirty="0">
              <a:solidFill>
                <a:srgbClr val="009BA6"/>
              </a:solidFill>
            </a:endParaRPr>
          </a:p>
          <a:p>
            <a:endParaRPr lang="en-US" dirty="0"/>
          </a:p>
          <a:p>
            <a:pPr lvl="1"/>
            <a:endParaRPr lang="en-US" dirty="0"/>
          </a:p>
        </p:txBody>
      </p:sp>
      <p:sp>
        <p:nvSpPr>
          <p:cNvPr id="9" name="Rectangle: Rounded Corners 8">
            <a:extLst>
              <a:ext uri="{FF2B5EF4-FFF2-40B4-BE49-F238E27FC236}">
                <a16:creationId xmlns:a16="http://schemas.microsoft.com/office/drawing/2014/main" id="{7F4E0610-01F8-D5C5-5968-302C7204F09B}"/>
              </a:ext>
            </a:extLst>
          </p:cNvPr>
          <p:cNvSpPr/>
          <p:nvPr/>
        </p:nvSpPr>
        <p:spPr>
          <a:xfrm>
            <a:off x="1709373"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Errors / Clarifications</a:t>
            </a:r>
          </a:p>
          <a:p>
            <a:pPr algn="ctr"/>
            <a:endParaRPr lang="en-US" dirty="0"/>
          </a:p>
          <a:p>
            <a:pPr algn="ctr"/>
            <a:endParaRPr lang="en-AU" dirty="0"/>
          </a:p>
        </p:txBody>
      </p:sp>
      <p:sp>
        <p:nvSpPr>
          <p:cNvPr id="10" name="Rectangle: Rounded Corners 9">
            <a:extLst>
              <a:ext uri="{FF2B5EF4-FFF2-40B4-BE49-F238E27FC236}">
                <a16:creationId xmlns:a16="http://schemas.microsoft.com/office/drawing/2014/main" id="{B434FFA9-E07E-C7F6-C74E-9E17B541BB53}"/>
              </a:ext>
            </a:extLst>
          </p:cNvPr>
          <p:cNvSpPr/>
          <p:nvPr/>
        </p:nvSpPr>
        <p:spPr>
          <a:xfrm>
            <a:off x="5077725"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Encroachment and heightened public awareness</a:t>
            </a:r>
          </a:p>
        </p:txBody>
      </p:sp>
      <p:sp>
        <p:nvSpPr>
          <p:cNvPr id="11" name="Rectangle: Rounded Corners 10">
            <a:extLst>
              <a:ext uri="{FF2B5EF4-FFF2-40B4-BE49-F238E27FC236}">
                <a16:creationId xmlns:a16="http://schemas.microsoft.com/office/drawing/2014/main" id="{CFA8AD58-6FFB-74F0-A153-0BED73F4638F}"/>
              </a:ext>
            </a:extLst>
          </p:cNvPr>
          <p:cNvSpPr/>
          <p:nvPr/>
        </p:nvSpPr>
        <p:spPr>
          <a:xfrm>
            <a:off x="8452300" y="3801458"/>
            <a:ext cx="2258000"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Aging Assets / more pipelines reaching end of life</a:t>
            </a:r>
            <a:endParaRPr lang="en-AU" dirty="0"/>
          </a:p>
        </p:txBody>
      </p:sp>
      <p:sp>
        <p:nvSpPr>
          <p:cNvPr id="12" name="Rectangle: Rounded Corners 11">
            <a:extLst>
              <a:ext uri="{FF2B5EF4-FFF2-40B4-BE49-F238E27FC236}">
                <a16:creationId xmlns:a16="http://schemas.microsoft.com/office/drawing/2014/main" id="{3A5B6600-452C-2B10-C312-E9C4B0102357}"/>
              </a:ext>
            </a:extLst>
          </p:cNvPr>
          <p:cNvSpPr/>
          <p:nvPr/>
        </p:nvSpPr>
        <p:spPr>
          <a:xfrm>
            <a:off x="1709374" y="1690688"/>
            <a:ext cx="2377434"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Transition to lower emission energy</a:t>
            </a:r>
          </a:p>
          <a:p>
            <a:pPr algn="ctr"/>
            <a:endParaRPr lang="en-AU" dirty="0"/>
          </a:p>
        </p:txBody>
      </p:sp>
      <p:sp>
        <p:nvSpPr>
          <p:cNvPr id="13" name="Rectangle: Rounded Corners 12">
            <a:extLst>
              <a:ext uri="{FF2B5EF4-FFF2-40B4-BE49-F238E27FC236}">
                <a16:creationId xmlns:a16="http://schemas.microsoft.com/office/drawing/2014/main" id="{0DEBF708-2228-BB42-EE3E-FC3633B36F66}"/>
              </a:ext>
            </a:extLst>
          </p:cNvPr>
          <p:cNvSpPr/>
          <p:nvPr/>
        </p:nvSpPr>
        <p:spPr>
          <a:xfrm>
            <a:off x="8446078" y="1713304"/>
            <a:ext cx="2255132"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International/ local experience</a:t>
            </a:r>
          </a:p>
          <a:p>
            <a:pPr algn="ctr"/>
            <a:endParaRPr lang="en-AU" dirty="0"/>
          </a:p>
        </p:txBody>
      </p:sp>
      <p:sp>
        <p:nvSpPr>
          <p:cNvPr id="14" name="Rectangle: Rounded Corners 13">
            <a:extLst>
              <a:ext uri="{FF2B5EF4-FFF2-40B4-BE49-F238E27FC236}">
                <a16:creationId xmlns:a16="http://schemas.microsoft.com/office/drawing/2014/main" id="{58FC35C8-2FDC-7DE6-A798-1BCCBB425637}"/>
              </a:ext>
            </a:extLst>
          </p:cNvPr>
          <p:cNvSpPr/>
          <p:nvPr/>
        </p:nvSpPr>
        <p:spPr>
          <a:xfrm>
            <a:off x="5099023" y="1713304"/>
            <a:ext cx="2339346"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Technology advancements</a:t>
            </a:r>
          </a:p>
          <a:p>
            <a:pPr algn="ctr"/>
            <a:endParaRPr lang="en-AU" dirty="0"/>
          </a:p>
        </p:txBody>
      </p:sp>
      <p:sp>
        <p:nvSpPr>
          <p:cNvPr id="15" name="Arrow: Right 14">
            <a:extLst>
              <a:ext uri="{FF2B5EF4-FFF2-40B4-BE49-F238E27FC236}">
                <a16:creationId xmlns:a16="http://schemas.microsoft.com/office/drawing/2014/main" id="{19F455C7-3FE6-FD0D-1A32-F9E02DAA0655}"/>
              </a:ext>
            </a:extLst>
          </p:cNvPr>
          <p:cNvSpPr/>
          <p:nvPr/>
        </p:nvSpPr>
        <p:spPr>
          <a:xfrm flipV="1">
            <a:off x="4086808" y="2363141"/>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Right 15">
            <a:extLst>
              <a:ext uri="{FF2B5EF4-FFF2-40B4-BE49-F238E27FC236}">
                <a16:creationId xmlns:a16="http://schemas.microsoft.com/office/drawing/2014/main" id="{0EFDD341-FC00-A86D-CC01-46BFF0F29CAE}"/>
              </a:ext>
            </a:extLst>
          </p:cNvPr>
          <p:cNvSpPr/>
          <p:nvPr/>
        </p:nvSpPr>
        <p:spPr>
          <a:xfrm flipV="1">
            <a:off x="7455161" y="236296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rrow: Right 16">
            <a:extLst>
              <a:ext uri="{FF2B5EF4-FFF2-40B4-BE49-F238E27FC236}">
                <a16:creationId xmlns:a16="http://schemas.microsoft.com/office/drawing/2014/main" id="{C71068D2-A0A3-86AB-2741-F3594D729983}"/>
              </a:ext>
            </a:extLst>
          </p:cNvPr>
          <p:cNvSpPr/>
          <p:nvPr/>
        </p:nvSpPr>
        <p:spPr>
          <a:xfrm flipV="1">
            <a:off x="4086807" y="4450722"/>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rrow: Right 17">
            <a:extLst>
              <a:ext uri="{FF2B5EF4-FFF2-40B4-BE49-F238E27FC236}">
                <a16:creationId xmlns:a16="http://schemas.microsoft.com/office/drawing/2014/main" id="{D769D9C8-A602-AD48-F1F5-54EB9054957C}"/>
              </a:ext>
            </a:extLst>
          </p:cNvPr>
          <p:cNvSpPr/>
          <p:nvPr/>
        </p:nvSpPr>
        <p:spPr>
          <a:xfrm flipV="1">
            <a:off x="7459985" y="441338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Arrow: Curved Left 18">
            <a:extLst>
              <a:ext uri="{FF2B5EF4-FFF2-40B4-BE49-F238E27FC236}">
                <a16:creationId xmlns:a16="http://schemas.microsoft.com/office/drawing/2014/main" id="{760564C9-0091-7CE0-3875-A07626FADFDB}"/>
              </a:ext>
            </a:extLst>
          </p:cNvPr>
          <p:cNvSpPr/>
          <p:nvPr/>
        </p:nvSpPr>
        <p:spPr>
          <a:xfrm>
            <a:off x="10730199" y="2435290"/>
            <a:ext cx="731521" cy="2219150"/>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0" name="Arrow: Curved Left 19">
            <a:extLst>
              <a:ext uri="{FF2B5EF4-FFF2-40B4-BE49-F238E27FC236}">
                <a16:creationId xmlns:a16="http://schemas.microsoft.com/office/drawing/2014/main" id="{133C95BC-FC36-8E00-7FC8-72EAE8221048}"/>
              </a:ext>
            </a:extLst>
          </p:cNvPr>
          <p:cNvSpPr/>
          <p:nvPr/>
        </p:nvSpPr>
        <p:spPr>
          <a:xfrm rot="10800000">
            <a:off x="973027" y="2265004"/>
            <a:ext cx="731521" cy="2352098"/>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1752948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0789EB0-B246-2976-57BD-9E2C91B528F9}"/>
              </a:ext>
            </a:extLst>
          </p:cNvPr>
          <p:cNvSpPr>
            <a:spLocks noGrp="1"/>
          </p:cNvSpPr>
          <p:nvPr>
            <p:ph type="title"/>
          </p:nvPr>
        </p:nvSpPr>
        <p:spPr>
          <a:xfrm>
            <a:off x="3462815" y="3228428"/>
            <a:ext cx="5041900" cy="942664"/>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Thankyou </a:t>
            </a:r>
          </a:p>
        </p:txBody>
      </p:sp>
      <p:pic>
        <p:nvPicPr>
          <p:cNvPr id="3" name="Picture 2">
            <a:extLst>
              <a:ext uri="{FF2B5EF4-FFF2-40B4-BE49-F238E27FC236}">
                <a16:creationId xmlns:a16="http://schemas.microsoft.com/office/drawing/2014/main" id="{2C585DEF-171E-7528-DF5C-9C2517396928}"/>
              </a:ext>
            </a:extLst>
          </p:cNvPr>
          <p:cNvPicPr>
            <a:picLocks noChangeAspect="1"/>
          </p:cNvPicPr>
          <p:nvPr/>
        </p:nvPicPr>
        <p:blipFill>
          <a:blip r:embed="rId3"/>
          <a:stretch>
            <a:fillRect/>
          </a:stretch>
        </p:blipFill>
        <p:spPr>
          <a:xfrm>
            <a:off x="4486275" y="719826"/>
            <a:ext cx="2881570" cy="2037270"/>
          </a:xfrm>
          <a:prstGeom prst="rect">
            <a:avLst/>
          </a:prstGeom>
        </p:spPr>
      </p:pic>
      <p:pic>
        <p:nvPicPr>
          <p:cNvPr id="4" name="Picture 3">
            <a:extLst>
              <a:ext uri="{FF2B5EF4-FFF2-40B4-BE49-F238E27FC236}">
                <a16:creationId xmlns:a16="http://schemas.microsoft.com/office/drawing/2014/main" id="{74C086D2-9E66-4879-E651-EAEC23D55824}"/>
              </a:ext>
            </a:extLst>
          </p:cNvPr>
          <p:cNvPicPr>
            <a:picLocks noChangeAspect="1"/>
          </p:cNvPicPr>
          <p:nvPr/>
        </p:nvPicPr>
        <p:blipFill>
          <a:blip r:embed="rId4"/>
          <a:stretch>
            <a:fillRect/>
          </a:stretch>
        </p:blipFill>
        <p:spPr>
          <a:xfrm>
            <a:off x="220625" y="4586303"/>
            <a:ext cx="2584586" cy="1723057"/>
          </a:xfrm>
          <a:prstGeom prst="rect">
            <a:avLst/>
          </a:prstGeom>
        </p:spPr>
      </p:pic>
      <p:pic>
        <p:nvPicPr>
          <p:cNvPr id="6" name="Picture 5">
            <a:extLst>
              <a:ext uri="{FF2B5EF4-FFF2-40B4-BE49-F238E27FC236}">
                <a16:creationId xmlns:a16="http://schemas.microsoft.com/office/drawing/2014/main" id="{DEA71D63-5591-31CE-77B7-23D634E6C709}"/>
              </a:ext>
            </a:extLst>
          </p:cNvPr>
          <p:cNvPicPr>
            <a:picLocks noChangeAspect="1"/>
          </p:cNvPicPr>
          <p:nvPr/>
        </p:nvPicPr>
        <p:blipFill>
          <a:blip r:embed="rId5"/>
          <a:stretch>
            <a:fillRect/>
          </a:stretch>
        </p:blipFill>
        <p:spPr>
          <a:xfrm>
            <a:off x="6167339" y="4425804"/>
            <a:ext cx="2455314" cy="1636876"/>
          </a:xfrm>
          <a:prstGeom prst="rect">
            <a:avLst/>
          </a:prstGeom>
        </p:spPr>
      </p:pic>
      <p:pic>
        <p:nvPicPr>
          <p:cNvPr id="9" name="Picture 8">
            <a:extLst>
              <a:ext uri="{FF2B5EF4-FFF2-40B4-BE49-F238E27FC236}">
                <a16:creationId xmlns:a16="http://schemas.microsoft.com/office/drawing/2014/main" id="{E3867CE4-5731-18DA-66B1-2CD15E920E17}"/>
              </a:ext>
            </a:extLst>
          </p:cNvPr>
          <p:cNvPicPr>
            <a:picLocks noChangeAspect="1"/>
          </p:cNvPicPr>
          <p:nvPr/>
        </p:nvPicPr>
        <p:blipFill>
          <a:blip r:embed="rId6"/>
          <a:stretch>
            <a:fillRect/>
          </a:stretch>
        </p:blipFill>
        <p:spPr>
          <a:xfrm>
            <a:off x="2876550" y="4171092"/>
            <a:ext cx="3219450" cy="2146300"/>
          </a:xfrm>
          <a:prstGeom prst="rect">
            <a:avLst/>
          </a:prstGeom>
        </p:spPr>
      </p:pic>
      <p:pic>
        <p:nvPicPr>
          <p:cNvPr id="11" name="Picture 10">
            <a:extLst>
              <a:ext uri="{FF2B5EF4-FFF2-40B4-BE49-F238E27FC236}">
                <a16:creationId xmlns:a16="http://schemas.microsoft.com/office/drawing/2014/main" id="{CED60E02-E024-1203-48CB-4294FCFA9018}"/>
              </a:ext>
            </a:extLst>
          </p:cNvPr>
          <p:cNvPicPr>
            <a:picLocks noChangeAspect="1"/>
          </p:cNvPicPr>
          <p:nvPr/>
        </p:nvPicPr>
        <p:blipFill>
          <a:blip r:embed="rId7"/>
          <a:stretch>
            <a:fillRect/>
          </a:stretch>
        </p:blipFill>
        <p:spPr>
          <a:xfrm>
            <a:off x="8403019" y="4171092"/>
            <a:ext cx="3785932" cy="2523955"/>
          </a:xfrm>
          <a:prstGeom prst="rect">
            <a:avLst/>
          </a:prstGeom>
        </p:spPr>
      </p:pic>
    </p:spTree>
    <p:extLst>
      <p:ext uri="{BB962C8B-B14F-4D97-AF65-F5344CB8AC3E}">
        <p14:creationId xmlns:p14="http://schemas.microsoft.com/office/powerpoint/2010/main" val="71204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55D-BE3F-5ABD-6E09-E29C31BF78DA}"/>
              </a:ext>
            </a:extLst>
          </p:cNvPr>
          <p:cNvSpPr>
            <a:spLocks noGrp="1"/>
          </p:cNvSpPr>
          <p:nvPr>
            <p:ph type="title"/>
          </p:nvPr>
        </p:nvSpPr>
        <p:spPr/>
        <p:txBody>
          <a:bodyPr/>
          <a:lstStyle/>
          <a:p>
            <a:r>
              <a:rPr lang="en-US" dirty="0"/>
              <a:t>Future Drivers of Change to AS 2885.3</a:t>
            </a:r>
            <a:endParaRPr lang="en-AU" dirty="0"/>
          </a:p>
        </p:txBody>
      </p:sp>
      <p:sp>
        <p:nvSpPr>
          <p:cNvPr id="5" name="Content Placeholder 2">
            <a:extLst>
              <a:ext uri="{FF2B5EF4-FFF2-40B4-BE49-F238E27FC236}">
                <a16:creationId xmlns:a16="http://schemas.microsoft.com/office/drawing/2014/main" id="{D23FC531-CD56-A134-0975-A0FCE453A2EE}"/>
              </a:ext>
            </a:extLst>
          </p:cNvPr>
          <p:cNvSpPr txBox="1">
            <a:spLocks/>
          </p:cNvSpPr>
          <p:nvPr/>
        </p:nvSpPr>
        <p:spPr>
          <a:xfrm>
            <a:off x="670560" y="5731497"/>
            <a:ext cx="10903132" cy="9898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solidFill>
                  <a:srgbClr val="022950"/>
                </a:solidFill>
              </a:rPr>
              <a:t>The pace of change is so great, there is always something going on.  What that says to me is that you have to have strategic vision and peripheral vision.  Strategic vision is the is the ability to look ahead and peripheral vision is the ability to look around, and both are important. </a:t>
            </a:r>
            <a:r>
              <a:rPr lang="en-US" sz="1800" b="1" i="1" dirty="0">
                <a:solidFill>
                  <a:srgbClr val="009BA6"/>
                </a:solidFill>
              </a:rPr>
              <a:t>Carly Fiorina </a:t>
            </a:r>
          </a:p>
          <a:p>
            <a:endParaRPr lang="en-US" dirty="0"/>
          </a:p>
          <a:p>
            <a:pPr lvl="1"/>
            <a:endParaRPr lang="en-US" dirty="0"/>
          </a:p>
        </p:txBody>
      </p:sp>
      <p:sp>
        <p:nvSpPr>
          <p:cNvPr id="9" name="Rectangle: Rounded Corners 8">
            <a:extLst>
              <a:ext uri="{FF2B5EF4-FFF2-40B4-BE49-F238E27FC236}">
                <a16:creationId xmlns:a16="http://schemas.microsoft.com/office/drawing/2014/main" id="{7F4E0610-01F8-D5C5-5968-302C7204F09B}"/>
              </a:ext>
            </a:extLst>
          </p:cNvPr>
          <p:cNvSpPr/>
          <p:nvPr/>
        </p:nvSpPr>
        <p:spPr>
          <a:xfrm>
            <a:off x="1709373"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Errors / Clarifications</a:t>
            </a:r>
          </a:p>
          <a:p>
            <a:pPr algn="ctr"/>
            <a:endParaRPr lang="en-US" dirty="0"/>
          </a:p>
          <a:p>
            <a:pPr algn="ctr"/>
            <a:endParaRPr lang="en-AU" dirty="0"/>
          </a:p>
        </p:txBody>
      </p:sp>
      <p:sp>
        <p:nvSpPr>
          <p:cNvPr id="10" name="Rectangle: Rounded Corners 9">
            <a:extLst>
              <a:ext uri="{FF2B5EF4-FFF2-40B4-BE49-F238E27FC236}">
                <a16:creationId xmlns:a16="http://schemas.microsoft.com/office/drawing/2014/main" id="{B434FFA9-E07E-C7F6-C74E-9E17B541BB53}"/>
              </a:ext>
            </a:extLst>
          </p:cNvPr>
          <p:cNvSpPr/>
          <p:nvPr/>
        </p:nvSpPr>
        <p:spPr>
          <a:xfrm>
            <a:off x="5077725"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Encroachment and heightened public awareness</a:t>
            </a:r>
          </a:p>
        </p:txBody>
      </p:sp>
      <p:sp>
        <p:nvSpPr>
          <p:cNvPr id="11" name="Rectangle: Rounded Corners 10">
            <a:extLst>
              <a:ext uri="{FF2B5EF4-FFF2-40B4-BE49-F238E27FC236}">
                <a16:creationId xmlns:a16="http://schemas.microsoft.com/office/drawing/2014/main" id="{CFA8AD58-6FFB-74F0-A153-0BED73F4638F}"/>
              </a:ext>
            </a:extLst>
          </p:cNvPr>
          <p:cNvSpPr/>
          <p:nvPr/>
        </p:nvSpPr>
        <p:spPr>
          <a:xfrm>
            <a:off x="8452300" y="3801458"/>
            <a:ext cx="2258000"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Aging Assets / more pipelines reaching end of life</a:t>
            </a:r>
            <a:endParaRPr lang="en-AU" dirty="0"/>
          </a:p>
        </p:txBody>
      </p:sp>
      <p:sp>
        <p:nvSpPr>
          <p:cNvPr id="12" name="Rectangle: Rounded Corners 11">
            <a:extLst>
              <a:ext uri="{FF2B5EF4-FFF2-40B4-BE49-F238E27FC236}">
                <a16:creationId xmlns:a16="http://schemas.microsoft.com/office/drawing/2014/main" id="{3A5B6600-452C-2B10-C312-E9C4B0102357}"/>
              </a:ext>
            </a:extLst>
          </p:cNvPr>
          <p:cNvSpPr/>
          <p:nvPr/>
        </p:nvSpPr>
        <p:spPr>
          <a:xfrm>
            <a:off x="1709374" y="1690688"/>
            <a:ext cx="2377434"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Transition to lower emission energy</a:t>
            </a:r>
          </a:p>
          <a:p>
            <a:pPr algn="ctr"/>
            <a:endParaRPr lang="en-AU" dirty="0"/>
          </a:p>
        </p:txBody>
      </p:sp>
      <p:sp>
        <p:nvSpPr>
          <p:cNvPr id="13" name="Rectangle: Rounded Corners 12">
            <a:extLst>
              <a:ext uri="{FF2B5EF4-FFF2-40B4-BE49-F238E27FC236}">
                <a16:creationId xmlns:a16="http://schemas.microsoft.com/office/drawing/2014/main" id="{0DEBF708-2228-BB42-EE3E-FC3633B36F66}"/>
              </a:ext>
            </a:extLst>
          </p:cNvPr>
          <p:cNvSpPr/>
          <p:nvPr/>
        </p:nvSpPr>
        <p:spPr>
          <a:xfrm>
            <a:off x="8446078" y="1713304"/>
            <a:ext cx="2255132"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International/ local experience</a:t>
            </a:r>
          </a:p>
          <a:p>
            <a:pPr algn="ctr"/>
            <a:endParaRPr lang="en-AU" dirty="0"/>
          </a:p>
        </p:txBody>
      </p:sp>
      <p:sp>
        <p:nvSpPr>
          <p:cNvPr id="14" name="Rectangle: Rounded Corners 13">
            <a:extLst>
              <a:ext uri="{FF2B5EF4-FFF2-40B4-BE49-F238E27FC236}">
                <a16:creationId xmlns:a16="http://schemas.microsoft.com/office/drawing/2014/main" id="{58FC35C8-2FDC-7DE6-A798-1BCCBB425637}"/>
              </a:ext>
            </a:extLst>
          </p:cNvPr>
          <p:cNvSpPr/>
          <p:nvPr/>
        </p:nvSpPr>
        <p:spPr>
          <a:xfrm>
            <a:off x="5099023" y="1713304"/>
            <a:ext cx="2339346"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Technology advancements</a:t>
            </a:r>
          </a:p>
          <a:p>
            <a:pPr algn="ctr"/>
            <a:endParaRPr lang="en-AU" dirty="0"/>
          </a:p>
        </p:txBody>
      </p:sp>
      <p:sp>
        <p:nvSpPr>
          <p:cNvPr id="15" name="Arrow: Right 14">
            <a:extLst>
              <a:ext uri="{FF2B5EF4-FFF2-40B4-BE49-F238E27FC236}">
                <a16:creationId xmlns:a16="http://schemas.microsoft.com/office/drawing/2014/main" id="{19F455C7-3FE6-FD0D-1A32-F9E02DAA0655}"/>
              </a:ext>
            </a:extLst>
          </p:cNvPr>
          <p:cNvSpPr/>
          <p:nvPr/>
        </p:nvSpPr>
        <p:spPr>
          <a:xfrm flipV="1">
            <a:off x="4086808" y="2363141"/>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Right 15">
            <a:extLst>
              <a:ext uri="{FF2B5EF4-FFF2-40B4-BE49-F238E27FC236}">
                <a16:creationId xmlns:a16="http://schemas.microsoft.com/office/drawing/2014/main" id="{0EFDD341-FC00-A86D-CC01-46BFF0F29CAE}"/>
              </a:ext>
            </a:extLst>
          </p:cNvPr>
          <p:cNvSpPr/>
          <p:nvPr/>
        </p:nvSpPr>
        <p:spPr>
          <a:xfrm flipV="1">
            <a:off x="7455161" y="236296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rrow: Right 16">
            <a:extLst>
              <a:ext uri="{FF2B5EF4-FFF2-40B4-BE49-F238E27FC236}">
                <a16:creationId xmlns:a16="http://schemas.microsoft.com/office/drawing/2014/main" id="{C71068D2-A0A3-86AB-2741-F3594D729983}"/>
              </a:ext>
            </a:extLst>
          </p:cNvPr>
          <p:cNvSpPr/>
          <p:nvPr/>
        </p:nvSpPr>
        <p:spPr>
          <a:xfrm flipV="1">
            <a:off x="4086807" y="4450722"/>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rrow: Right 17">
            <a:extLst>
              <a:ext uri="{FF2B5EF4-FFF2-40B4-BE49-F238E27FC236}">
                <a16:creationId xmlns:a16="http://schemas.microsoft.com/office/drawing/2014/main" id="{D769D9C8-A602-AD48-F1F5-54EB9054957C}"/>
              </a:ext>
            </a:extLst>
          </p:cNvPr>
          <p:cNvSpPr/>
          <p:nvPr/>
        </p:nvSpPr>
        <p:spPr>
          <a:xfrm flipV="1">
            <a:off x="7459985" y="441338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Arrow: Curved Left 18">
            <a:extLst>
              <a:ext uri="{FF2B5EF4-FFF2-40B4-BE49-F238E27FC236}">
                <a16:creationId xmlns:a16="http://schemas.microsoft.com/office/drawing/2014/main" id="{760564C9-0091-7CE0-3875-A07626FADFDB}"/>
              </a:ext>
            </a:extLst>
          </p:cNvPr>
          <p:cNvSpPr/>
          <p:nvPr/>
        </p:nvSpPr>
        <p:spPr>
          <a:xfrm>
            <a:off x="10730199" y="2435290"/>
            <a:ext cx="731521" cy="2219150"/>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0" name="Arrow: Curved Left 19">
            <a:extLst>
              <a:ext uri="{FF2B5EF4-FFF2-40B4-BE49-F238E27FC236}">
                <a16:creationId xmlns:a16="http://schemas.microsoft.com/office/drawing/2014/main" id="{133C95BC-FC36-8E00-7FC8-72EAE8221048}"/>
              </a:ext>
            </a:extLst>
          </p:cNvPr>
          <p:cNvSpPr/>
          <p:nvPr/>
        </p:nvSpPr>
        <p:spPr>
          <a:xfrm rot="10800000">
            <a:off x="973027" y="2265004"/>
            <a:ext cx="731521" cy="2352098"/>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52494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55D-BE3F-5ABD-6E09-E29C31BF78DA}"/>
              </a:ext>
            </a:extLst>
          </p:cNvPr>
          <p:cNvSpPr>
            <a:spLocks noGrp="1"/>
          </p:cNvSpPr>
          <p:nvPr>
            <p:ph type="title"/>
          </p:nvPr>
        </p:nvSpPr>
        <p:spPr/>
        <p:txBody>
          <a:bodyPr/>
          <a:lstStyle/>
          <a:p>
            <a:r>
              <a:rPr lang="en-US" dirty="0"/>
              <a:t>Future Drivers of Change to AS 2885.3</a:t>
            </a:r>
            <a:endParaRPr lang="en-AU" dirty="0"/>
          </a:p>
        </p:txBody>
      </p:sp>
      <p:sp>
        <p:nvSpPr>
          <p:cNvPr id="9" name="Rectangle: Rounded Corners 8">
            <a:extLst>
              <a:ext uri="{FF2B5EF4-FFF2-40B4-BE49-F238E27FC236}">
                <a16:creationId xmlns:a16="http://schemas.microsoft.com/office/drawing/2014/main" id="{7F4E0610-01F8-D5C5-5968-302C7204F09B}"/>
              </a:ext>
            </a:extLst>
          </p:cNvPr>
          <p:cNvSpPr/>
          <p:nvPr/>
        </p:nvSpPr>
        <p:spPr>
          <a:xfrm>
            <a:off x="1709373"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 Errors / Clarifications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434FFA9-E07E-C7F6-C74E-9E17B541BB53}"/>
              </a:ext>
            </a:extLst>
          </p:cNvPr>
          <p:cNvSpPr/>
          <p:nvPr/>
        </p:nvSpPr>
        <p:spPr>
          <a:xfrm>
            <a:off x="5077725"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 Encroachment and heightened public awareness</a:t>
            </a:r>
          </a:p>
        </p:txBody>
      </p:sp>
      <p:sp>
        <p:nvSpPr>
          <p:cNvPr id="11" name="Rectangle: Rounded Corners 10">
            <a:extLst>
              <a:ext uri="{FF2B5EF4-FFF2-40B4-BE49-F238E27FC236}">
                <a16:creationId xmlns:a16="http://schemas.microsoft.com/office/drawing/2014/main" id="{CFA8AD58-6FFB-74F0-A153-0BED73F4638F}"/>
              </a:ext>
            </a:extLst>
          </p:cNvPr>
          <p:cNvSpPr/>
          <p:nvPr/>
        </p:nvSpPr>
        <p:spPr>
          <a:xfrm>
            <a:off x="8452300" y="3801458"/>
            <a:ext cx="2258000"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 Aging Assets / more pipelines reaching end of life</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3A5B6600-452C-2B10-C312-E9C4B0102357}"/>
              </a:ext>
            </a:extLst>
          </p:cNvPr>
          <p:cNvSpPr/>
          <p:nvPr/>
        </p:nvSpPr>
        <p:spPr>
          <a:xfrm>
            <a:off x="1709374" y="1690688"/>
            <a:ext cx="2377434" cy="1569720"/>
          </a:xfrm>
          <a:prstGeom prst="roundRect">
            <a:avLst/>
          </a:prstGeom>
          <a:solidFill>
            <a:srgbClr val="0070C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 Transition to lower emission energy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0DEBF708-2228-BB42-EE3E-FC3633B36F66}"/>
              </a:ext>
            </a:extLst>
          </p:cNvPr>
          <p:cNvSpPr/>
          <p:nvPr/>
        </p:nvSpPr>
        <p:spPr>
          <a:xfrm>
            <a:off x="8446078" y="1713304"/>
            <a:ext cx="2255132"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International/ local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58FC35C8-2FDC-7DE6-A798-1BCCBB425637}"/>
              </a:ext>
            </a:extLst>
          </p:cNvPr>
          <p:cNvSpPr/>
          <p:nvPr/>
        </p:nvSpPr>
        <p:spPr>
          <a:xfrm>
            <a:off x="5099023" y="1713304"/>
            <a:ext cx="2339346"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Technology advancements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19F455C7-3FE6-FD0D-1A32-F9E02DAA0655}"/>
              </a:ext>
            </a:extLst>
          </p:cNvPr>
          <p:cNvSpPr/>
          <p:nvPr/>
        </p:nvSpPr>
        <p:spPr>
          <a:xfrm flipV="1">
            <a:off x="4086808" y="2363141"/>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0EFDD341-FC00-A86D-CC01-46BFF0F29CAE}"/>
              </a:ext>
            </a:extLst>
          </p:cNvPr>
          <p:cNvSpPr/>
          <p:nvPr/>
        </p:nvSpPr>
        <p:spPr>
          <a:xfrm flipV="1">
            <a:off x="7455161" y="236296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C71068D2-A0A3-86AB-2741-F3594D729983}"/>
              </a:ext>
            </a:extLst>
          </p:cNvPr>
          <p:cNvSpPr/>
          <p:nvPr/>
        </p:nvSpPr>
        <p:spPr>
          <a:xfrm flipV="1">
            <a:off x="4086807" y="4450722"/>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769D9C8-A602-AD48-F1F5-54EB9054957C}"/>
              </a:ext>
            </a:extLst>
          </p:cNvPr>
          <p:cNvSpPr/>
          <p:nvPr/>
        </p:nvSpPr>
        <p:spPr>
          <a:xfrm flipV="1">
            <a:off x="7459985" y="441338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Curved Left 18">
            <a:extLst>
              <a:ext uri="{FF2B5EF4-FFF2-40B4-BE49-F238E27FC236}">
                <a16:creationId xmlns:a16="http://schemas.microsoft.com/office/drawing/2014/main" id="{760564C9-0091-7CE0-3875-A07626FADFDB}"/>
              </a:ext>
            </a:extLst>
          </p:cNvPr>
          <p:cNvSpPr/>
          <p:nvPr/>
        </p:nvSpPr>
        <p:spPr>
          <a:xfrm>
            <a:off x="10730199" y="2435290"/>
            <a:ext cx="731521" cy="2219150"/>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Curved Left 19">
            <a:extLst>
              <a:ext uri="{FF2B5EF4-FFF2-40B4-BE49-F238E27FC236}">
                <a16:creationId xmlns:a16="http://schemas.microsoft.com/office/drawing/2014/main" id="{133C95BC-FC36-8E00-7FC8-72EAE8221048}"/>
              </a:ext>
            </a:extLst>
          </p:cNvPr>
          <p:cNvSpPr/>
          <p:nvPr/>
        </p:nvSpPr>
        <p:spPr>
          <a:xfrm rot="10800000">
            <a:off x="973027" y="2265004"/>
            <a:ext cx="731521" cy="2352098"/>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25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4FF5557A-7072-427D-CA7F-6107736E11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44" t="1746" r="2011"/>
          <a:stretch/>
        </p:blipFill>
        <p:spPr bwMode="auto">
          <a:xfrm>
            <a:off x="6205357" y="1542614"/>
            <a:ext cx="2976996" cy="40497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322C92-C9CB-492F-4586-5ABB2DF6FF34}"/>
              </a:ext>
            </a:extLst>
          </p:cNvPr>
          <p:cNvSpPr>
            <a:spLocks noGrp="1"/>
          </p:cNvSpPr>
          <p:nvPr>
            <p:ph type="title"/>
          </p:nvPr>
        </p:nvSpPr>
        <p:spPr/>
        <p:txBody>
          <a:bodyPr/>
          <a:lstStyle/>
          <a:p>
            <a:r>
              <a:rPr lang="en-AU" dirty="0"/>
              <a:t>Transition to lower emission energy</a:t>
            </a:r>
            <a:br>
              <a:rPr lang="en-AU" dirty="0"/>
            </a:br>
            <a:endParaRPr lang="en-AU" dirty="0"/>
          </a:p>
        </p:txBody>
      </p:sp>
      <p:sp>
        <p:nvSpPr>
          <p:cNvPr id="3" name="Content Placeholder 2">
            <a:extLst>
              <a:ext uri="{FF2B5EF4-FFF2-40B4-BE49-F238E27FC236}">
                <a16:creationId xmlns:a16="http://schemas.microsoft.com/office/drawing/2014/main" id="{2592529C-059C-71DB-49CE-FFF80CBE9ABF}"/>
              </a:ext>
            </a:extLst>
          </p:cNvPr>
          <p:cNvSpPr>
            <a:spLocks noGrp="1"/>
          </p:cNvSpPr>
          <p:nvPr>
            <p:ph sz="half" idx="1"/>
          </p:nvPr>
        </p:nvSpPr>
        <p:spPr>
          <a:xfrm>
            <a:off x="281708" y="1912776"/>
            <a:ext cx="5555673" cy="4629886"/>
          </a:xfrm>
        </p:spPr>
        <p:txBody>
          <a:bodyPr>
            <a:normAutofit fontScale="85000" lnSpcReduction="20000"/>
          </a:bodyPr>
          <a:lstStyle/>
          <a:p>
            <a:r>
              <a:rPr lang="en-US" dirty="0"/>
              <a:t>Changing demand is driving pipeline usage for energy storage and intermittent gas flow is increasing station start-ups and pipeline fatigue cycles.</a:t>
            </a:r>
          </a:p>
          <a:p>
            <a:r>
              <a:rPr lang="en-US" dirty="0"/>
              <a:t>More pipelines will be required for transporting future fuels  (H2, Ammonia, biomethane, methanol) or CO2 for carbon capture and storage.  The standard may need to include requirements for assessing:</a:t>
            </a:r>
          </a:p>
          <a:p>
            <a:pPr marL="447675" lvl="1"/>
            <a:r>
              <a:rPr lang="en-US" dirty="0"/>
              <a:t>Suitability of pipelines for repurposing.</a:t>
            </a:r>
          </a:p>
          <a:p>
            <a:pPr marL="447675" lvl="1"/>
            <a:r>
              <a:rPr lang="en-US" dirty="0"/>
              <a:t>Suitability of stations (e.g. impact of H2 on elastomers).</a:t>
            </a:r>
          </a:p>
          <a:p>
            <a:pPr marL="447675" lvl="1"/>
            <a:r>
              <a:rPr lang="en-US" dirty="0"/>
              <a:t>The impact of varying gas compositions on fracture control, internal corrosion, metering (e.g. H2 blending, biomethane impurities).</a:t>
            </a:r>
          </a:p>
          <a:p>
            <a:pPr marL="447675" lvl="1"/>
            <a:r>
              <a:rPr lang="en-US" dirty="0"/>
              <a:t>Fracture control and fatigue life for pipelines transporting future fuels.</a:t>
            </a:r>
          </a:p>
          <a:p>
            <a:pPr marL="447675" lvl="1"/>
            <a:r>
              <a:rPr lang="en-US" dirty="0"/>
              <a:t>Operating requirements for future fuels and CO2 pipelines (e.g. operational readiness, safety, integrity management, emergency response).</a:t>
            </a:r>
          </a:p>
          <a:p>
            <a:endParaRPr lang="en-AU" dirty="0"/>
          </a:p>
        </p:txBody>
      </p:sp>
      <p:pic>
        <p:nvPicPr>
          <p:cNvPr id="6" name="Picture 5">
            <a:extLst>
              <a:ext uri="{FF2B5EF4-FFF2-40B4-BE49-F238E27FC236}">
                <a16:creationId xmlns:a16="http://schemas.microsoft.com/office/drawing/2014/main" id="{D6DB614B-BC4B-4A20-0195-863406B2B0A8}"/>
              </a:ext>
            </a:extLst>
          </p:cNvPr>
          <p:cNvPicPr>
            <a:picLocks noChangeAspect="1"/>
          </p:cNvPicPr>
          <p:nvPr/>
        </p:nvPicPr>
        <p:blipFill>
          <a:blip r:embed="rId3"/>
          <a:stretch>
            <a:fillRect/>
          </a:stretch>
        </p:blipFill>
        <p:spPr>
          <a:xfrm>
            <a:off x="9277462" y="1542613"/>
            <a:ext cx="2844738" cy="4049734"/>
          </a:xfrm>
          <a:prstGeom prst="rect">
            <a:avLst/>
          </a:prstGeom>
          <a:ln>
            <a:solidFill>
              <a:srgbClr val="000000"/>
            </a:solidFill>
          </a:ln>
        </p:spPr>
      </p:pic>
    </p:spTree>
    <p:extLst>
      <p:ext uri="{BB962C8B-B14F-4D97-AF65-F5344CB8AC3E}">
        <p14:creationId xmlns:p14="http://schemas.microsoft.com/office/powerpoint/2010/main" val="2604447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5B4B-C6A1-6245-1A91-EF2CCFAF44B1}"/>
              </a:ext>
            </a:extLst>
          </p:cNvPr>
          <p:cNvSpPr>
            <a:spLocks noGrp="1"/>
          </p:cNvSpPr>
          <p:nvPr>
            <p:ph type="title"/>
          </p:nvPr>
        </p:nvSpPr>
        <p:spPr>
          <a:xfrm>
            <a:off x="281710" y="830119"/>
            <a:ext cx="5555672" cy="1037870"/>
          </a:xfrm>
        </p:spPr>
        <p:txBody>
          <a:bodyPr/>
          <a:lstStyle/>
          <a:p>
            <a:r>
              <a:rPr lang="en-US" dirty="0"/>
              <a:t>Adopting Future Fuels Research Outcomes</a:t>
            </a:r>
            <a:endParaRPr lang="en-AU" dirty="0"/>
          </a:p>
        </p:txBody>
      </p:sp>
      <p:sp>
        <p:nvSpPr>
          <p:cNvPr id="3" name="Content Placeholder 2">
            <a:extLst>
              <a:ext uri="{FF2B5EF4-FFF2-40B4-BE49-F238E27FC236}">
                <a16:creationId xmlns:a16="http://schemas.microsoft.com/office/drawing/2014/main" id="{1F3F159D-D117-E74E-FA7B-60D23F439D97}"/>
              </a:ext>
            </a:extLst>
          </p:cNvPr>
          <p:cNvSpPr>
            <a:spLocks noGrp="1"/>
          </p:cNvSpPr>
          <p:nvPr>
            <p:ph sz="half" idx="1"/>
          </p:nvPr>
        </p:nvSpPr>
        <p:spPr>
          <a:xfrm>
            <a:off x="281709" y="1815738"/>
            <a:ext cx="5555673" cy="4583233"/>
          </a:xfrm>
        </p:spPr>
        <p:txBody>
          <a:bodyPr/>
          <a:lstStyle/>
          <a:p>
            <a:pPr marL="0" indent="0">
              <a:buNone/>
            </a:pPr>
            <a:r>
              <a:rPr lang="en-US" dirty="0"/>
              <a:t>Outcomes of FFCRC Research will be considered for adoption in AS 2885.3 e.g. </a:t>
            </a:r>
          </a:p>
          <a:p>
            <a:r>
              <a:rPr lang="en-US" dirty="0"/>
              <a:t>3-2-09: Biomethane Impurities</a:t>
            </a:r>
          </a:p>
          <a:p>
            <a:r>
              <a:rPr lang="en-US" dirty="0"/>
              <a:t>3-2-11: Fitness for Service assessment of repurposed pipelines to H2</a:t>
            </a:r>
          </a:p>
          <a:p>
            <a:r>
              <a:rPr lang="en-US" dirty="0"/>
              <a:t>3-4-10: Effects of Common Impurities Found in High Density CO2 Pipelines on the Rate of Internal Corrosion </a:t>
            </a:r>
          </a:p>
          <a:p>
            <a:r>
              <a:rPr lang="en-US" dirty="0"/>
              <a:t>3.2-10: Hydrogen Pipeline Code of Practice: Design, Construction and Operation</a:t>
            </a:r>
          </a:p>
          <a:p>
            <a:endParaRPr lang="en-US" dirty="0"/>
          </a:p>
          <a:p>
            <a:endParaRPr lang="en-AU" dirty="0"/>
          </a:p>
        </p:txBody>
      </p:sp>
      <p:pic>
        <p:nvPicPr>
          <p:cNvPr id="3074" name="3B360496-8ECB-499D-9084-7AE7CC6DF545" descr="IMG_6239.jpg">
            <a:extLst>
              <a:ext uri="{FF2B5EF4-FFF2-40B4-BE49-F238E27FC236}">
                <a16:creationId xmlns:a16="http://schemas.microsoft.com/office/drawing/2014/main" id="{541F88C5-E6D8-8425-C3B2-EF21949B52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0" b="20699"/>
          <a:stretch/>
        </p:blipFill>
        <p:spPr bwMode="auto">
          <a:xfrm>
            <a:off x="6213546" y="0"/>
            <a:ext cx="5978454" cy="333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61668150-A86F-4012-82D5-613673458B0F" descr="IMG_6240.jpg">
            <a:extLst>
              <a:ext uri="{FF2B5EF4-FFF2-40B4-BE49-F238E27FC236}">
                <a16:creationId xmlns:a16="http://schemas.microsoft.com/office/drawing/2014/main" id="{4C37791B-FD25-9E04-522A-68B7377FB9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23" b="11753"/>
          <a:stretch/>
        </p:blipFill>
        <p:spPr bwMode="auto">
          <a:xfrm>
            <a:off x="6213546" y="3429000"/>
            <a:ext cx="597845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F8375BB0-06E0-A4F5-480C-AA3F84BEE8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448"/>
          <a:stretch/>
        </p:blipFill>
        <p:spPr bwMode="auto">
          <a:xfrm>
            <a:off x="3930019" y="5618375"/>
            <a:ext cx="1727795" cy="118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286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55D-BE3F-5ABD-6E09-E29C31BF78DA}"/>
              </a:ext>
            </a:extLst>
          </p:cNvPr>
          <p:cNvSpPr>
            <a:spLocks noGrp="1"/>
          </p:cNvSpPr>
          <p:nvPr>
            <p:ph type="title"/>
          </p:nvPr>
        </p:nvSpPr>
        <p:spPr/>
        <p:txBody>
          <a:bodyPr/>
          <a:lstStyle/>
          <a:p>
            <a:r>
              <a:rPr lang="en-US" dirty="0"/>
              <a:t>Future Drivers of Change to AS 2885.3</a:t>
            </a:r>
            <a:endParaRPr lang="en-AU" dirty="0"/>
          </a:p>
        </p:txBody>
      </p:sp>
      <p:sp>
        <p:nvSpPr>
          <p:cNvPr id="9" name="Rectangle: Rounded Corners 8">
            <a:extLst>
              <a:ext uri="{FF2B5EF4-FFF2-40B4-BE49-F238E27FC236}">
                <a16:creationId xmlns:a16="http://schemas.microsoft.com/office/drawing/2014/main" id="{7F4E0610-01F8-D5C5-5968-302C7204F09B}"/>
              </a:ext>
            </a:extLst>
          </p:cNvPr>
          <p:cNvSpPr/>
          <p:nvPr/>
        </p:nvSpPr>
        <p:spPr>
          <a:xfrm>
            <a:off x="1709373"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 Errors / Clarifications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434FFA9-E07E-C7F6-C74E-9E17B541BB53}"/>
              </a:ext>
            </a:extLst>
          </p:cNvPr>
          <p:cNvSpPr/>
          <p:nvPr/>
        </p:nvSpPr>
        <p:spPr>
          <a:xfrm>
            <a:off x="5077725"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 Encroachment and heightened public awareness</a:t>
            </a:r>
          </a:p>
        </p:txBody>
      </p:sp>
      <p:sp>
        <p:nvSpPr>
          <p:cNvPr id="11" name="Rectangle: Rounded Corners 10">
            <a:extLst>
              <a:ext uri="{FF2B5EF4-FFF2-40B4-BE49-F238E27FC236}">
                <a16:creationId xmlns:a16="http://schemas.microsoft.com/office/drawing/2014/main" id="{CFA8AD58-6FFB-74F0-A153-0BED73F4638F}"/>
              </a:ext>
            </a:extLst>
          </p:cNvPr>
          <p:cNvSpPr/>
          <p:nvPr/>
        </p:nvSpPr>
        <p:spPr>
          <a:xfrm>
            <a:off x="8452300" y="3801458"/>
            <a:ext cx="2258000"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 Aging Assets / more pipelines reaching end of life</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3A5B6600-452C-2B10-C312-E9C4B0102357}"/>
              </a:ext>
            </a:extLst>
          </p:cNvPr>
          <p:cNvSpPr/>
          <p:nvPr/>
        </p:nvSpPr>
        <p:spPr>
          <a:xfrm>
            <a:off x="1709374" y="1690688"/>
            <a:ext cx="2377434"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 Transition to lower emission energy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DEBF708-2228-BB42-EE3E-FC3633B36F66}"/>
              </a:ext>
            </a:extLst>
          </p:cNvPr>
          <p:cNvSpPr/>
          <p:nvPr/>
        </p:nvSpPr>
        <p:spPr>
          <a:xfrm>
            <a:off x="8446078" y="1713304"/>
            <a:ext cx="2255132"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International/ local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58FC35C8-2FDC-7DE6-A798-1BCCBB425637}"/>
              </a:ext>
            </a:extLst>
          </p:cNvPr>
          <p:cNvSpPr/>
          <p:nvPr/>
        </p:nvSpPr>
        <p:spPr>
          <a:xfrm>
            <a:off x="5099023" y="1713304"/>
            <a:ext cx="2339346" cy="1569720"/>
          </a:xfrm>
          <a:prstGeom prst="roundRect">
            <a:avLst/>
          </a:prstGeom>
          <a:solidFill>
            <a:srgbClr val="0070C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Technology advancements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19F455C7-3FE6-FD0D-1A32-F9E02DAA0655}"/>
              </a:ext>
            </a:extLst>
          </p:cNvPr>
          <p:cNvSpPr/>
          <p:nvPr/>
        </p:nvSpPr>
        <p:spPr>
          <a:xfrm flipV="1">
            <a:off x="4086808" y="2363141"/>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0EFDD341-FC00-A86D-CC01-46BFF0F29CAE}"/>
              </a:ext>
            </a:extLst>
          </p:cNvPr>
          <p:cNvSpPr/>
          <p:nvPr/>
        </p:nvSpPr>
        <p:spPr>
          <a:xfrm flipV="1">
            <a:off x="7455161" y="236296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C71068D2-A0A3-86AB-2741-F3594D729983}"/>
              </a:ext>
            </a:extLst>
          </p:cNvPr>
          <p:cNvSpPr/>
          <p:nvPr/>
        </p:nvSpPr>
        <p:spPr>
          <a:xfrm flipV="1">
            <a:off x="4086807" y="4450722"/>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769D9C8-A602-AD48-F1F5-54EB9054957C}"/>
              </a:ext>
            </a:extLst>
          </p:cNvPr>
          <p:cNvSpPr/>
          <p:nvPr/>
        </p:nvSpPr>
        <p:spPr>
          <a:xfrm flipV="1">
            <a:off x="7459985" y="441338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Curved Left 18">
            <a:extLst>
              <a:ext uri="{FF2B5EF4-FFF2-40B4-BE49-F238E27FC236}">
                <a16:creationId xmlns:a16="http://schemas.microsoft.com/office/drawing/2014/main" id="{760564C9-0091-7CE0-3875-A07626FADFDB}"/>
              </a:ext>
            </a:extLst>
          </p:cNvPr>
          <p:cNvSpPr/>
          <p:nvPr/>
        </p:nvSpPr>
        <p:spPr>
          <a:xfrm>
            <a:off x="10730199" y="2435290"/>
            <a:ext cx="731521" cy="2219150"/>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Curved Left 19">
            <a:extLst>
              <a:ext uri="{FF2B5EF4-FFF2-40B4-BE49-F238E27FC236}">
                <a16:creationId xmlns:a16="http://schemas.microsoft.com/office/drawing/2014/main" id="{133C95BC-FC36-8E00-7FC8-72EAE8221048}"/>
              </a:ext>
            </a:extLst>
          </p:cNvPr>
          <p:cNvSpPr/>
          <p:nvPr/>
        </p:nvSpPr>
        <p:spPr>
          <a:xfrm rot="10800000">
            <a:off x="973027" y="2265004"/>
            <a:ext cx="731521" cy="2352098"/>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744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35F60-0938-B071-362C-EE71FFB34E6C}"/>
              </a:ext>
            </a:extLst>
          </p:cNvPr>
          <p:cNvSpPr>
            <a:spLocks noGrp="1"/>
          </p:cNvSpPr>
          <p:nvPr>
            <p:ph type="title"/>
          </p:nvPr>
        </p:nvSpPr>
        <p:spPr/>
        <p:txBody>
          <a:bodyPr/>
          <a:lstStyle/>
          <a:p>
            <a:r>
              <a:rPr lang="en-US" dirty="0"/>
              <a:t>Technology Advancement</a:t>
            </a:r>
            <a:endParaRPr lang="en-AU" dirty="0"/>
          </a:p>
        </p:txBody>
      </p:sp>
      <p:sp>
        <p:nvSpPr>
          <p:cNvPr id="3" name="Content Placeholder 2">
            <a:extLst>
              <a:ext uri="{FF2B5EF4-FFF2-40B4-BE49-F238E27FC236}">
                <a16:creationId xmlns:a16="http://schemas.microsoft.com/office/drawing/2014/main" id="{C7781825-E141-CD2E-C718-FF4170781346}"/>
              </a:ext>
            </a:extLst>
          </p:cNvPr>
          <p:cNvSpPr>
            <a:spLocks noGrp="1"/>
          </p:cNvSpPr>
          <p:nvPr>
            <p:ph sz="half" idx="1"/>
          </p:nvPr>
        </p:nvSpPr>
        <p:spPr/>
        <p:txBody>
          <a:bodyPr/>
          <a:lstStyle/>
          <a:p>
            <a:r>
              <a:rPr lang="en-US" dirty="0"/>
              <a:t>Inline inspection tools (Appendix D)</a:t>
            </a:r>
          </a:p>
          <a:p>
            <a:r>
              <a:rPr lang="en-US" dirty="0"/>
              <a:t>More accessible patrol / leak survey technologies (drones, satellite </a:t>
            </a:r>
            <a:r>
              <a:rPr lang="en-US" dirty="0" err="1"/>
              <a:t>etc</a:t>
            </a:r>
            <a:r>
              <a:rPr lang="en-US" dirty="0"/>
              <a:t>)</a:t>
            </a:r>
            <a:endParaRPr lang="en-US" dirty="0">
              <a:solidFill>
                <a:srgbClr val="FF0000"/>
              </a:solidFill>
            </a:endParaRPr>
          </a:p>
          <a:p>
            <a:r>
              <a:rPr lang="en-US" dirty="0"/>
              <a:t>Carbon emission management</a:t>
            </a:r>
          </a:p>
          <a:p>
            <a:pPr lvl="1"/>
            <a:r>
              <a:rPr lang="en-US" dirty="0"/>
              <a:t>retro- fitting electric drives</a:t>
            </a:r>
          </a:p>
          <a:p>
            <a:pPr lvl="1"/>
            <a:r>
              <a:rPr lang="en-US" dirty="0"/>
              <a:t>leak measurement, </a:t>
            </a:r>
          </a:p>
          <a:p>
            <a:r>
              <a:rPr lang="en-US" dirty="0"/>
              <a:t>In field monitoring (CP, third party activity etc.)</a:t>
            </a:r>
          </a:p>
          <a:p>
            <a:r>
              <a:rPr lang="en-US" dirty="0"/>
              <a:t>Advancements in Emergency Management</a:t>
            </a:r>
            <a:endParaRPr lang="en-AU" dirty="0"/>
          </a:p>
        </p:txBody>
      </p:sp>
      <p:sp>
        <p:nvSpPr>
          <p:cNvPr id="11" name="TextBox 10">
            <a:extLst>
              <a:ext uri="{FF2B5EF4-FFF2-40B4-BE49-F238E27FC236}">
                <a16:creationId xmlns:a16="http://schemas.microsoft.com/office/drawing/2014/main" id="{052AFBA1-F672-DEC8-1393-1CEFC4EDFBB5}"/>
              </a:ext>
            </a:extLst>
          </p:cNvPr>
          <p:cNvSpPr txBox="1"/>
          <p:nvPr/>
        </p:nvSpPr>
        <p:spPr>
          <a:xfrm>
            <a:off x="8459504" y="6413271"/>
            <a:ext cx="1867242" cy="338554"/>
          </a:xfrm>
          <a:prstGeom prst="rect">
            <a:avLst/>
          </a:prstGeom>
          <a:noFill/>
        </p:spPr>
        <p:txBody>
          <a:bodyPr wrap="none" rtlCol="0">
            <a:spAutoFit/>
          </a:bodyPr>
          <a:lstStyle/>
          <a:p>
            <a:r>
              <a:rPr lang="en-AU" sz="1600" i="1" dirty="0"/>
              <a:t>Optical Gas Imaging</a:t>
            </a:r>
          </a:p>
        </p:txBody>
      </p:sp>
      <p:pic>
        <p:nvPicPr>
          <p:cNvPr id="13" name="Picture 12">
            <a:extLst>
              <a:ext uri="{FF2B5EF4-FFF2-40B4-BE49-F238E27FC236}">
                <a16:creationId xmlns:a16="http://schemas.microsoft.com/office/drawing/2014/main" id="{99B1470F-E06C-4480-6B98-9FB3AB688D25}"/>
              </a:ext>
            </a:extLst>
          </p:cNvPr>
          <p:cNvPicPr>
            <a:picLocks noChangeAspect="1"/>
          </p:cNvPicPr>
          <p:nvPr/>
        </p:nvPicPr>
        <p:blipFill>
          <a:blip r:embed="rId3"/>
          <a:stretch>
            <a:fillRect/>
          </a:stretch>
        </p:blipFill>
        <p:spPr>
          <a:xfrm>
            <a:off x="6731426" y="2652908"/>
            <a:ext cx="4934711" cy="3698842"/>
          </a:xfrm>
          <a:prstGeom prst="rect">
            <a:avLst/>
          </a:prstGeom>
        </p:spPr>
      </p:pic>
      <p:sp>
        <p:nvSpPr>
          <p:cNvPr id="14" name="Rectangle 13">
            <a:extLst>
              <a:ext uri="{FF2B5EF4-FFF2-40B4-BE49-F238E27FC236}">
                <a16:creationId xmlns:a16="http://schemas.microsoft.com/office/drawing/2014/main" id="{AAADFF73-877A-36E4-507B-E93C934FBDCF}"/>
              </a:ext>
            </a:extLst>
          </p:cNvPr>
          <p:cNvSpPr/>
          <p:nvPr/>
        </p:nvSpPr>
        <p:spPr>
          <a:xfrm>
            <a:off x="8410470" y="3346108"/>
            <a:ext cx="1788607" cy="1577591"/>
          </a:xfrm>
          <a:prstGeom prst="rect">
            <a:avLst/>
          </a:prstGeom>
          <a:noFill/>
          <a:ln w="6350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83626206-C1BA-780A-2675-C3C912D595E6}"/>
              </a:ext>
            </a:extLst>
          </p:cNvPr>
          <p:cNvPicPr>
            <a:picLocks noChangeAspect="1"/>
          </p:cNvPicPr>
          <p:nvPr/>
        </p:nvPicPr>
        <p:blipFill>
          <a:blip r:embed="rId4"/>
          <a:stretch>
            <a:fillRect/>
          </a:stretch>
        </p:blipFill>
        <p:spPr>
          <a:xfrm>
            <a:off x="7780166" y="199576"/>
            <a:ext cx="2546580" cy="2222534"/>
          </a:xfrm>
          <a:prstGeom prst="rect">
            <a:avLst/>
          </a:prstGeom>
          <a:ln w="63500">
            <a:solidFill>
              <a:srgbClr val="009BA6"/>
            </a:solidFill>
          </a:ln>
        </p:spPr>
      </p:pic>
      <p:sp>
        <p:nvSpPr>
          <p:cNvPr id="15" name="Oval 14">
            <a:extLst>
              <a:ext uri="{FF2B5EF4-FFF2-40B4-BE49-F238E27FC236}">
                <a16:creationId xmlns:a16="http://schemas.microsoft.com/office/drawing/2014/main" id="{47338A0E-2ACC-221E-A2B5-3B52292179C5}"/>
              </a:ext>
            </a:extLst>
          </p:cNvPr>
          <p:cNvSpPr/>
          <p:nvPr/>
        </p:nvSpPr>
        <p:spPr>
          <a:xfrm>
            <a:off x="8028633" y="728608"/>
            <a:ext cx="994787" cy="88814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Arrow Connector 17">
            <a:extLst>
              <a:ext uri="{FF2B5EF4-FFF2-40B4-BE49-F238E27FC236}">
                <a16:creationId xmlns:a16="http://schemas.microsoft.com/office/drawing/2014/main" id="{6B3B9499-4358-E5C6-B20A-4A11A5AEAC92}"/>
              </a:ext>
            </a:extLst>
          </p:cNvPr>
          <p:cNvCxnSpPr>
            <a:stCxn id="14" idx="0"/>
          </p:cNvCxnSpPr>
          <p:nvPr/>
        </p:nvCxnSpPr>
        <p:spPr>
          <a:xfrm flipH="1" flipV="1">
            <a:off x="9198781" y="2471901"/>
            <a:ext cx="105993" cy="874207"/>
          </a:xfrm>
          <a:prstGeom prst="straightConnector1">
            <a:avLst/>
          </a:prstGeom>
          <a:ln w="63500">
            <a:solidFill>
              <a:srgbClr val="009BA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424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55D-BE3F-5ABD-6E09-E29C31BF78DA}"/>
              </a:ext>
            </a:extLst>
          </p:cNvPr>
          <p:cNvSpPr>
            <a:spLocks noGrp="1"/>
          </p:cNvSpPr>
          <p:nvPr>
            <p:ph type="title"/>
          </p:nvPr>
        </p:nvSpPr>
        <p:spPr/>
        <p:txBody>
          <a:bodyPr/>
          <a:lstStyle/>
          <a:p>
            <a:r>
              <a:rPr lang="en-US" dirty="0"/>
              <a:t>Future Drivers of Change to AS 2885.3</a:t>
            </a:r>
            <a:endParaRPr lang="en-AU" dirty="0"/>
          </a:p>
        </p:txBody>
      </p:sp>
      <p:sp>
        <p:nvSpPr>
          <p:cNvPr id="9" name="Rectangle: Rounded Corners 8">
            <a:extLst>
              <a:ext uri="{FF2B5EF4-FFF2-40B4-BE49-F238E27FC236}">
                <a16:creationId xmlns:a16="http://schemas.microsoft.com/office/drawing/2014/main" id="{7F4E0610-01F8-D5C5-5968-302C7204F09B}"/>
              </a:ext>
            </a:extLst>
          </p:cNvPr>
          <p:cNvSpPr/>
          <p:nvPr/>
        </p:nvSpPr>
        <p:spPr>
          <a:xfrm>
            <a:off x="1709373"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 Errors / Clarifications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434FFA9-E07E-C7F6-C74E-9E17B541BB53}"/>
              </a:ext>
            </a:extLst>
          </p:cNvPr>
          <p:cNvSpPr/>
          <p:nvPr/>
        </p:nvSpPr>
        <p:spPr>
          <a:xfrm>
            <a:off x="5077725" y="3802226"/>
            <a:ext cx="2377435"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 Encroachment and heightened public awareness</a:t>
            </a:r>
          </a:p>
        </p:txBody>
      </p:sp>
      <p:sp>
        <p:nvSpPr>
          <p:cNvPr id="11" name="Rectangle: Rounded Corners 10">
            <a:extLst>
              <a:ext uri="{FF2B5EF4-FFF2-40B4-BE49-F238E27FC236}">
                <a16:creationId xmlns:a16="http://schemas.microsoft.com/office/drawing/2014/main" id="{CFA8AD58-6FFB-74F0-A153-0BED73F4638F}"/>
              </a:ext>
            </a:extLst>
          </p:cNvPr>
          <p:cNvSpPr/>
          <p:nvPr/>
        </p:nvSpPr>
        <p:spPr>
          <a:xfrm>
            <a:off x="8452300" y="3801458"/>
            <a:ext cx="2258000"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 Aging Assets / more pipelines reaching end of life</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3A5B6600-452C-2B10-C312-E9C4B0102357}"/>
              </a:ext>
            </a:extLst>
          </p:cNvPr>
          <p:cNvSpPr/>
          <p:nvPr/>
        </p:nvSpPr>
        <p:spPr>
          <a:xfrm>
            <a:off x="1709374" y="1690688"/>
            <a:ext cx="2377434"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 Transition to lower emission energy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DEBF708-2228-BB42-EE3E-FC3633B36F66}"/>
              </a:ext>
            </a:extLst>
          </p:cNvPr>
          <p:cNvSpPr/>
          <p:nvPr/>
        </p:nvSpPr>
        <p:spPr>
          <a:xfrm>
            <a:off x="8446078" y="1713304"/>
            <a:ext cx="2255132" cy="1569720"/>
          </a:xfrm>
          <a:prstGeom prst="roundRect">
            <a:avLst/>
          </a:prstGeom>
          <a:solidFill>
            <a:srgbClr val="0070C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International/ local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58FC35C8-2FDC-7DE6-A798-1BCCBB425637}"/>
              </a:ext>
            </a:extLst>
          </p:cNvPr>
          <p:cNvSpPr/>
          <p:nvPr/>
        </p:nvSpPr>
        <p:spPr>
          <a:xfrm>
            <a:off x="5099023" y="1713304"/>
            <a:ext cx="2339346" cy="1569720"/>
          </a:xfrm>
          <a:prstGeom prst="roundRect">
            <a:avLst/>
          </a:prstGeom>
          <a:solidFill>
            <a:srgbClr val="022950"/>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Technology advancements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19F455C7-3FE6-FD0D-1A32-F9E02DAA0655}"/>
              </a:ext>
            </a:extLst>
          </p:cNvPr>
          <p:cNvSpPr/>
          <p:nvPr/>
        </p:nvSpPr>
        <p:spPr>
          <a:xfrm flipV="1">
            <a:off x="4086808" y="2363141"/>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0EFDD341-FC00-A86D-CC01-46BFF0F29CAE}"/>
              </a:ext>
            </a:extLst>
          </p:cNvPr>
          <p:cNvSpPr/>
          <p:nvPr/>
        </p:nvSpPr>
        <p:spPr>
          <a:xfrm flipV="1">
            <a:off x="7455161" y="236296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C71068D2-A0A3-86AB-2741-F3594D729983}"/>
              </a:ext>
            </a:extLst>
          </p:cNvPr>
          <p:cNvSpPr/>
          <p:nvPr/>
        </p:nvSpPr>
        <p:spPr>
          <a:xfrm flipV="1">
            <a:off x="4086807" y="4450722"/>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769D9C8-A602-AD48-F1F5-54EB9054957C}"/>
              </a:ext>
            </a:extLst>
          </p:cNvPr>
          <p:cNvSpPr/>
          <p:nvPr/>
        </p:nvSpPr>
        <p:spPr>
          <a:xfrm flipV="1">
            <a:off x="7459985" y="4413384"/>
            <a:ext cx="990917" cy="203718"/>
          </a:xfrm>
          <a:prstGeom prst="rightArrow">
            <a:avLst/>
          </a:prstGeom>
          <a:solidFill>
            <a:srgbClr val="009BA6"/>
          </a:solidFill>
          <a:ln>
            <a:solidFill>
              <a:srgbClr val="022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Curved Left 18">
            <a:extLst>
              <a:ext uri="{FF2B5EF4-FFF2-40B4-BE49-F238E27FC236}">
                <a16:creationId xmlns:a16="http://schemas.microsoft.com/office/drawing/2014/main" id="{760564C9-0091-7CE0-3875-A07626FADFDB}"/>
              </a:ext>
            </a:extLst>
          </p:cNvPr>
          <p:cNvSpPr/>
          <p:nvPr/>
        </p:nvSpPr>
        <p:spPr>
          <a:xfrm>
            <a:off x="10730199" y="2435290"/>
            <a:ext cx="731521" cy="2219150"/>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Curved Left 19">
            <a:extLst>
              <a:ext uri="{FF2B5EF4-FFF2-40B4-BE49-F238E27FC236}">
                <a16:creationId xmlns:a16="http://schemas.microsoft.com/office/drawing/2014/main" id="{133C95BC-FC36-8E00-7FC8-72EAE8221048}"/>
              </a:ext>
            </a:extLst>
          </p:cNvPr>
          <p:cNvSpPr/>
          <p:nvPr/>
        </p:nvSpPr>
        <p:spPr>
          <a:xfrm rot="10800000">
            <a:off x="973027" y="2265004"/>
            <a:ext cx="731521" cy="2352098"/>
          </a:xfrm>
          <a:prstGeom prst="curvedLeftArrow">
            <a:avLst/>
          </a:prstGeom>
          <a:solidFill>
            <a:srgbClr val="009BA6"/>
          </a:solidFill>
          <a:ln>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870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5f1a1b-9455-4987-aeba-2c5d3ff84d62" xsi:nil="true"/>
    <lcf76f155ced4ddcb4097134ff3c332f xmlns="52f01d23-62d5-4131-88e9-8c04ec6d5a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EDDDFEDB378842B63E9DD41EA67249" ma:contentTypeVersion="18" ma:contentTypeDescription="Create a new document." ma:contentTypeScope="" ma:versionID="5fadf4026a248ebb8e06b38d809f8f01">
  <xsd:schema xmlns:xsd="http://www.w3.org/2001/XMLSchema" xmlns:xs="http://www.w3.org/2001/XMLSchema" xmlns:p="http://schemas.microsoft.com/office/2006/metadata/properties" xmlns:ns2="52f01d23-62d5-4131-88e9-8c04ec6d5a7e" xmlns:ns3="5b6aa8e6-81c7-49c3-a873-088f72d3c08e" xmlns:ns4="e35f1a1b-9455-4987-aeba-2c5d3ff84d62" targetNamespace="http://schemas.microsoft.com/office/2006/metadata/properties" ma:root="true" ma:fieldsID="ea5ff47db6efbe2ed3011336c558c63d" ns2:_="" ns3:_="" ns4:_="">
    <xsd:import namespace="52f01d23-62d5-4131-88e9-8c04ec6d5a7e"/>
    <xsd:import namespace="5b6aa8e6-81c7-49c3-a873-088f72d3c08e"/>
    <xsd:import namespace="e35f1a1b-9455-4987-aeba-2c5d3ff84d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1d23-62d5-4131-88e9-8c04ec6d5a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7b88db-b703-4d04-81b7-e61a8f043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6aa8e6-81c7-49c3-a873-088f72d3c0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5f1a1b-9455-4987-aeba-2c5d3ff84d6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65044ba-0430-49f4-a201-87e7242bc9f6}" ma:internalName="TaxCatchAll" ma:showField="CatchAllData" ma:web="e35f1a1b-9455-4987-aeba-2c5d3ff84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86E856-B822-4E7A-AF57-188666472234}">
  <ds:schemaRefs>
    <ds:schemaRef ds:uri="http://schemas.microsoft.com/office/2006/documentManagement/types"/>
    <ds:schemaRef ds:uri="http://schemas.microsoft.com/office/2006/metadata/properties"/>
    <ds:schemaRef ds:uri="4e07cc90-abce-46ac-99bf-25584fa1a906"/>
    <ds:schemaRef ds:uri="http://schemas.openxmlformats.org/package/2006/metadata/core-properties"/>
    <ds:schemaRef ds:uri="http://www.w3.org/XML/1998/namespace"/>
    <ds:schemaRef ds:uri="http://purl.org/dc/terms/"/>
    <ds:schemaRef ds:uri="http://purl.org/dc/elements/1.1/"/>
    <ds:schemaRef ds:uri="http://purl.org/dc/dcmitype/"/>
    <ds:schemaRef ds:uri="http://schemas.microsoft.com/office/infopath/2007/PartnerControls"/>
    <ds:schemaRef ds:uri="e35f1a1b-9455-4987-aeba-2c5d3ff84d62"/>
    <ds:schemaRef ds:uri="9184752d-f9fd-4ed7-ac6d-7907470e315f"/>
  </ds:schemaRefs>
</ds:datastoreItem>
</file>

<file path=customXml/itemProps2.xml><?xml version="1.0" encoding="utf-8"?>
<ds:datastoreItem xmlns:ds="http://schemas.openxmlformats.org/officeDocument/2006/customXml" ds:itemID="{32743646-E82E-4737-BE51-174035FBB62F}"/>
</file>

<file path=customXml/itemProps3.xml><?xml version="1.0" encoding="utf-8"?>
<ds:datastoreItem xmlns:ds="http://schemas.openxmlformats.org/officeDocument/2006/customXml" ds:itemID="{09A4852B-401D-4717-B238-E1749F018F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14909</TotalTime>
  <Words>1784</Words>
  <Application>Microsoft Office PowerPoint</Application>
  <PresentationFormat>Widescreen</PresentationFormat>
  <Paragraphs>236</Paragraphs>
  <Slides>22</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Google Sans</vt:lpstr>
      <vt:lpstr>Verdana</vt:lpstr>
      <vt:lpstr>Office Theme</vt:lpstr>
      <vt:lpstr>1_Office Theme</vt:lpstr>
      <vt:lpstr>Liz Brierley </vt:lpstr>
      <vt:lpstr>AS 2885.3 Future Direction</vt:lpstr>
      <vt:lpstr>Future Drivers of Change to AS 2885.3</vt:lpstr>
      <vt:lpstr>Future Drivers of Change to AS 2885.3</vt:lpstr>
      <vt:lpstr>Transition to lower emission energy </vt:lpstr>
      <vt:lpstr>Adopting Future Fuels Research Outcomes</vt:lpstr>
      <vt:lpstr>Future Drivers of Change to AS 2885.3</vt:lpstr>
      <vt:lpstr>Technology Advancement</vt:lpstr>
      <vt:lpstr>Future Drivers of Change to AS 2885.3</vt:lpstr>
      <vt:lpstr>International Experience</vt:lpstr>
      <vt:lpstr>Factors Impacting Weld Joint Strength</vt:lpstr>
      <vt:lpstr>Factors Affecting Strain on a Girth Weld</vt:lpstr>
      <vt:lpstr>Weld Tensile Strain Capacity</vt:lpstr>
      <vt:lpstr>Local Experience</vt:lpstr>
      <vt:lpstr>Future Drivers of Change to AS 2885.3</vt:lpstr>
      <vt:lpstr>Ageing Assets / Managing Pipeline End of Life</vt:lpstr>
      <vt:lpstr>Future Drivers of Change to AS 2885.3</vt:lpstr>
      <vt:lpstr>Encroachment and Heightened Public Awareness</vt:lpstr>
      <vt:lpstr>Future Drivers of Change to AS 2885.3</vt:lpstr>
      <vt:lpstr>Errors / Clarifications</vt:lpstr>
      <vt:lpstr>Future Drivers of Change to AS 2885.3</vt:lpstr>
      <vt:lpstr>Thankyou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Lawrence Shelton</dc:creator>
  <cp:lastModifiedBy>Liz Brierley</cp:lastModifiedBy>
  <cp:revision>44</cp:revision>
  <dcterms:created xsi:type="dcterms:W3CDTF">2023-02-02T03:38:53Z</dcterms:created>
  <dcterms:modified xsi:type="dcterms:W3CDTF">2023-11-25T03:44:09Z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0x01010004088B94531911469C81A056CD34B1AC</vt:lpwstr>
  </property>
  <property fmtid="{D5CDD505-2E9C-101B-9397-08002B2CF9AE}" pid="3" name="MediaServiceImageTags">
    <vt:lpwstr/>
  </property>
</Properties>
</file>