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sldIdLst>
    <p:sldId id="259" r:id="rId5"/>
    <p:sldId id="267" r:id="rId6"/>
    <p:sldId id="274" r:id="rId7"/>
    <p:sldId id="270" r:id="rId8"/>
    <p:sldId id="258" r:id="rId9"/>
    <p:sldId id="269" r:id="rId10"/>
    <p:sldId id="271" r:id="rId11"/>
    <p:sldId id="261" r:id="rId12"/>
    <p:sldId id="272" r:id="rId13"/>
    <p:sldId id="264" r:id="rId14"/>
    <p:sldId id="263" r:id="rId15"/>
    <p:sldId id="277" r:id="rId16"/>
    <p:sldId id="275" r:id="rId17"/>
    <p:sldId id="278" r:id="rId18"/>
    <p:sldId id="279" r:id="rId19"/>
    <p:sldId id="26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48C"/>
    <a:srgbClr val="8EC53C"/>
    <a:srgbClr val="57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B06AC-DBD5-4160-A010-E90D9A2858E4}" v="1" dt="2024-05-17T06:57:12.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49"/>
    <p:restoredTop sz="92752" autoAdjust="0"/>
  </p:normalViewPr>
  <p:slideViewPr>
    <p:cSldViewPr snapToGrid="0" snapToObjects="1">
      <p:cViewPr varScale="1">
        <p:scale>
          <a:sx n="108" d="100"/>
          <a:sy n="108"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Whittaker" userId="8eb660ce-99bc-439a-bda0-c69a54181b0c" providerId="ADAL" clId="{A4BCCE35-CED8-4806-9F6D-54BAF5DD5DFF}"/>
    <pc:docChg chg="custSel modSld modMainMaster">
      <pc:chgData name="George Whittaker" userId="8eb660ce-99bc-439a-bda0-c69a54181b0c" providerId="ADAL" clId="{A4BCCE35-CED8-4806-9F6D-54BAF5DD5DFF}" dt="2022-12-07T05:40:46.352" v="22" actId="1076"/>
      <pc:docMkLst>
        <pc:docMk/>
      </pc:docMkLst>
      <pc:sldChg chg="delSp modSp mod">
        <pc:chgData name="George Whittaker" userId="8eb660ce-99bc-439a-bda0-c69a54181b0c" providerId="ADAL" clId="{A4BCCE35-CED8-4806-9F6D-54BAF5DD5DFF}" dt="2022-12-07T05:31:09.007" v="12" actId="478"/>
        <pc:sldMkLst>
          <pc:docMk/>
          <pc:sldMk cId="3130153796" sldId="266"/>
        </pc:sldMkLst>
        <pc:spChg chg="del mod">
          <ac:chgData name="George Whittaker" userId="8eb660ce-99bc-439a-bda0-c69a54181b0c" providerId="ADAL" clId="{A4BCCE35-CED8-4806-9F6D-54BAF5DD5DFF}" dt="2022-12-07T05:31:09.007" v="12" actId="478"/>
          <ac:spMkLst>
            <pc:docMk/>
            <pc:sldMk cId="3130153796" sldId="266"/>
            <ac:spMk id="3" creationId="{B2077B90-649A-2947-91EB-DDDAAD79BCB7}"/>
          </ac:spMkLst>
        </pc:spChg>
      </pc:sldChg>
      <pc:sldChg chg="modSp mod">
        <pc:chgData name="George Whittaker" userId="8eb660ce-99bc-439a-bda0-c69a54181b0c" providerId="ADAL" clId="{A4BCCE35-CED8-4806-9F6D-54BAF5DD5DFF}" dt="2022-12-07T05:28:12.979" v="0" actId="1076"/>
        <pc:sldMkLst>
          <pc:docMk/>
          <pc:sldMk cId="198158963" sldId="267"/>
        </pc:sldMkLst>
        <pc:spChg chg="mod">
          <ac:chgData name="George Whittaker" userId="8eb660ce-99bc-439a-bda0-c69a54181b0c" providerId="ADAL" clId="{A4BCCE35-CED8-4806-9F6D-54BAF5DD5DFF}" dt="2022-12-07T05:28:12.979" v="0" actId="1076"/>
          <ac:spMkLst>
            <pc:docMk/>
            <pc:sldMk cId="198158963" sldId="267"/>
            <ac:spMk id="2" creationId="{2ECD0F5A-8F08-AE48-A367-EDA4CC2E9150}"/>
          </ac:spMkLst>
        </pc:spChg>
      </pc:sldChg>
      <pc:sldMasterChg chg="modSldLayout">
        <pc:chgData name="George Whittaker" userId="8eb660ce-99bc-439a-bda0-c69a54181b0c" providerId="ADAL" clId="{A4BCCE35-CED8-4806-9F6D-54BAF5DD5DFF}" dt="2022-12-07T05:40:46.352" v="22" actId="1076"/>
        <pc:sldMasterMkLst>
          <pc:docMk/>
          <pc:sldMasterMk cId="311690328" sldId="2147483675"/>
        </pc:sldMasterMkLst>
        <pc:sldLayoutChg chg="addSp delSp modSp mod">
          <pc:chgData name="George Whittaker" userId="8eb660ce-99bc-439a-bda0-c69a54181b0c" providerId="ADAL" clId="{A4BCCE35-CED8-4806-9F6D-54BAF5DD5DFF}" dt="2022-12-07T05:40:46.352" v="22" actId="1076"/>
          <pc:sldLayoutMkLst>
            <pc:docMk/>
            <pc:sldMasterMk cId="311690328" sldId="2147483675"/>
            <pc:sldLayoutMk cId="4048397970" sldId="2147483682"/>
          </pc:sldLayoutMkLst>
          <pc:spChg chg="mod">
            <ac:chgData name="George Whittaker" userId="8eb660ce-99bc-439a-bda0-c69a54181b0c" providerId="ADAL" clId="{A4BCCE35-CED8-4806-9F6D-54BAF5DD5DFF}" dt="2022-12-07T05:33:43.974" v="13" actId="207"/>
            <ac:spMkLst>
              <pc:docMk/>
              <pc:sldMasterMk cId="311690328" sldId="2147483675"/>
              <pc:sldLayoutMk cId="4048397970" sldId="2147483682"/>
              <ac:spMk id="5" creationId="{C515EE57-1CEB-8D4C-B086-829C1940EE0E}"/>
            </ac:spMkLst>
          </pc:spChg>
          <pc:spChg chg="add mod">
            <ac:chgData name="George Whittaker" userId="8eb660ce-99bc-439a-bda0-c69a54181b0c" providerId="ADAL" clId="{A4BCCE35-CED8-4806-9F6D-54BAF5DD5DFF}" dt="2022-12-07T05:29:53.014" v="7"/>
            <ac:spMkLst>
              <pc:docMk/>
              <pc:sldMasterMk cId="311690328" sldId="2147483675"/>
              <pc:sldLayoutMk cId="4048397970" sldId="2147483682"/>
              <ac:spMk id="8" creationId="{E7ABCAF8-46DF-4577-8766-98C28857C224}"/>
            </ac:spMkLst>
          </pc:spChg>
          <pc:spChg chg="add mod">
            <ac:chgData name="George Whittaker" userId="8eb660ce-99bc-439a-bda0-c69a54181b0c" providerId="ADAL" clId="{A4BCCE35-CED8-4806-9F6D-54BAF5DD5DFF}" dt="2022-12-07T05:29:53.014" v="7"/>
            <ac:spMkLst>
              <pc:docMk/>
              <pc:sldMasterMk cId="311690328" sldId="2147483675"/>
              <pc:sldLayoutMk cId="4048397970" sldId="2147483682"/>
              <ac:spMk id="11" creationId="{AF9E5ACD-FD20-429E-8CE2-77BB2644BB8A}"/>
            </ac:spMkLst>
          </pc:spChg>
          <pc:picChg chg="add mod">
            <ac:chgData name="George Whittaker" userId="8eb660ce-99bc-439a-bda0-c69a54181b0c" providerId="ADAL" clId="{A4BCCE35-CED8-4806-9F6D-54BAF5DD5DFF}" dt="2022-12-07T05:29:15.773" v="6" actId="1076"/>
            <ac:picMkLst>
              <pc:docMk/>
              <pc:sldMasterMk cId="311690328" sldId="2147483675"/>
              <pc:sldLayoutMk cId="4048397970" sldId="2147483682"/>
              <ac:picMk id="3" creationId="{5EA9DB21-17BE-46FD-BEF3-063593C58532}"/>
            </ac:picMkLst>
          </pc:picChg>
          <pc:picChg chg="add mod">
            <ac:chgData name="George Whittaker" userId="8eb660ce-99bc-439a-bda0-c69a54181b0c" providerId="ADAL" clId="{A4BCCE35-CED8-4806-9F6D-54BAF5DD5DFF}" dt="2022-12-07T05:40:46.352" v="22" actId="1076"/>
            <ac:picMkLst>
              <pc:docMk/>
              <pc:sldMasterMk cId="311690328" sldId="2147483675"/>
              <pc:sldLayoutMk cId="4048397970" sldId="2147483682"/>
              <ac:picMk id="6" creationId="{6FF2F7C5-9723-422A-B95E-4013997CE9C0}"/>
            </ac:picMkLst>
          </pc:picChg>
          <pc:picChg chg="del">
            <ac:chgData name="George Whittaker" userId="8eb660ce-99bc-439a-bda0-c69a54181b0c" providerId="ADAL" clId="{A4BCCE35-CED8-4806-9F6D-54BAF5DD5DFF}" dt="2022-12-07T05:28:51.243" v="1" actId="478"/>
            <ac:picMkLst>
              <pc:docMk/>
              <pc:sldMasterMk cId="311690328" sldId="2147483675"/>
              <pc:sldLayoutMk cId="4048397970" sldId="2147483682"/>
              <ac:picMk id="10" creationId="{EF41CD9B-3149-F74F-9E2D-5FF21CAB6EBB}"/>
            </ac:picMkLst>
          </pc:picChg>
          <pc:picChg chg="add del mod">
            <ac:chgData name="George Whittaker" userId="8eb660ce-99bc-439a-bda0-c69a54181b0c" providerId="ADAL" clId="{A4BCCE35-CED8-4806-9F6D-54BAF5DD5DFF}" dt="2022-12-07T05:40:43.046" v="21" actId="478"/>
            <ac:picMkLst>
              <pc:docMk/>
              <pc:sldMasterMk cId="311690328" sldId="2147483675"/>
              <pc:sldLayoutMk cId="4048397970" sldId="2147483682"/>
              <ac:picMk id="12" creationId="{BD07E3B7-27CF-468E-B027-47D466285372}"/>
            </ac:picMkLst>
          </pc:picChg>
        </pc:sldLayoutChg>
      </pc:sldMasterChg>
    </pc:docChg>
  </pc:docChgLst>
  <pc:docChgLst>
    <pc:chgData name="George Whittaker" userId="8eb660ce-99bc-439a-bda0-c69a54181b0c" providerId="ADAL" clId="{B26B06AC-DBD5-4160-A010-E90D9A2858E4}"/>
    <pc:docChg chg="custSel modMainMaster">
      <pc:chgData name="George Whittaker" userId="8eb660ce-99bc-439a-bda0-c69a54181b0c" providerId="ADAL" clId="{B26B06AC-DBD5-4160-A010-E90D9A2858E4}" dt="2024-05-17T06:57:27.385" v="7" actId="1076"/>
      <pc:docMkLst>
        <pc:docMk/>
      </pc:docMkLst>
      <pc:sldMasterChg chg="modSldLayout">
        <pc:chgData name="George Whittaker" userId="8eb660ce-99bc-439a-bda0-c69a54181b0c" providerId="ADAL" clId="{B26B06AC-DBD5-4160-A010-E90D9A2858E4}" dt="2024-05-17T06:57:27.385" v="7" actId="1076"/>
        <pc:sldMasterMkLst>
          <pc:docMk/>
          <pc:sldMasterMk cId="311690328" sldId="2147483675"/>
        </pc:sldMasterMkLst>
        <pc:sldLayoutChg chg="addSp delSp modSp mod">
          <pc:chgData name="George Whittaker" userId="8eb660ce-99bc-439a-bda0-c69a54181b0c" providerId="ADAL" clId="{B26B06AC-DBD5-4160-A010-E90D9A2858E4}" dt="2024-05-17T06:57:27.385" v="7" actId="1076"/>
          <pc:sldLayoutMkLst>
            <pc:docMk/>
            <pc:sldMasterMk cId="311690328" sldId="2147483675"/>
            <pc:sldLayoutMk cId="4048397970" sldId="2147483682"/>
          </pc:sldLayoutMkLst>
          <pc:spChg chg="mod">
            <ac:chgData name="George Whittaker" userId="8eb660ce-99bc-439a-bda0-c69a54181b0c" providerId="ADAL" clId="{B26B06AC-DBD5-4160-A010-E90D9A2858E4}" dt="2024-05-17T06:56:43.125" v="0" actId="20577"/>
            <ac:spMkLst>
              <pc:docMk/>
              <pc:sldMasterMk cId="311690328" sldId="2147483675"/>
              <pc:sldLayoutMk cId="4048397970" sldId="2147483682"/>
              <ac:spMk id="11" creationId="{AF9E5ACD-FD20-429E-8CE2-77BB2644BB8A}"/>
            </ac:spMkLst>
          </pc:spChg>
          <pc:picChg chg="del">
            <ac:chgData name="George Whittaker" userId="8eb660ce-99bc-439a-bda0-c69a54181b0c" providerId="ADAL" clId="{B26B06AC-DBD5-4160-A010-E90D9A2858E4}" dt="2024-05-17T06:57:02.305" v="3" actId="478"/>
            <ac:picMkLst>
              <pc:docMk/>
              <pc:sldMasterMk cId="311690328" sldId="2147483675"/>
              <pc:sldLayoutMk cId="4048397970" sldId="2147483682"/>
              <ac:picMk id="3" creationId="{5EA9DB21-17BE-46FD-BEF3-063593C58532}"/>
            </ac:picMkLst>
          </pc:picChg>
          <pc:picChg chg="add mod">
            <ac:chgData name="George Whittaker" userId="8eb660ce-99bc-439a-bda0-c69a54181b0c" providerId="ADAL" clId="{B26B06AC-DBD5-4160-A010-E90D9A2858E4}" dt="2024-05-17T06:57:27.385" v="7" actId="1076"/>
            <ac:picMkLst>
              <pc:docMk/>
              <pc:sldMasterMk cId="311690328" sldId="2147483675"/>
              <pc:sldLayoutMk cId="4048397970" sldId="2147483682"/>
              <ac:picMk id="4" creationId="{31B286AE-878D-DE80-5CD8-8ABAB3E2DA26}"/>
            </ac:picMkLst>
          </pc:picChg>
          <pc:picChg chg="mod modCrop">
            <ac:chgData name="George Whittaker" userId="8eb660ce-99bc-439a-bda0-c69a54181b0c" providerId="ADAL" clId="{B26B06AC-DBD5-4160-A010-E90D9A2858E4}" dt="2024-05-17T06:56:57.875" v="2" actId="1076"/>
            <ac:picMkLst>
              <pc:docMk/>
              <pc:sldMasterMk cId="311690328" sldId="2147483675"/>
              <pc:sldLayoutMk cId="4048397970" sldId="2147483682"/>
              <ac:picMk id="6" creationId="{6FF2F7C5-9723-422A-B95E-4013997CE9C0}"/>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169BFA-DD34-4A49-9B5A-1F29BCBB3973}"/>
              </a:ext>
            </a:extLst>
          </p:cNvPr>
          <p:cNvSpPr>
            <a:spLocks noGrp="1"/>
          </p:cNvSpPr>
          <p:nvPr>
            <p:ph type="ctrTitle"/>
          </p:nvPr>
        </p:nvSpPr>
        <p:spPr>
          <a:xfrm>
            <a:off x="428293" y="1309623"/>
            <a:ext cx="6802128" cy="2387600"/>
          </a:xfrm>
        </p:spPr>
        <p:txBody>
          <a:bodyPr anchor="b">
            <a:normAutofit/>
          </a:bodyPr>
          <a:lstStyle>
            <a:lvl1pPr algn="l">
              <a:defRPr sz="5500">
                <a:latin typeface="Arial" panose="020B0604020202020204" pitchFamily="34"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F514F855-A2C1-B647-8DDF-5EA3D63BE822}"/>
              </a:ext>
            </a:extLst>
          </p:cNvPr>
          <p:cNvSpPr>
            <a:spLocks noGrp="1"/>
          </p:cNvSpPr>
          <p:nvPr>
            <p:ph type="subTitle" idx="1"/>
          </p:nvPr>
        </p:nvSpPr>
        <p:spPr>
          <a:xfrm>
            <a:off x="428293" y="3997431"/>
            <a:ext cx="6858000" cy="5710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1DB709E4-0A84-1247-8677-08181CB8F6CB}"/>
              </a:ext>
            </a:extLst>
          </p:cNvPr>
          <p:cNvPicPr>
            <a:picLocks noChangeAspect="1"/>
          </p:cNvPicPr>
          <p:nvPr userDrawn="1"/>
        </p:nvPicPr>
        <p:blipFill>
          <a:blip r:embed="rId2"/>
          <a:srcRect/>
          <a:stretch/>
        </p:blipFill>
        <p:spPr>
          <a:xfrm>
            <a:off x="370237" y="199629"/>
            <a:ext cx="1175815" cy="852311"/>
          </a:xfrm>
          <a:prstGeom prst="rect">
            <a:avLst/>
          </a:prstGeom>
        </p:spPr>
      </p:pic>
      <p:pic>
        <p:nvPicPr>
          <p:cNvPr id="7" name="Picture 6">
            <a:extLst>
              <a:ext uri="{FF2B5EF4-FFF2-40B4-BE49-F238E27FC236}">
                <a16:creationId xmlns:a16="http://schemas.microsoft.com/office/drawing/2014/main" id="{C6F10742-AE0D-2D4B-BEEB-613B1D407446}"/>
              </a:ext>
            </a:extLst>
          </p:cNvPr>
          <p:cNvPicPr>
            <a:picLocks noChangeAspect="1"/>
          </p:cNvPicPr>
          <p:nvPr userDrawn="1"/>
        </p:nvPicPr>
        <p:blipFill>
          <a:blip r:embed="rId3">
            <a:alphaModFix/>
          </a:blip>
          <a:stretch>
            <a:fillRect/>
          </a:stretch>
        </p:blipFill>
        <p:spPr>
          <a:xfrm>
            <a:off x="7627257" y="0"/>
            <a:ext cx="1516743" cy="1544831"/>
          </a:xfrm>
          <a:prstGeom prst="rect">
            <a:avLst/>
          </a:prstGeom>
        </p:spPr>
      </p:pic>
    </p:spTree>
    <p:extLst>
      <p:ext uri="{BB962C8B-B14F-4D97-AF65-F5344CB8AC3E}">
        <p14:creationId xmlns:p14="http://schemas.microsoft.com/office/powerpoint/2010/main" val="2420780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405363-B2B7-4D46-B117-A4100EC5FACB}"/>
              </a:ext>
            </a:extLst>
          </p:cNvPr>
          <p:cNvPicPr>
            <a:picLocks noChangeAspect="1"/>
          </p:cNvPicPr>
          <p:nvPr userDrawn="1"/>
        </p:nvPicPr>
        <p:blipFill rotWithShape="1">
          <a:blip r:embed="rId2">
            <a:alphaModFix/>
          </a:blip>
          <a:srcRect l="59" t="22488" r="40499" b="31285"/>
          <a:stretch/>
        </p:blipFill>
        <p:spPr>
          <a:xfrm>
            <a:off x="0" y="-170205"/>
            <a:ext cx="9144000" cy="4742205"/>
          </a:xfrm>
          <a:prstGeom prst="rect">
            <a:avLst/>
          </a:prstGeom>
        </p:spPr>
      </p:pic>
      <p:sp>
        <p:nvSpPr>
          <p:cNvPr id="7" name="Title 1">
            <a:extLst>
              <a:ext uri="{FF2B5EF4-FFF2-40B4-BE49-F238E27FC236}">
                <a16:creationId xmlns:a16="http://schemas.microsoft.com/office/drawing/2014/main" id="{497E1861-A619-364D-B5F1-ADE59A22DFF5}"/>
              </a:ext>
            </a:extLst>
          </p:cNvPr>
          <p:cNvSpPr>
            <a:spLocks noGrp="1"/>
          </p:cNvSpPr>
          <p:nvPr>
            <p:ph type="ctrTitle" hasCustomPrompt="1"/>
          </p:nvPr>
        </p:nvSpPr>
        <p:spPr>
          <a:xfrm>
            <a:off x="473774" y="2200897"/>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8" name="Subtitle 2">
            <a:extLst>
              <a:ext uri="{FF2B5EF4-FFF2-40B4-BE49-F238E27FC236}">
                <a16:creationId xmlns:a16="http://schemas.microsoft.com/office/drawing/2014/main" id="{40BEBEA8-8E73-1D49-B3D8-75B60D549F2E}"/>
              </a:ext>
            </a:extLst>
          </p:cNvPr>
          <p:cNvSpPr>
            <a:spLocks noGrp="1"/>
          </p:cNvSpPr>
          <p:nvPr>
            <p:ph type="subTitle" idx="1"/>
          </p:nvPr>
        </p:nvSpPr>
        <p:spPr>
          <a:xfrm>
            <a:off x="473774" y="4053774"/>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87C7DCEF-C72D-AE4B-864D-5BEF82FB1F2E}"/>
              </a:ext>
            </a:extLst>
          </p:cNvPr>
          <p:cNvPicPr>
            <a:picLocks noChangeAspect="1"/>
          </p:cNvPicPr>
          <p:nvPr userDrawn="1"/>
        </p:nvPicPr>
        <p:blipFill>
          <a:blip r:embed="rId3"/>
          <a:srcRect/>
          <a:stretch/>
        </p:blipFill>
        <p:spPr>
          <a:xfrm>
            <a:off x="370237" y="199629"/>
            <a:ext cx="1175815" cy="852311"/>
          </a:xfrm>
          <a:prstGeom prst="rect">
            <a:avLst/>
          </a:prstGeom>
        </p:spPr>
      </p:pic>
    </p:spTree>
    <p:extLst>
      <p:ext uri="{BB962C8B-B14F-4D97-AF65-F5344CB8AC3E}">
        <p14:creationId xmlns:p14="http://schemas.microsoft.com/office/powerpoint/2010/main" val="288976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2FA0A1BF-C49F-2045-AD1A-B455F14FC178}"/>
              </a:ext>
            </a:extLst>
          </p:cNvPr>
          <p:cNvSpPr/>
          <p:nvPr userDrawn="1"/>
        </p:nvSpPr>
        <p:spPr>
          <a:xfrm>
            <a:off x="0" y="1114236"/>
            <a:ext cx="9144000" cy="3557489"/>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195B62BE-6E8B-AE41-A1C1-AA90F3051087}"/>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12" name="Subtitle 2">
            <a:extLst>
              <a:ext uri="{FF2B5EF4-FFF2-40B4-BE49-F238E27FC236}">
                <a16:creationId xmlns:a16="http://schemas.microsoft.com/office/drawing/2014/main" id="{B6036A1D-6F6F-D54D-A1F6-764990FFCFB0}"/>
              </a:ext>
            </a:extLst>
          </p:cNvPr>
          <p:cNvSpPr>
            <a:spLocks noGrp="1"/>
          </p:cNvSpPr>
          <p:nvPr>
            <p:ph type="subTitle" idx="10"/>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37FCB9F1-D1D4-0646-9C6E-6818F794CBCB}"/>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22469092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075A6C-654B-B343-ACD1-D7000A5E2BED}"/>
              </a:ext>
            </a:extLst>
          </p:cNvPr>
          <p:cNvSpPr/>
          <p:nvPr userDrawn="1"/>
        </p:nvSpPr>
        <p:spPr>
          <a:xfrm>
            <a:off x="0" y="1132403"/>
            <a:ext cx="9144000" cy="3539322"/>
          </a:xfrm>
          <a:prstGeom prst="rect">
            <a:avLst/>
          </a:prstGeom>
          <a:solidFill>
            <a:srgbClr val="8EC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3459DA2D-1074-0844-A50A-DC05D7D4B285}"/>
              </a:ext>
            </a:extLst>
          </p:cNvPr>
          <p:cNvSpPr>
            <a:spLocks noGrp="1"/>
          </p:cNvSpPr>
          <p:nvPr>
            <p:ph type="ctrTitle" hasCustomPrompt="1"/>
          </p:nvPr>
        </p:nvSpPr>
        <p:spPr>
          <a:xfrm>
            <a:off x="486350" y="1863960"/>
            <a:ext cx="7772400" cy="1790700"/>
          </a:xfrm>
        </p:spPr>
        <p:txBody>
          <a:bodyPr anchor="b">
            <a:normAutofit/>
          </a:bodyPr>
          <a:lstStyle>
            <a:lvl1pPr algn="l">
              <a:defRPr sz="5500">
                <a:solidFill>
                  <a:schemeClr val="bg1"/>
                </a:solidFill>
                <a:latin typeface="Arial" panose="020B0604020202020204" pitchFamily="34" charset="0"/>
                <a:cs typeface="Arial" panose="020B0604020202020204" pitchFamily="34" charset="0"/>
              </a:defRPr>
            </a:lvl1pPr>
          </a:lstStyle>
          <a:p>
            <a:r>
              <a:rPr lang="en-US" dirty="0"/>
              <a:t>Click to edit Section header slide</a:t>
            </a:r>
          </a:p>
        </p:txBody>
      </p:sp>
      <p:sp>
        <p:nvSpPr>
          <p:cNvPr id="8" name="Subtitle 2">
            <a:extLst>
              <a:ext uri="{FF2B5EF4-FFF2-40B4-BE49-F238E27FC236}">
                <a16:creationId xmlns:a16="http://schemas.microsoft.com/office/drawing/2014/main" id="{11E25D63-D7AD-3743-BA74-38E5B969F4E7}"/>
              </a:ext>
            </a:extLst>
          </p:cNvPr>
          <p:cNvSpPr>
            <a:spLocks noGrp="1"/>
          </p:cNvSpPr>
          <p:nvPr>
            <p:ph type="subTitle" idx="1"/>
          </p:nvPr>
        </p:nvSpPr>
        <p:spPr>
          <a:xfrm>
            <a:off x="486350" y="3879818"/>
            <a:ext cx="6858000" cy="42829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0DE7DC3-EC0D-564F-BC19-9D5A78C0C4E0}"/>
              </a:ext>
            </a:extLst>
          </p:cNvPr>
          <p:cNvPicPr>
            <a:picLocks noChangeAspect="1"/>
          </p:cNvPicPr>
          <p:nvPr userDrawn="1"/>
        </p:nvPicPr>
        <p:blipFill>
          <a:blip r:embed="rId2"/>
          <a:srcRect/>
          <a:stretch/>
        </p:blipFill>
        <p:spPr>
          <a:xfrm>
            <a:off x="370237" y="199629"/>
            <a:ext cx="1175815" cy="852311"/>
          </a:xfrm>
          <a:prstGeom prst="rect">
            <a:avLst/>
          </a:prstGeom>
        </p:spPr>
      </p:pic>
    </p:spTree>
    <p:extLst>
      <p:ext uri="{BB962C8B-B14F-4D97-AF65-F5344CB8AC3E}">
        <p14:creationId xmlns:p14="http://schemas.microsoft.com/office/powerpoint/2010/main" val="11804540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93" y="448764"/>
            <a:ext cx="6224907" cy="497801"/>
          </a:xfrm>
        </p:spPr>
        <p:txBody>
          <a:bodyPr anchor="t">
            <a:normAutofit/>
          </a:bodyPr>
          <a:lstStyle>
            <a:lvl1pPr>
              <a:defRPr sz="3500">
                <a:latin typeface="Arial" panose="020B0604020202020204" pitchFamily="34" charset="0"/>
                <a:cs typeface="Arial" panose="020B0604020202020204" pitchFamily="34" charset="0"/>
              </a:defRPr>
            </a:lvl1pPr>
          </a:lstStyle>
          <a:p>
            <a:r>
              <a:rPr lang="en-US" dirty="0"/>
              <a:t>Click to edit slide title</a:t>
            </a:r>
          </a:p>
        </p:txBody>
      </p:sp>
      <p:sp>
        <p:nvSpPr>
          <p:cNvPr id="3" name="Text Placeholder 2"/>
          <p:cNvSpPr>
            <a:spLocks noGrp="1"/>
          </p:cNvSpPr>
          <p:nvPr>
            <p:ph type="body" idx="1" hasCustomPrompt="1"/>
          </p:nvPr>
        </p:nvSpPr>
        <p:spPr>
          <a:xfrm>
            <a:off x="623888" y="1021089"/>
            <a:ext cx="5667822" cy="497801"/>
          </a:xfrm>
        </p:spPr>
        <p:txBody>
          <a:bodyPr>
            <a:normAutofit/>
          </a:bodyPr>
          <a:lstStyle>
            <a:lvl1pPr marL="0" indent="0">
              <a:buNone/>
              <a:defRPr sz="1800">
                <a:solidFill>
                  <a:srgbClr val="1A448C"/>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slide sub title (if any)</a:t>
            </a:r>
          </a:p>
        </p:txBody>
      </p:sp>
      <p:pic>
        <p:nvPicPr>
          <p:cNvPr id="12" name="Picture 11">
            <a:extLst>
              <a:ext uri="{FF2B5EF4-FFF2-40B4-BE49-F238E27FC236}">
                <a16:creationId xmlns:a16="http://schemas.microsoft.com/office/drawing/2014/main" id="{9E33E2B3-52EB-0E41-9333-FC28914F8A89}"/>
              </a:ext>
            </a:extLst>
          </p:cNvPr>
          <p:cNvPicPr>
            <a:picLocks noChangeAspect="1"/>
          </p:cNvPicPr>
          <p:nvPr userDrawn="1"/>
        </p:nvPicPr>
        <p:blipFill>
          <a:blip r:embed="rId2"/>
          <a:srcRect/>
          <a:stretch/>
        </p:blipFill>
        <p:spPr>
          <a:xfrm>
            <a:off x="7970761" y="4330854"/>
            <a:ext cx="972149" cy="704680"/>
          </a:xfrm>
          <a:prstGeom prst="rect">
            <a:avLst/>
          </a:prstGeom>
        </p:spPr>
      </p:pic>
      <p:cxnSp>
        <p:nvCxnSpPr>
          <p:cNvPr id="13" name="Straight Connector 12">
            <a:extLst>
              <a:ext uri="{FF2B5EF4-FFF2-40B4-BE49-F238E27FC236}">
                <a16:creationId xmlns:a16="http://schemas.microsoft.com/office/drawing/2014/main" id="{16E4959D-6655-4947-8861-58B3AAB04DA7}"/>
              </a:ext>
            </a:extLst>
          </p:cNvPr>
          <p:cNvCxnSpPr>
            <a:cxnSpLocks/>
          </p:cNvCxnSpPr>
          <p:nvPr userDrawn="1"/>
        </p:nvCxnSpPr>
        <p:spPr>
          <a:xfrm>
            <a:off x="581340" y="4697299"/>
            <a:ext cx="7360842" cy="0"/>
          </a:xfrm>
          <a:prstGeom prst="line">
            <a:avLst/>
          </a:prstGeom>
          <a:ln w="9525">
            <a:solidFill>
              <a:srgbClr val="57585A"/>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45992EB-FC4F-8547-A90D-F55AF8C56F53}"/>
              </a:ext>
            </a:extLst>
          </p:cNvPr>
          <p:cNvSpPr>
            <a:spLocks noGrp="1"/>
          </p:cNvSpPr>
          <p:nvPr>
            <p:ph type="body" sz="quarter" idx="10"/>
          </p:nvPr>
        </p:nvSpPr>
        <p:spPr>
          <a:xfrm>
            <a:off x="623888" y="2293711"/>
            <a:ext cx="5667375" cy="1916113"/>
          </a:xfrm>
        </p:spPr>
        <p:txBody>
          <a:bodyPr>
            <a:normAutofit/>
          </a:bodyPr>
          <a:lstStyle>
            <a:lvl1pPr>
              <a:defRPr sz="1400">
                <a:solidFill>
                  <a:srgbClr val="1A448C"/>
                </a:solidFill>
                <a:latin typeface="Arial" panose="020B0604020202020204" pitchFamily="34" charset="0"/>
                <a:cs typeface="Arial" panose="020B0604020202020204" pitchFamily="34" charset="0"/>
              </a:defRPr>
            </a:lvl1pPr>
            <a:lvl2pPr>
              <a:defRPr sz="1400">
                <a:solidFill>
                  <a:srgbClr val="1A448C"/>
                </a:solidFill>
                <a:latin typeface="Arial" panose="020B0604020202020204" pitchFamily="34" charset="0"/>
                <a:cs typeface="Arial" panose="020B0604020202020204" pitchFamily="34" charset="0"/>
              </a:defRPr>
            </a:lvl2pPr>
            <a:lvl3pPr>
              <a:defRPr sz="1400">
                <a:solidFill>
                  <a:srgbClr val="1A448C"/>
                </a:solidFill>
                <a:latin typeface="Arial" panose="020B0604020202020204" pitchFamily="34" charset="0"/>
                <a:cs typeface="Arial" panose="020B0604020202020204" pitchFamily="34" charset="0"/>
              </a:defRPr>
            </a:lvl3pPr>
            <a:lvl4pPr>
              <a:defRPr sz="1400">
                <a:solidFill>
                  <a:srgbClr val="1A448C"/>
                </a:solidFill>
                <a:latin typeface="Arial" panose="020B0604020202020204" pitchFamily="34" charset="0"/>
                <a:cs typeface="Arial" panose="020B0604020202020204" pitchFamily="34" charset="0"/>
              </a:defRPr>
            </a:lvl4pPr>
            <a:lvl5pPr>
              <a:defRPr sz="1400">
                <a:solidFill>
                  <a:srgbClr val="1A448C"/>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F871601B-0654-C742-BCD2-7B3C13CF15A2}"/>
              </a:ext>
            </a:extLst>
          </p:cNvPr>
          <p:cNvPicPr>
            <a:picLocks noChangeAspect="1"/>
          </p:cNvPicPr>
          <p:nvPr userDrawn="1"/>
        </p:nvPicPr>
        <p:blipFill>
          <a:blip r:embed="rId3">
            <a:alphaModFix/>
          </a:blip>
          <a:stretch>
            <a:fillRect/>
          </a:stretch>
        </p:blipFill>
        <p:spPr>
          <a:xfrm>
            <a:off x="7627257" y="0"/>
            <a:ext cx="1516743" cy="1544831"/>
          </a:xfrm>
          <a:prstGeom prst="rect">
            <a:avLst/>
          </a:prstGeom>
        </p:spPr>
      </p:pic>
    </p:spTree>
    <p:extLst>
      <p:ext uri="{BB962C8B-B14F-4D97-AF65-F5344CB8AC3E}">
        <p14:creationId xmlns:p14="http://schemas.microsoft.com/office/powerpoint/2010/main" val="10931169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DA654-0C4F-E545-844D-490A131FBE0A}"/>
              </a:ext>
            </a:extLst>
          </p:cNvPr>
          <p:cNvSpPr>
            <a:spLocks noGrp="1"/>
          </p:cNvSpPr>
          <p:nvPr>
            <p:ph type="title" hasCustomPrompt="1"/>
          </p:nvPr>
        </p:nvSpPr>
        <p:spPr>
          <a:xfrm>
            <a:off x="623893" y="448764"/>
            <a:ext cx="6224907" cy="497801"/>
          </a:xfrm>
        </p:spPr>
        <p:txBody>
          <a:bodyPr anchor="t">
            <a:normAutofit/>
          </a:bodyPr>
          <a:lstStyle>
            <a:lvl1pPr>
              <a:defRPr sz="3500">
                <a:latin typeface="Arial" panose="020B0604020202020204" pitchFamily="34" charset="0"/>
                <a:cs typeface="Arial" panose="020B0604020202020204" pitchFamily="34" charset="0"/>
              </a:defRPr>
            </a:lvl1pPr>
          </a:lstStyle>
          <a:p>
            <a:r>
              <a:rPr lang="en-US" dirty="0"/>
              <a:t>Click to edit slide title</a:t>
            </a:r>
          </a:p>
        </p:txBody>
      </p:sp>
      <p:sp>
        <p:nvSpPr>
          <p:cNvPr id="7" name="Text Placeholder 2">
            <a:extLst>
              <a:ext uri="{FF2B5EF4-FFF2-40B4-BE49-F238E27FC236}">
                <a16:creationId xmlns:a16="http://schemas.microsoft.com/office/drawing/2014/main" id="{0BFB70A9-40BC-9446-9121-77D651FBE854}"/>
              </a:ext>
            </a:extLst>
          </p:cNvPr>
          <p:cNvSpPr>
            <a:spLocks noGrp="1"/>
          </p:cNvSpPr>
          <p:nvPr>
            <p:ph type="body" idx="1" hasCustomPrompt="1"/>
          </p:nvPr>
        </p:nvSpPr>
        <p:spPr>
          <a:xfrm>
            <a:off x="623888" y="1021089"/>
            <a:ext cx="5667822" cy="497801"/>
          </a:xfrm>
        </p:spPr>
        <p:txBody>
          <a:bodyPr>
            <a:normAutofit/>
          </a:bodyPr>
          <a:lstStyle>
            <a:lvl1pPr marL="0" indent="0">
              <a:buNone/>
              <a:defRPr sz="1800">
                <a:solidFill>
                  <a:srgbClr val="1A448C"/>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slide sub title (if any)</a:t>
            </a:r>
          </a:p>
        </p:txBody>
      </p:sp>
      <p:cxnSp>
        <p:nvCxnSpPr>
          <p:cNvPr id="12" name="Straight Connector 11">
            <a:extLst>
              <a:ext uri="{FF2B5EF4-FFF2-40B4-BE49-F238E27FC236}">
                <a16:creationId xmlns:a16="http://schemas.microsoft.com/office/drawing/2014/main" id="{EFC74D46-2DC1-B348-94D8-1A8C97224C3A}"/>
              </a:ext>
            </a:extLst>
          </p:cNvPr>
          <p:cNvCxnSpPr>
            <a:cxnSpLocks/>
          </p:cNvCxnSpPr>
          <p:nvPr userDrawn="1"/>
        </p:nvCxnSpPr>
        <p:spPr>
          <a:xfrm>
            <a:off x="581340" y="4697299"/>
            <a:ext cx="7360842" cy="0"/>
          </a:xfrm>
          <a:prstGeom prst="line">
            <a:avLst/>
          </a:prstGeom>
          <a:ln w="9525">
            <a:solidFill>
              <a:srgbClr val="57585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02CD1-C943-8D46-91A4-E3547F67E42F}"/>
              </a:ext>
            </a:extLst>
          </p:cNvPr>
          <p:cNvPicPr>
            <a:picLocks noChangeAspect="1"/>
          </p:cNvPicPr>
          <p:nvPr userDrawn="1"/>
        </p:nvPicPr>
        <p:blipFill>
          <a:blip r:embed="rId2"/>
          <a:srcRect/>
          <a:stretch/>
        </p:blipFill>
        <p:spPr>
          <a:xfrm>
            <a:off x="7970761" y="4330854"/>
            <a:ext cx="972149" cy="704680"/>
          </a:xfrm>
          <a:prstGeom prst="rect">
            <a:avLst/>
          </a:prstGeom>
        </p:spPr>
      </p:pic>
    </p:spTree>
    <p:extLst>
      <p:ext uri="{BB962C8B-B14F-4D97-AF65-F5344CB8AC3E}">
        <p14:creationId xmlns:p14="http://schemas.microsoft.com/office/powerpoint/2010/main" val="14491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15EE57-1CEB-8D4C-B086-829C1940EE0E}"/>
              </a:ext>
            </a:extLst>
          </p:cNvPr>
          <p:cNvSpPr/>
          <p:nvPr userDrawn="1"/>
        </p:nvSpPr>
        <p:spPr>
          <a:xfrm>
            <a:off x="0" y="1182935"/>
            <a:ext cx="9144000" cy="3129784"/>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A6FD8190-D209-FD4A-A39D-EBBCF287DDD4}"/>
              </a:ext>
            </a:extLst>
          </p:cNvPr>
          <p:cNvSpPr/>
          <p:nvPr userDrawn="1"/>
        </p:nvSpPr>
        <p:spPr>
          <a:xfrm>
            <a:off x="2971637" y="328860"/>
            <a:ext cx="4324224" cy="769441"/>
          </a:xfrm>
          <a:prstGeom prst="rect">
            <a:avLst/>
          </a:prstGeom>
        </p:spPr>
        <p:txBody>
          <a:bodyPr wrap="square">
            <a:spAutoFit/>
          </a:bodyPr>
          <a:lstStyle/>
          <a:p>
            <a:pPr algn="ctr"/>
            <a:r>
              <a:rPr lang="en-AU" sz="2200" b="1" i="0" dirty="0">
                <a:solidFill>
                  <a:srgbClr val="1A448C"/>
                </a:solidFill>
                <a:latin typeface="Arial" panose="020B0604020202020204" pitchFamily="34" charset="0"/>
                <a:ea typeface="Calibri" panose="020F0502020204030204" pitchFamily="34" charset="0"/>
                <a:cs typeface="Arial" panose="020B0604020202020204" pitchFamily="34" charset="0"/>
              </a:rPr>
              <a:t>Enabling the decarbonisation of Australia’s energy networks</a:t>
            </a:r>
            <a:endParaRPr lang="en-AU" sz="2200" b="1" i="0" dirty="0">
              <a:solidFill>
                <a:srgbClr val="1A448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24E6C6B-803A-E045-90F8-57997288F19F}"/>
              </a:ext>
            </a:extLst>
          </p:cNvPr>
          <p:cNvPicPr>
            <a:picLocks noChangeAspect="1"/>
          </p:cNvPicPr>
          <p:nvPr userDrawn="1"/>
        </p:nvPicPr>
        <p:blipFill>
          <a:blip r:embed="rId2"/>
          <a:srcRect/>
          <a:stretch/>
        </p:blipFill>
        <p:spPr>
          <a:xfrm>
            <a:off x="1714525" y="244226"/>
            <a:ext cx="1148255" cy="832333"/>
          </a:xfrm>
          <a:prstGeom prst="rect">
            <a:avLst/>
          </a:prstGeom>
        </p:spPr>
      </p:pic>
      <p:sp>
        <p:nvSpPr>
          <p:cNvPr id="8" name="TextBox 7">
            <a:extLst>
              <a:ext uri="{FF2B5EF4-FFF2-40B4-BE49-F238E27FC236}">
                <a16:creationId xmlns:a16="http://schemas.microsoft.com/office/drawing/2014/main" id="{E7ABCAF8-46DF-4577-8766-98C28857C224}"/>
              </a:ext>
            </a:extLst>
          </p:cNvPr>
          <p:cNvSpPr txBox="1"/>
          <p:nvPr userDrawn="1"/>
        </p:nvSpPr>
        <p:spPr>
          <a:xfrm>
            <a:off x="2310307" y="3356591"/>
            <a:ext cx="4523386" cy="769441"/>
          </a:xfrm>
          <a:prstGeom prst="rect">
            <a:avLst/>
          </a:prstGeom>
          <a:noFill/>
        </p:spPr>
        <p:txBody>
          <a:bodyPr wrap="square" rtlCol="0">
            <a:spAutoFit/>
          </a:bodyPr>
          <a:lstStyle/>
          <a:p>
            <a:pPr algn="ctr"/>
            <a:r>
              <a:rPr lang="en-AU" sz="1100">
                <a:solidFill>
                  <a:schemeClr val="bg1"/>
                </a:solidFill>
                <a:latin typeface="Arial" panose="020B0604020202020204" pitchFamily="34" charset="0"/>
                <a:cs typeface="Arial" panose="020B0604020202020204" pitchFamily="34" charset="0"/>
              </a:rPr>
              <a:t>Future Fuels CRC is supported through the Australian Government’s Cooperative Research Centres Program. We gratefully acknowledge the cash and in-kind support from all our research, government and industry participants</a:t>
            </a:r>
            <a:r>
              <a:rPr lang="en-US" sz="110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AF9E5ACD-FD20-429E-8CE2-77BB2644BB8A}"/>
              </a:ext>
            </a:extLst>
          </p:cNvPr>
          <p:cNvSpPr txBox="1"/>
          <p:nvPr userDrawn="1"/>
        </p:nvSpPr>
        <p:spPr>
          <a:xfrm>
            <a:off x="3732272" y="1900980"/>
            <a:ext cx="2637492" cy="810478"/>
          </a:xfrm>
          <a:prstGeom prst="rect">
            <a:avLst/>
          </a:prstGeom>
          <a:noFill/>
        </p:spPr>
        <p:txBody>
          <a:bodyPr wrap="square" rtlCol="0">
            <a:spAutoFit/>
          </a:bodyPr>
          <a:lstStyle/>
          <a:p>
            <a:pPr>
              <a:spcBef>
                <a:spcPts val="800"/>
              </a:spcBef>
            </a:pPr>
            <a:r>
              <a:rPr lang="en-US" sz="2000" dirty="0" err="1">
                <a:solidFill>
                  <a:schemeClr val="bg1"/>
                </a:solidFill>
                <a:latin typeface="Arial" panose="020B0604020202020204" pitchFamily="34" charset="0"/>
                <a:cs typeface="Arial" panose="020B0604020202020204" pitchFamily="34" charset="0"/>
              </a:rPr>
              <a:t>futurefuelscrc</a:t>
            </a:r>
            <a:endParaRPr lang="en-US" sz="2000" dirty="0">
              <a:solidFill>
                <a:schemeClr val="bg1"/>
              </a:solidFill>
              <a:latin typeface="Arial" panose="020B0604020202020204" pitchFamily="34" charset="0"/>
              <a:cs typeface="Arial" panose="020B0604020202020204" pitchFamily="34" charset="0"/>
            </a:endParaRPr>
          </a:p>
          <a:p>
            <a:pPr>
              <a:spcBef>
                <a:spcPts val="800"/>
              </a:spcBef>
            </a:pPr>
            <a:r>
              <a:rPr lang="en-US" sz="2000" dirty="0">
                <a:solidFill>
                  <a:schemeClr val="bg1"/>
                </a:solidFill>
                <a:latin typeface="Arial" panose="020B0604020202020204" pitchFamily="34" charset="0"/>
                <a:cs typeface="Arial" panose="020B0604020202020204" pitchFamily="34" charset="0"/>
              </a:rPr>
              <a:t>futurefuelscrc.com</a:t>
            </a:r>
          </a:p>
        </p:txBody>
      </p:sp>
      <p:pic>
        <p:nvPicPr>
          <p:cNvPr id="6" name="Picture 5" descr="Icon&#10;&#10;Description automatically generated">
            <a:extLst>
              <a:ext uri="{FF2B5EF4-FFF2-40B4-BE49-F238E27FC236}">
                <a16:creationId xmlns:a16="http://schemas.microsoft.com/office/drawing/2014/main" id="{6FF2F7C5-9723-422A-B95E-4013997CE9C0}"/>
              </a:ext>
            </a:extLst>
          </p:cNvPr>
          <p:cNvPicPr>
            <a:picLocks noChangeAspect="1"/>
          </p:cNvPicPr>
          <p:nvPr userDrawn="1"/>
        </p:nvPicPr>
        <p:blipFill rotWithShape="1">
          <a:blip r:embed="rId3"/>
          <a:srcRect t="30436"/>
          <a:stretch/>
        </p:blipFill>
        <p:spPr>
          <a:xfrm>
            <a:off x="3400444" y="1900980"/>
            <a:ext cx="331828" cy="769441"/>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31B286AE-878D-DE80-5CD8-8ABAB3E2DA26}"/>
              </a:ext>
            </a:extLst>
          </p:cNvPr>
          <p:cNvPicPr>
            <a:picLocks noChangeAspect="1"/>
          </p:cNvPicPr>
          <p:nvPr userDrawn="1"/>
        </p:nvPicPr>
        <p:blipFill>
          <a:blip r:embed="rId4"/>
          <a:stretch>
            <a:fillRect/>
          </a:stretch>
        </p:blipFill>
        <p:spPr>
          <a:xfrm>
            <a:off x="2154520" y="4363134"/>
            <a:ext cx="4985554" cy="667630"/>
          </a:xfrm>
          <a:prstGeom prst="rect">
            <a:avLst/>
          </a:prstGeom>
        </p:spPr>
      </p:pic>
    </p:spTree>
    <p:extLst>
      <p:ext uri="{BB962C8B-B14F-4D97-AF65-F5344CB8AC3E}">
        <p14:creationId xmlns:p14="http://schemas.microsoft.com/office/powerpoint/2010/main" val="404839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Hydrogen Pipeline Systems Code of Practice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F78F225-3FCC-8D46-9F99-17F562874DFF}" type="datetimeFigureOut">
              <a:rPr lang="en-US" smtClean="0"/>
              <a:t>3/5/2025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279E40-2680-C047-8B6E-7917035D4DEF}" type="slidenum">
              <a:rPr lang="en-US" smtClean="0"/>
              <a:t>‹#›</a:t>
            </a:fld>
            <a:endParaRPr lang="en-US"/>
          </a:p>
        </p:txBody>
      </p:sp>
    </p:spTree>
    <p:extLst>
      <p:ext uri="{BB962C8B-B14F-4D97-AF65-F5344CB8AC3E}">
        <p14:creationId xmlns:p14="http://schemas.microsoft.com/office/powerpoint/2010/main" val="311690328"/>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677" r:id="rId3"/>
    <p:sldLayoutId id="2147483673" r:id="rId4"/>
    <p:sldLayoutId id="2147483689" r:id="rId5"/>
    <p:sldLayoutId id="2147483692" r:id="rId6"/>
    <p:sldLayoutId id="2147483682" r:id="rId7"/>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uturefuelscrc.com/project/rp3-2-10-hydrogen-pipeline-code-of-practice-design-construction-and-operation/"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E4B452-B39E-DE47-8FF7-715397CAAD08}"/>
              </a:ext>
            </a:extLst>
          </p:cNvPr>
          <p:cNvSpPr>
            <a:spLocks noGrp="1"/>
          </p:cNvSpPr>
          <p:nvPr>
            <p:ph type="ctrTitle"/>
          </p:nvPr>
        </p:nvSpPr>
        <p:spPr/>
        <p:txBody>
          <a:bodyPr/>
          <a:lstStyle/>
          <a:p>
            <a:r>
              <a:rPr lang="en-US" dirty="0" smtClean="0"/>
              <a:t>Hydrogen Pipeline Systems Code of Practice</a:t>
            </a:r>
            <a:endParaRPr lang="en-US" dirty="0"/>
          </a:p>
        </p:txBody>
      </p:sp>
      <p:sp>
        <p:nvSpPr>
          <p:cNvPr id="5" name="Subtitle 4">
            <a:extLst>
              <a:ext uri="{FF2B5EF4-FFF2-40B4-BE49-F238E27FC236}">
                <a16:creationId xmlns:a16="http://schemas.microsoft.com/office/drawing/2014/main" id="{5DCB0AB9-57FC-7E46-B7B8-B5A554123553}"/>
              </a:ext>
            </a:extLst>
          </p:cNvPr>
          <p:cNvSpPr>
            <a:spLocks noGrp="1"/>
          </p:cNvSpPr>
          <p:nvPr>
            <p:ph type="subTitle" idx="1"/>
          </p:nvPr>
        </p:nvSpPr>
        <p:spPr/>
        <p:txBody>
          <a:bodyPr/>
          <a:lstStyle/>
          <a:p>
            <a:r>
              <a:rPr lang="en-US" dirty="0" smtClean="0"/>
              <a:t>Dissemination Workshop March 2025</a:t>
            </a:r>
            <a:endParaRPr lang="en-US" dirty="0"/>
          </a:p>
        </p:txBody>
      </p:sp>
    </p:spTree>
    <p:extLst>
      <p:ext uri="{BB962C8B-B14F-4D97-AF65-F5344CB8AC3E}">
        <p14:creationId xmlns:p14="http://schemas.microsoft.com/office/powerpoint/2010/main" val="485914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6999"/>
            <a:ext cx="4572000" cy="461665"/>
          </a:xfrm>
          <a:prstGeom prst="rect">
            <a:avLst/>
          </a:prstGeom>
        </p:spPr>
        <p:txBody>
          <a:bodyPr>
            <a:spAutoFit/>
          </a:bodyPr>
          <a:lstStyle/>
          <a:p>
            <a:r>
              <a:rPr lang="en-AU" sz="1200" dirty="0">
                <a:solidFill>
                  <a:srgbClr val="FFFF00"/>
                </a:solidFill>
                <a:hlinkClick r:id="rId2"/>
              </a:rPr>
              <a:t>https://www.futurefuelscrc.com/project/rp3-2-10-hydrogen-pipeline-code-of-practice-design-construction-and-operation</a:t>
            </a:r>
            <a:r>
              <a:rPr lang="en-AU" sz="1200" dirty="0" smtClean="0">
                <a:solidFill>
                  <a:srgbClr val="FFFF00"/>
                </a:solidFill>
                <a:hlinkClick r:id="rId2"/>
              </a:rPr>
              <a:t>/</a:t>
            </a:r>
            <a:r>
              <a:rPr lang="en-AU" sz="1200" dirty="0" smtClean="0">
                <a:solidFill>
                  <a:srgbClr val="FFFF00"/>
                </a:solidFill>
              </a:rPr>
              <a:t> </a:t>
            </a:r>
            <a:endParaRPr lang="en-AU" sz="1200" dirty="0">
              <a:solidFill>
                <a:srgbClr val="FFFF00"/>
              </a:solidFill>
            </a:endParaRPr>
          </a:p>
        </p:txBody>
      </p:sp>
      <p:pic>
        <p:nvPicPr>
          <p:cNvPr id="7" name="Picture 6"/>
          <p:cNvPicPr>
            <a:picLocks noChangeAspect="1"/>
          </p:cNvPicPr>
          <p:nvPr/>
        </p:nvPicPr>
        <p:blipFill>
          <a:blip r:embed="rId3"/>
          <a:stretch>
            <a:fillRect/>
          </a:stretch>
        </p:blipFill>
        <p:spPr>
          <a:xfrm>
            <a:off x="5960047" y="198631"/>
            <a:ext cx="2986602" cy="42215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0" y="3256611"/>
            <a:ext cx="5848213" cy="555396"/>
          </a:xfrm>
          <a:prstGeom prst="rect">
            <a:avLst/>
          </a:prstGeom>
        </p:spPr>
      </p:pic>
      <p:sp>
        <p:nvSpPr>
          <p:cNvPr id="9" name="Content Placeholder 2"/>
          <p:cNvSpPr txBox="1">
            <a:spLocks/>
          </p:cNvSpPr>
          <p:nvPr/>
        </p:nvSpPr>
        <p:spPr>
          <a:xfrm>
            <a:off x="628214" y="1342054"/>
            <a:ext cx="4637810" cy="2168634"/>
          </a:xfrm>
          <a:prstGeom prst="rect">
            <a:avLst/>
          </a:prstGeom>
        </p:spPr>
        <p:txBody>
          <a:bodyPr numCol="1"/>
          <a:lstStyle>
            <a:lvl1pPr marL="228600" indent="-228600" algn="l" defTabSz="914400" rtl="0" eaLnBrk="1" latinLnBrk="0" hangingPunct="1">
              <a:lnSpc>
                <a:spcPct val="90000"/>
              </a:lnSpc>
              <a:spcBef>
                <a:spcPts val="1000"/>
              </a:spcBef>
              <a:buClr>
                <a:schemeClr val="bg1"/>
              </a:buClr>
              <a:buFont typeface="Calibri" panose="020F050202020403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1"/>
              </a:buClr>
              <a:buFont typeface="Calibri" panose="020F050202020403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Calibri" panose="020F050202020403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1"/>
              </a:buClr>
              <a:buFont typeface="Calibri" panose="020F050202020403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1"/>
              </a:buClr>
              <a:buFont typeface="Calibri" panose="020F050202020403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b="1" dirty="0"/>
              <a:t>The Hydrogen Pipeline Code of Practice: </a:t>
            </a:r>
          </a:p>
          <a:p>
            <a:pPr marL="0" indent="0">
              <a:lnSpc>
                <a:spcPct val="100000"/>
              </a:lnSpc>
              <a:spcBef>
                <a:spcPts val="0"/>
              </a:spcBef>
              <a:buNone/>
            </a:pPr>
            <a:r>
              <a:rPr lang="en-US" sz="1800" dirty="0"/>
              <a:t>Design, Construction and Operation</a:t>
            </a:r>
          </a:p>
          <a:p>
            <a:pPr marL="0" indent="0">
              <a:buNone/>
            </a:pPr>
            <a:r>
              <a:rPr lang="en-US" sz="1800" dirty="0"/>
              <a:t>“</a:t>
            </a:r>
            <a:r>
              <a:rPr lang="en-AU" sz="1500" dirty="0"/>
              <a:t>Guidance and recommended practice for the design, construction and operation of transmission pipeline systems for transporting hydrogen or blends of hydrogen and hydrocarbon fluids”</a:t>
            </a:r>
          </a:p>
          <a:p>
            <a:pPr>
              <a:buFont typeface="Arial" panose="020B0604020202020204" pitchFamily="34" charset="0"/>
              <a:buChar char="•"/>
            </a:pPr>
            <a:endParaRPr lang="en-AU" sz="1800" u="sng" dirty="0">
              <a:solidFill>
                <a:schemeClr val="tx1"/>
              </a:solidFill>
            </a:endParaRPr>
          </a:p>
          <a:p>
            <a:pPr marL="0" indent="0">
              <a:buNone/>
            </a:pPr>
            <a:endParaRPr lang="en-AU" sz="1800" b="1" dirty="0">
              <a:solidFill>
                <a:schemeClr val="tx1"/>
              </a:solidFill>
            </a:endParaRPr>
          </a:p>
          <a:p>
            <a:endParaRPr lang="en-AU" sz="1800" b="1" dirty="0">
              <a:solidFill>
                <a:schemeClr val="tx1"/>
              </a:solidFill>
            </a:endParaRPr>
          </a:p>
          <a:p>
            <a:pPr marL="0" indent="0">
              <a:buNone/>
            </a:pPr>
            <a:endParaRPr lang="en-AU" sz="2400" dirty="0">
              <a:solidFill>
                <a:schemeClr val="tx1"/>
              </a:solidFill>
            </a:endParaRPr>
          </a:p>
          <a:p>
            <a:endParaRPr lang="en-AU" sz="2400" dirty="0">
              <a:solidFill>
                <a:schemeClr val="tx1"/>
              </a:solidFill>
            </a:endParaRPr>
          </a:p>
          <a:p>
            <a:pPr marL="0" indent="0">
              <a:buNone/>
            </a:pPr>
            <a:endParaRPr lang="en-AU" sz="2100" dirty="0">
              <a:solidFill>
                <a:schemeClr val="tx1"/>
              </a:solidFill>
            </a:endParaRPr>
          </a:p>
        </p:txBody>
      </p:sp>
      <p:sp>
        <p:nvSpPr>
          <p:cNvPr id="10" name="Title 6">
            <a:extLst>
              <a:ext uri="{FF2B5EF4-FFF2-40B4-BE49-F238E27FC236}">
                <a16:creationId xmlns:a16="http://schemas.microsoft.com/office/drawing/2014/main" id="{6A03517A-D554-EC4E-A439-CB0BAA57610A}"/>
              </a:ext>
            </a:extLst>
          </p:cNvPr>
          <p:cNvSpPr txBox="1">
            <a:spLocks/>
          </p:cNvSpPr>
          <p:nvPr/>
        </p:nvSpPr>
        <p:spPr>
          <a:xfrm>
            <a:off x="1913263" y="448764"/>
            <a:ext cx="7171531" cy="49780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5500" kern="1200" baseline="0">
                <a:solidFill>
                  <a:schemeClr val="bg1"/>
                </a:solidFill>
                <a:latin typeface="Arial" panose="020B0604020202020204" pitchFamily="34" charset="0"/>
                <a:ea typeface="+mj-ea"/>
                <a:cs typeface="Arial" panose="020B0604020202020204" pitchFamily="34" charset="0"/>
              </a:defRPr>
            </a:lvl1pPr>
          </a:lstStyle>
          <a:p>
            <a:r>
              <a:rPr lang="en-US" sz="3000" dirty="0" smtClean="0">
                <a:solidFill>
                  <a:schemeClr val="tx1"/>
                </a:solidFill>
              </a:rPr>
              <a:t>Publication Status</a:t>
            </a:r>
            <a:endParaRPr lang="en-US" sz="3000" dirty="0">
              <a:solidFill>
                <a:schemeClr val="tx1"/>
              </a:solidFill>
            </a:endParaRPr>
          </a:p>
        </p:txBody>
      </p:sp>
    </p:spTree>
    <p:extLst>
      <p:ext uri="{BB962C8B-B14F-4D97-AF65-F5344CB8AC3E}">
        <p14:creationId xmlns:p14="http://schemas.microsoft.com/office/powerpoint/2010/main" val="197704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51540" y="0"/>
            <a:ext cx="3792460" cy="43154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13"/>
          <p:cNvSpPr txBox="1">
            <a:spLocks/>
          </p:cNvSpPr>
          <p:nvPr/>
        </p:nvSpPr>
        <p:spPr>
          <a:xfrm>
            <a:off x="164534" y="36770"/>
            <a:ext cx="5048858" cy="47523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000" dirty="0" smtClean="0"/>
              <a:t>General Scope</a:t>
            </a:r>
            <a:endParaRPr lang="en-AU" sz="3000" dirty="0"/>
          </a:p>
          <a:p>
            <a:pPr lvl="0"/>
            <a:r>
              <a:rPr lang="en-US" sz="1400" b="1" dirty="0" smtClean="0"/>
              <a:t>High pressure pipeline systems </a:t>
            </a:r>
            <a:r>
              <a:rPr lang="en-US" sz="1400" dirty="0" smtClean="0"/>
              <a:t>(generally under the scope of the AS(NZS) 2885 Series for:</a:t>
            </a:r>
          </a:p>
          <a:p>
            <a:pPr lvl="1"/>
            <a:r>
              <a:rPr lang="en-US" sz="1400" dirty="0"/>
              <a:t>100% hydrogen service</a:t>
            </a:r>
          </a:p>
          <a:p>
            <a:pPr lvl="1"/>
            <a:r>
              <a:rPr lang="en-US" sz="1400" dirty="0"/>
              <a:t>Blended hydrogen / natural gas service</a:t>
            </a:r>
          </a:p>
          <a:p>
            <a:pPr lvl="1"/>
            <a:r>
              <a:rPr lang="en-US" sz="1400" dirty="0"/>
              <a:t>New installations (new pipeline systems) and conversion of existing assets to hydrogen service</a:t>
            </a:r>
            <a:endParaRPr lang="en-AU" sz="1400" dirty="0"/>
          </a:p>
          <a:p>
            <a:pPr lvl="0"/>
            <a:r>
              <a:rPr lang="en-AU" sz="1400" dirty="0"/>
              <a:t>K</a:t>
            </a:r>
            <a:r>
              <a:rPr lang="en-AU" sz="1400" dirty="0" smtClean="0"/>
              <a:t>ey </a:t>
            </a:r>
            <a:r>
              <a:rPr lang="en-AU" sz="1400" dirty="0"/>
              <a:t>considerations for hydrogen service in transmission pipeline systems, with a </a:t>
            </a:r>
            <a:r>
              <a:rPr lang="en-AU" sz="1400" b="1" dirty="0"/>
              <a:t>specific focus on hydrogen fluid compatibility with pipeline materials </a:t>
            </a:r>
            <a:r>
              <a:rPr lang="en-AU" sz="1400" dirty="0"/>
              <a:t>and differences compared to hydrocarbon fluids</a:t>
            </a:r>
            <a:r>
              <a:rPr lang="en-AU" sz="1400" dirty="0" smtClean="0"/>
              <a:t>.</a:t>
            </a:r>
          </a:p>
          <a:p>
            <a:r>
              <a:rPr lang="en-AU" sz="1400" b="1" dirty="0" smtClean="0"/>
              <a:t>Key objective</a:t>
            </a:r>
            <a:r>
              <a:rPr lang="en-AU" sz="1400" dirty="0" smtClean="0"/>
              <a:t>: Enable </a:t>
            </a:r>
            <a:r>
              <a:rPr lang="en-AU" sz="1400" dirty="0"/>
              <a:t>safe, reliable and efficient transportation and storage of hydrogen in transmission pipeline systems that are required to conform to the AS(/NZS) 2885 series</a:t>
            </a:r>
            <a:r>
              <a:rPr lang="en-AU" sz="1400" dirty="0" smtClean="0"/>
              <a:t>.</a:t>
            </a:r>
          </a:p>
          <a:p>
            <a:r>
              <a:rPr lang="en-AU" sz="1400" b="1" dirty="0" smtClean="0"/>
              <a:t>Key objective</a:t>
            </a:r>
            <a:r>
              <a:rPr lang="en-AU" sz="1400" dirty="0" smtClean="0"/>
              <a:t>: Establish </a:t>
            </a:r>
            <a:r>
              <a:rPr lang="en-AU" sz="1400" dirty="0"/>
              <a:t>requirements that are unique to hydrogen and are not addressed in the existing </a:t>
            </a:r>
            <a:r>
              <a:rPr lang="en-AU" sz="1400" dirty="0"/>
              <a:t> AS(/NZS) </a:t>
            </a:r>
            <a:r>
              <a:rPr lang="en-AU" sz="1400" dirty="0" smtClean="0"/>
              <a:t>2885 series (i.e. what ‘special’ requirements apply). </a:t>
            </a:r>
          </a:p>
          <a:p>
            <a:r>
              <a:rPr lang="en-AU" sz="1400" dirty="0"/>
              <a:t>M</a:t>
            </a:r>
            <a:r>
              <a:rPr lang="en-AU" sz="1400" dirty="0" smtClean="0"/>
              <a:t>any </a:t>
            </a:r>
            <a:r>
              <a:rPr lang="en-AU" sz="1400" dirty="0"/>
              <a:t>aspects of the existing AS(/NZS) 2885 series apply without modification. </a:t>
            </a:r>
            <a:endParaRPr lang="en-US" sz="1400" dirty="0"/>
          </a:p>
        </p:txBody>
      </p:sp>
      <p:sp>
        <p:nvSpPr>
          <p:cNvPr id="7" name="Text Placeholder 13"/>
          <p:cNvSpPr txBox="1">
            <a:spLocks/>
          </p:cNvSpPr>
          <p:nvPr/>
        </p:nvSpPr>
        <p:spPr>
          <a:xfrm>
            <a:off x="5492978" y="-239522"/>
            <a:ext cx="3651022" cy="31244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sz="1200" dirty="0">
              <a:solidFill>
                <a:srgbClr val="FF0000"/>
              </a:solidFill>
            </a:endParaRPr>
          </a:p>
          <a:p>
            <a:pPr marL="0" indent="0">
              <a:buNone/>
            </a:pPr>
            <a:r>
              <a:rPr lang="en-AU" sz="2400" dirty="0" smtClean="0"/>
              <a:t>Scope Exclusions</a:t>
            </a:r>
            <a:endParaRPr lang="en-AU" sz="2400" dirty="0"/>
          </a:p>
          <a:p>
            <a:pPr marL="0" lvl="0" indent="0">
              <a:buNone/>
            </a:pPr>
            <a:r>
              <a:rPr lang="en-AU" sz="1400" b="1" dirty="0"/>
              <a:t>High temperature service </a:t>
            </a:r>
            <a:r>
              <a:rPr lang="en-AU" sz="1400" dirty="0">
                <a:solidFill>
                  <a:srgbClr val="FF0000"/>
                </a:solidFill>
              </a:rPr>
              <a:t>– e.g. above 100 °C. </a:t>
            </a:r>
            <a:r>
              <a:rPr lang="en-AU" sz="1400" dirty="0" smtClean="0">
                <a:solidFill>
                  <a:srgbClr val="FF0000"/>
                </a:solidFill>
              </a:rPr>
              <a:t>High temperature “hydrogen </a:t>
            </a:r>
            <a:r>
              <a:rPr lang="en-AU" sz="1400" dirty="0">
                <a:solidFill>
                  <a:srgbClr val="FF0000"/>
                </a:solidFill>
              </a:rPr>
              <a:t>attack</a:t>
            </a:r>
            <a:r>
              <a:rPr lang="en-AU" sz="1400" dirty="0" smtClean="0">
                <a:solidFill>
                  <a:srgbClr val="FF0000"/>
                </a:solidFill>
              </a:rPr>
              <a:t>” (occurs above 200</a:t>
            </a:r>
            <a:r>
              <a:rPr lang="en-AU" sz="1400" dirty="0">
                <a:solidFill>
                  <a:srgbClr val="FF0000"/>
                </a:solidFill>
              </a:rPr>
              <a:t> °</a:t>
            </a:r>
            <a:r>
              <a:rPr lang="en-AU" sz="1400" dirty="0" smtClean="0">
                <a:solidFill>
                  <a:srgbClr val="FF0000"/>
                </a:solidFill>
              </a:rPr>
              <a:t>C)  is not considered a failure mode</a:t>
            </a:r>
          </a:p>
          <a:p>
            <a:pPr marL="0" lvl="0" indent="0">
              <a:buNone/>
            </a:pPr>
            <a:r>
              <a:rPr lang="en-AU" sz="1400" b="1" dirty="0" smtClean="0"/>
              <a:t>Low </a:t>
            </a:r>
            <a:r>
              <a:rPr lang="en-AU" sz="1400" b="1" dirty="0"/>
              <a:t>temperature “cryogenic” service </a:t>
            </a:r>
            <a:r>
              <a:rPr lang="en-AU" sz="1400" dirty="0">
                <a:solidFill>
                  <a:srgbClr val="FF0000"/>
                </a:solidFill>
              </a:rPr>
              <a:t>is not addressed, and hence liquid hydrogen transport is not covered.</a:t>
            </a:r>
          </a:p>
          <a:p>
            <a:pPr marL="0" lvl="0" indent="0">
              <a:buNone/>
            </a:pPr>
            <a:r>
              <a:rPr lang="en-AU" sz="1400" b="1" dirty="0"/>
              <a:t>Submarine pipeline systems</a:t>
            </a:r>
            <a:r>
              <a:rPr lang="en-AU" sz="1400" dirty="0">
                <a:solidFill>
                  <a:srgbClr val="FF0000"/>
                </a:solidFill>
              </a:rPr>
              <a:t>, as covered in AS/NZS </a:t>
            </a:r>
            <a:r>
              <a:rPr lang="en-AU" sz="1400" dirty="0" smtClean="0">
                <a:solidFill>
                  <a:srgbClr val="FF0000"/>
                </a:solidFill>
              </a:rPr>
              <a:t>2885.4.</a:t>
            </a:r>
            <a:endParaRPr lang="en-AU" sz="1400" dirty="0">
              <a:solidFill>
                <a:srgbClr val="FF0000"/>
              </a:solidFill>
            </a:endParaRPr>
          </a:p>
          <a:p>
            <a:pPr marL="0" lvl="0" indent="0">
              <a:buNone/>
            </a:pPr>
            <a:r>
              <a:rPr lang="en-AU" sz="1400" b="1" dirty="0" smtClean="0"/>
              <a:t>Hydrogen derivatives</a:t>
            </a:r>
            <a:r>
              <a:rPr lang="en-AU" sz="1400" dirty="0" smtClean="0">
                <a:solidFill>
                  <a:srgbClr val="FF0000"/>
                </a:solidFill>
              </a:rPr>
              <a:t>: Ammonia</a:t>
            </a:r>
            <a:r>
              <a:rPr lang="en-AU" sz="1400" dirty="0">
                <a:solidFill>
                  <a:srgbClr val="FF0000"/>
                </a:solidFill>
              </a:rPr>
              <a:t>, methyl cyclohexane (MCH) or </a:t>
            </a:r>
            <a:r>
              <a:rPr lang="en-AU" sz="1400" dirty="0" smtClean="0">
                <a:solidFill>
                  <a:srgbClr val="FF0000"/>
                </a:solidFill>
              </a:rPr>
              <a:t>methanol.</a:t>
            </a:r>
            <a:endParaRPr lang="en-AU" sz="1400" dirty="0">
              <a:solidFill>
                <a:srgbClr val="FF0000"/>
              </a:solidFill>
            </a:endParaRPr>
          </a:p>
          <a:p>
            <a:pPr marL="0" lvl="0" indent="0">
              <a:buNone/>
            </a:pPr>
            <a:r>
              <a:rPr lang="en-AU" sz="1400" b="1" dirty="0"/>
              <a:t>Downstream end-user systems and appliances </a:t>
            </a:r>
            <a:endParaRPr lang="en-AU" sz="1400" b="1" dirty="0" smtClean="0"/>
          </a:p>
          <a:p>
            <a:pPr marL="0" lvl="0" indent="0">
              <a:buNone/>
            </a:pPr>
            <a:r>
              <a:rPr lang="en-AU" sz="1400" b="1" dirty="0" smtClean="0"/>
              <a:t>Low-pressure </a:t>
            </a:r>
            <a:r>
              <a:rPr lang="en-AU" sz="1400" b="1" dirty="0"/>
              <a:t>piping systems </a:t>
            </a:r>
            <a:r>
              <a:rPr lang="en-AU" sz="1400" dirty="0">
                <a:solidFill>
                  <a:srgbClr val="FF0000"/>
                </a:solidFill>
              </a:rPr>
              <a:t>(e.g. distribution systems) and their materials, though the requirements and principles set out are applicable for the design of piping at any pressure.</a:t>
            </a:r>
          </a:p>
          <a:p>
            <a:pPr marL="0" indent="0">
              <a:lnSpc>
                <a:spcPct val="80000"/>
              </a:lnSpc>
              <a:buNone/>
            </a:pPr>
            <a:endParaRPr lang="en-US" sz="1400" dirty="0">
              <a:solidFill>
                <a:srgbClr val="FF0000"/>
              </a:solidFill>
            </a:endParaRPr>
          </a:p>
        </p:txBody>
      </p:sp>
      <p:cxnSp>
        <p:nvCxnSpPr>
          <p:cNvPr id="9" name="Straight Connector 8"/>
          <p:cNvCxnSpPr/>
          <p:nvPr/>
        </p:nvCxnSpPr>
        <p:spPr>
          <a:xfrm>
            <a:off x="5354829" y="0"/>
            <a:ext cx="0" cy="431544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209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854" y="703067"/>
            <a:ext cx="4388218" cy="4388218"/>
          </a:xfrm>
          <a:prstGeom prst="rect">
            <a:avLst/>
          </a:prstGeom>
        </p:spPr>
      </p:pic>
      <p:sp>
        <p:nvSpPr>
          <p:cNvPr id="8" name="Text Placeholder 13"/>
          <p:cNvSpPr txBox="1">
            <a:spLocks/>
          </p:cNvSpPr>
          <p:nvPr/>
        </p:nvSpPr>
        <p:spPr>
          <a:xfrm>
            <a:off x="164534" y="109134"/>
            <a:ext cx="5048858" cy="4960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000" dirty="0" smtClean="0"/>
              <a:t>AS(NZS) 2885 Interaction</a:t>
            </a:r>
            <a:endParaRPr lang="en-AU" sz="3000" dirty="0"/>
          </a:p>
        </p:txBody>
      </p:sp>
      <p:sp>
        <p:nvSpPr>
          <p:cNvPr id="11" name="Text Placeholder 13"/>
          <p:cNvSpPr txBox="1">
            <a:spLocks/>
          </p:cNvSpPr>
          <p:nvPr/>
        </p:nvSpPr>
        <p:spPr>
          <a:xfrm>
            <a:off x="5486399" y="937367"/>
            <a:ext cx="3384591" cy="24761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b="1" dirty="0" smtClean="0"/>
              <a:t>Key objective</a:t>
            </a:r>
            <a:r>
              <a:rPr lang="en-AU" sz="1400" dirty="0" smtClean="0"/>
              <a:t>: </a:t>
            </a:r>
            <a:r>
              <a:rPr lang="en-AU" sz="1400" dirty="0" smtClean="0">
                <a:solidFill>
                  <a:srgbClr val="FF0000"/>
                </a:solidFill>
              </a:rPr>
              <a:t>Enable </a:t>
            </a:r>
            <a:r>
              <a:rPr lang="en-AU" sz="1400" dirty="0">
                <a:solidFill>
                  <a:srgbClr val="FF0000"/>
                </a:solidFill>
              </a:rPr>
              <a:t>safe, reliable and efficient transportation and storage of hydrogen in transmission pipeline systems that are required to conform to the AS(/NZS) 2885 series</a:t>
            </a:r>
            <a:r>
              <a:rPr lang="en-AU" sz="1400" dirty="0" smtClean="0">
                <a:solidFill>
                  <a:srgbClr val="FF0000"/>
                </a:solidFill>
              </a:rPr>
              <a:t>.</a:t>
            </a:r>
          </a:p>
          <a:p>
            <a:r>
              <a:rPr lang="en-AU" sz="1400" b="1" dirty="0" smtClean="0"/>
              <a:t>Key objective</a:t>
            </a:r>
            <a:r>
              <a:rPr lang="en-AU" sz="1400" dirty="0" smtClean="0"/>
              <a:t>: </a:t>
            </a:r>
            <a:r>
              <a:rPr lang="en-AU" sz="1400" dirty="0" smtClean="0">
                <a:solidFill>
                  <a:srgbClr val="FF0000"/>
                </a:solidFill>
              </a:rPr>
              <a:t>Establish </a:t>
            </a:r>
            <a:r>
              <a:rPr lang="en-AU" sz="1400" dirty="0">
                <a:solidFill>
                  <a:srgbClr val="FF0000"/>
                </a:solidFill>
              </a:rPr>
              <a:t>requirements that are unique to hydrogen and are not addressed in the existing </a:t>
            </a:r>
            <a:r>
              <a:rPr lang="en-AU" sz="1400" dirty="0">
                <a:solidFill>
                  <a:srgbClr val="FF0000"/>
                </a:solidFill>
              </a:rPr>
              <a:t> AS(/NZS) </a:t>
            </a:r>
            <a:r>
              <a:rPr lang="en-AU" sz="1400" dirty="0" smtClean="0">
                <a:solidFill>
                  <a:srgbClr val="FF0000"/>
                </a:solidFill>
              </a:rPr>
              <a:t>2885 series (i.e. what ‘special’ requirements apply). </a:t>
            </a:r>
          </a:p>
          <a:p>
            <a:r>
              <a:rPr lang="en-AU" sz="1400" b="1" dirty="0"/>
              <a:t>M</a:t>
            </a:r>
            <a:r>
              <a:rPr lang="en-AU" sz="1400" b="1" dirty="0" smtClean="0"/>
              <a:t>any </a:t>
            </a:r>
            <a:r>
              <a:rPr lang="en-AU" sz="1400" b="1" dirty="0"/>
              <a:t>aspects of the existing AS(/NZS) 2885 series apply without modification. </a:t>
            </a:r>
            <a:endParaRPr lang="en-US" sz="1400" b="1" dirty="0"/>
          </a:p>
        </p:txBody>
      </p:sp>
      <p:pic>
        <p:nvPicPr>
          <p:cNvPr id="3" name="Picture 2"/>
          <p:cNvPicPr>
            <a:picLocks noChangeAspect="1"/>
          </p:cNvPicPr>
          <p:nvPr/>
        </p:nvPicPr>
        <p:blipFill>
          <a:blip r:embed="rId3"/>
          <a:stretch>
            <a:fillRect/>
          </a:stretch>
        </p:blipFill>
        <p:spPr>
          <a:xfrm>
            <a:off x="3586180" y="937367"/>
            <a:ext cx="1598556" cy="2293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181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51A6-E72A-9341-B55E-04FC4C1D4A5B}"/>
              </a:ext>
            </a:extLst>
          </p:cNvPr>
          <p:cNvSpPr>
            <a:spLocks noGrp="1"/>
          </p:cNvSpPr>
          <p:nvPr>
            <p:ph type="title"/>
          </p:nvPr>
        </p:nvSpPr>
        <p:spPr>
          <a:xfrm>
            <a:off x="333153" y="181127"/>
            <a:ext cx="7000493" cy="497801"/>
          </a:xfrm>
        </p:spPr>
        <p:txBody>
          <a:bodyPr>
            <a:normAutofit fontScale="90000"/>
          </a:bodyPr>
          <a:lstStyle/>
          <a:p>
            <a:r>
              <a:rPr lang="en-US" dirty="0" smtClean="0"/>
              <a:t>Historical Experience</a:t>
            </a:r>
            <a:endParaRPr lang="en-US" dirty="0"/>
          </a:p>
        </p:txBody>
      </p:sp>
      <p:sp>
        <p:nvSpPr>
          <p:cNvPr id="6" name="Text Placeholder 13"/>
          <p:cNvSpPr txBox="1">
            <a:spLocks/>
          </p:cNvSpPr>
          <p:nvPr/>
        </p:nvSpPr>
        <p:spPr>
          <a:xfrm>
            <a:off x="5940312" y="786394"/>
            <a:ext cx="2986600" cy="618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sz="1400" dirty="0"/>
          </a:p>
          <a:p>
            <a:pPr marL="0" indent="0">
              <a:lnSpc>
                <a:spcPct val="80000"/>
              </a:lnSpc>
              <a:buNone/>
            </a:pPr>
            <a:endParaRPr lang="en-US" sz="1400" dirty="0"/>
          </a:p>
        </p:txBody>
      </p:sp>
      <p:sp>
        <p:nvSpPr>
          <p:cNvPr id="5" name="Text Placeholder 13"/>
          <p:cNvSpPr txBox="1">
            <a:spLocks/>
          </p:cNvSpPr>
          <p:nvPr/>
        </p:nvSpPr>
        <p:spPr>
          <a:xfrm>
            <a:off x="333153" y="786394"/>
            <a:ext cx="5096539" cy="42109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Hydrocarbon Pipelines</a:t>
            </a:r>
            <a:endParaRPr lang="en-AU" sz="1400" b="1" dirty="0" smtClean="0"/>
          </a:p>
          <a:p>
            <a:r>
              <a:rPr lang="en-AU" sz="1400" dirty="0" smtClean="0"/>
              <a:t>Our knowledge of high-pressure </a:t>
            </a:r>
            <a:r>
              <a:rPr lang="en-AU" sz="1400" dirty="0"/>
              <a:t>hydrocarbon pipelines </a:t>
            </a:r>
            <a:r>
              <a:rPr lang="en-AU" sz="1400" dirty="0" smtClean="0"/>
              <a:t>is mature.</a:t>
            </a:r>
          </a:p>
          <a:p>
            <a:r>
              <a:rPr lang="en-AU" sz="1400" dirty="0" smtClean="0"/>
              <a:t>Design approaches have </a:t>
            </a:r>
            <a:r>
              <a:rPr lang="en-AU" sz="1400" dirty="0"/>
              <a:t>already been proven and </a:t>
            </a:r>
            <a:r>
              <a:rPr lang="en-AU" sz="1400" dirty="0" smtClean="0"/>
              <a:t>optimised, supported by lessons learnt over decades of experience</a:t>
            </a:r>
            <a:endParaRPr lang="en-AU" sz="1400" dirty="0"/>
          </a:p>
          <a:p>
            <a:pPr marL="0" indent="0">
              <a:buNone/>
            </a:pPr>
            <a:r>
              <a:rPr lang="en-US" sz="1400" b="1" dirty="0" smtClean="0"/>
              <a:t>Hydrogen Pipelines</a:t>
            </a:r>
            <a:endParaRPr lang="en-AU" sz="1400" b="1" dirty="0" smtClean="0"/>
          </a:p>
          <a:p>
            <a:r>
              <a:rPr lang="en-US" sz="1400" dirty="0" smtClean="0"/>
              <a:t>Historical experience is limited and generally not at high design factors or cyclic storage conditions</a:t>
            </a:r>
            <a:endParaRPr lang="en-AU" sz="1400" dirty="0" smtClean="0"/>
          </a:p>
          <a:p>
            <a:r>
              <a:rPr lang="en-AU" sz="1400" dirty="0" smtClean="0"/>
              <a:t>Hydrogen </a:t>
            </a:r>
            <a:r>
              <a:rPr lang="en-AU" sz="1400" dirty="0"/>
              <a:t>pipelines, however, </a:t>
            </a:r>
            <a:r>
              <a:rPr lang="en-AU" sz="1400" u="sng" dirty="0"/>
              <a:t>have not yet achieved optimal design. </a:t>
            </a:r>
            <a:endParaRPr lang="en-AU" sz="1400" u="sng" dirty="0" smtClean="0"/>
          </a:p>
          <a:p>
            <a:r>
              <a:rPr lang="en-AU" sz="1400" dirty="0"/>
              <a:t>T</a:t>
            </a:r>
            <a:r>
              <a:rPr lang="en-AU" sz="1400" dirty="0" smtClean="0"/>
              <a:t>he </a:t>
            </a:r>
            <a:r>
              <a:rPr lang="en-AU" sz="1400" dirty="0"/>
              <a:t>effects of hydrogen on pipeline performance have not all been quantified </a:t>
            </a:r>
            <a:r>
              <a:rPr lang="en-AU" sz="1400" dirty="0" smtClean="0"/>
              <a:t>such that designers </a:t>
            </a:r>
            <a:r>
              <a:rPr lang="en-AU" sz="1400" dirty="0"/>
              <a:t>can </a:t>
            </a:r>
            <a:r>
              <a:rPr lang="en-AU" sz="1400" dirty="0" smtClean="0"/>
              <a:t>achieve similar performance </a:t>
            </a:r>
            <a:r>
              <a:rPr lang="en-AU" sz="1400" dirty="0"/>
              <a:t>outcomes </a:t>
            </a:r>
            <a:r>
              <a:rPr lang="en-AU" sz="1400" dirty="0" smtClean="0"/>
              <a:t>to natural gas pipelines</a:t>
            </a:r>
          </a:p>
          <a:p>
            <a:r>
              <a:rPr lang="en-AU" sz="1400" dirty="0" smtClean="0"/>
              <a:t>The mechanism of fatigue in service will take many years until we observe actual failure (slowing ability to push boundaries) </a:t>
            </a:r>
          </a:p>
          <a:p>
            <a:endParaRPr lang="en-AU" sz="1400" dirty="0"/>
          </a:p>
        </p:txBody>
      </p:sp>
      <p:pic>
        <p:nvPicPr>
          <p:cNvPr id="4" name="Picture 3"/>
          <p:cNvPicPr>
            <a:picLocks noChangeAspect="1"/>
          </p:cNvPicPr>
          <p:nvPr/>
        </p:nvPicPr>
        <p:blipFill>
          <a:blip r:embed="rId2"/>
          <a:stretch>
            <a:fillRect/>
          </a:stretch>
        </p:blipFill>
        <p:spPr>
          <a:xfrm>
            <a:off x="5308782" y="0"/>
            <a:ext cx="3835217" cy="1780819"/>
          </a:xfrm>
          <a:prstGeom prst="rect">
            <a:avLst/>
          </a:prstGeom>
        </p:spPr>
      </p:pic>
      <p:sp>
        <p:nvSpPr>
          <p:cNvPr id="7" name="Text Placeholder 13"/>
          <p:cNvSpPr txBox="1">
            <a:spLocks/>
          </p:cNvSpPr>
          <p:nvPr/>
        </p:nvSpPr>
        <p:spPr>
          <a:xfrm>
            <a:off x="5262732" y="1869549"/>
            <a:ext cx="3927315" cy="2403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1600" b="1" dirty="0" smtClean="0">
                <a:solidFill>
                  <a:srgbClr val="FF0000"/>
                </a:solidFill>
              </a:rPr>
              <a:t>Knowledge continues to evolve:</a:t>
            </a:r>
          </a:p>
          <a:p>
            <a:pPr lvl="1">
              <a:lnSpc>
                <a:spcPct val="80000"/>
              </a:lnSpc>
            </a:pPr>
            <a:r>
              <a:rPr lang="en-US" sz="1400" dirty="0" smtClean="0"/>
              <a:t>Focus on code/standards development across multiple jurisdictions</a:t>
            </a:r>
          </a:p>
          <a:p>
            <a:pPr lvl="1">
              <a:lnSpc>
                <a:spcPct val="80000"/>
              </a:lnSpc>
            </a:pPr>
            <a:r>
              <a:rPr lang="en-US" sz="1400" dirty="0" smtClean="0"/>
              <a:t>Continued research </a:t>
            </a:r>
            <a:r>
              <a:rPr lang="en-US" sz="1400" dirty="0" smtClean="0"/>
              <a:t>(internationally mainly in Europe and US), </a:t>
            </a:r>
          </a:p>
          <a:p>
            <a:pPr lvl="1">
              <a:lnSpc>
                <a:spcPct val="80000"/>
              </a:lnSpc>
            </a:pPr>
            <a:r>
              <a:rPr lang="en-US" sz="1400" dirty="0" smtClean="0"/>
              <a:t>Empirical models are further developed following increasing testing database &amp; more representative testing (beyond laboratory towards full-scale</a:t>
            </a:r>
          </a:p>
          <a:p>
            <a:pPr lvl="1">
              <a:lnSpc>
                <a:spcPct val="80000"/>
              </a:lnSpc>
            </a:pPr>
            <a:r>
              <a:rPr lang="en-US" sz="1400" dirty="0" smtClean="0"/>
              <a:t>Implementation of projects: examine practicality for procurement, seek cost efficiency and management of research gaps.</a:t>
            </a:r>
            <a:endParaRPr lang="en-US" sz="1400" dirty="0"/>
          </a:p>
        </p:txBody>
      </p:sp>
    </p:spTree>
    <p:extLst>
      <p:ext uri="{BB962C8B-B14F-4D97-AF65-F5344CB8AC3E}">
        <p14:creationId xmlns:p14="http://schemas.microsoft.com/office/powerpoint/2010/main" val="664275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51A6-E72A-9341-B55E-04FC4C1D4A5B}"/>
              </a:ext>
            </a:extLst>
          </p:cNvPr>
          <p:cNvSpPr>
            <a:spLocks noGrp="1"/>
          </p:cNvSpPr>
          <p:nvPr>
            <p:ph type="title"/>
          </p:nvPr>
        </p:nvSpPr>
        <p:spPr>
          <a:xfrm>
            <a:off x="623893" y="199863"/>
            <a:ext cx="7000493" cy="497801"/>
          </a:xfrm>
        </p:spPr>
        <p:txBody>
          <a:bodyPr>
            <a:normAutofit fontScale="90000"/>
          </a:bodyPr>
          <a:lstStyle/>
          <a:p>
            <a:r>
              <a:rPr lang="en-US" dirty="0" smtClean="0"/>
              <a:t>Applying Failure Modes</a:t>
            </a:r>
            <a:endParaRPr lang="en-US" dirty="0"/>
          </a:p>
        </p:txBody>
      </p:sp>
      <p:pic>
        <p:nvPicPr>
          <p:cNvPr id="3" name="Picture 2"/>
          <p:cNvPicPr>
            <a:picLocks noChangeAspect="1"/>
          </p:cNvPicPr>
          <p:nvPr/>
        </p:nvPicPr>
        <p:blipFill rotWithShape="1">
          <a:blip r:embed="rId2"/>
          <a:srcRect l="9384" t="2712" r="3793" b="9214"/>
          <a:stretch/>
        </p:blipFill>
        <p:spPr>
          <a:xfrm>
            <a:off x="5833614" y="499190"/>
            <a:ext cx="3204063" cy="2102244"/>
          </a:xfrm>
          <a:prstGeom prst="rect">
            <a:avLst/>
          </a:prstGeom>
        </p:spPr>
      </p:pic>
      <p:sp>
        <p:nvSpPr>
          <p:cNvPr id="5" name="Text Placeholder 13"/>
          <p:cNvSpPr txBox="1">
            <a:spLocks/>
          </p:cNvSpPr>
          <p:nvPr/>
        </p:nvSpPr>
        <p:spPr>
          <a:xfrm>
            <a:off x="366939" y="825210"/>
            <a:ext cx="5282493" cy="4056101"/>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400" dirty="0" smtClean="0"/>
              <a:t>The code of practice is different to our Australian Standards. </a:t>
            </a:r>
            <a:r>
              <a:rPr lang="en-US" sz="1400" b="1" dirty="0" smtClean="0"/>
              <a:t>This difference is intentional.</a:t>
            </a:r>
          </a:p>
          <a:p>
            <a:pPr>
              <a:lnSpc>
                <a:spcPct val="80000"/>
              </a:lnSpc>
            </a:pPr>
            <a:r>
              <a:rPr lang="en-US" sz="1400" dirty="0" smtClean="0"/>
              <a:t>Prescriptive </a:t>
            </a:r>
            <a:r>
              <a:rPr lang="en-US" sz="1400" dirty="0"/>
              <a:t>recommendations provided – where knowledge/experience supports </a:t>
            </a:r>
            <a:r>
              <a:rPr lang="en-US" sz="1400" dirty="0" smtClean="0"/>
              <a:t>rules and conservative allowances acceptable</a:t>
            </a:r>
            <a:endParaRPr lang="en-US" sz="1400" dirty="0"/>
          </a:p>
          <a:p>
            <a:pPr>
              <a:lnSpc>
                <a:spcPct val="80000"/>
              </a:lnSpc>
            </a:pPr>
            <a:r>
              <a:rPr lang="en-US" sz="1400" dirty="0" smtClean="0"/>
              <a:t>In </a:t>
            </a:r>
            <a:r>
              <a:rPr lang="en-US" sz="1400" dirty="0"/>
              <a:t>areas where knowledge gaps exist:</a:t>
            </a:r>
          </a:p>
          <a:p>
            <a:pPr lvl="1">
              <a:lnSpc>
                <a:spcPct val="80000"/>
              </a:lnSpc>
            </a:pPr>
            <a:r>
              <a:rPr lang="en-AU" sz="1400" dirty="0"/>
              <a:t>Detailed commentary, and </a:t>
            </a:r>
            <a:r>
              <a:rPr lang="en-AU" sz="1400" dirty="0" smtClean="0"/>
              <a:t>background </a:t>
            </a:r>
            <a:r>
              <a:rPr lang="en-AU" sz="1400" dirty="0"/>
              <a:t>information provided</a:t>
            </a:r>
          </a:p>
          <a:p>
            <a:pPr lvl="1">
              <a:lnSpc>
                <a:spcPct val="80000"/>
              </a:lnSpc>
            </a:pPr>
            <a:r>
              <a:rPr lang="en-AU" sz="1400" dirty="0"/>
              <a:t>Information on how these damage mechanisms contribute to a </a:t>
            </a:r>
            <a:r>
              <a:rPr lang="en-AU" sz="1400" b="1" dirty="0"/>
              <a:t>failure mode</a:t>
            </a:r>
            <a:endParaRPr lang="en-US" sz="1400" b="1" dirty="0"/>
          </a:p>
          <a:p>
            <a:pPr lvl="1">
              <a:lnSpc>
                <a:spcPct val="80000"/>
              </a:lnSpc>
            </a:pPr>
            <a:r>
              <a:rPr lang="en-AU" sz="1400" dirty="0"/>
              <a:t>Guidance on how </a:t>
            </a:r>
            <a:r>
              <a:rPr lang="en-AU" sz="1400" b="1" dirty="0"/>
              <a:t>failure modes </a:t>
            </a:r>
            <a:r>
              <a:rPr lang="en-AU" sz="1400" dirty="0"/>
              <a:t>can be addressed</a:t>
            </a:r>
          </a:p>
          <a:p>
            <a:pPr lvl="1">
              <a:lnSpc>
                <a:spcPct val="80000"/>
              </a:lnSpc>
            </a:pPr>
            <a:r>
              <a:rPr lang="en-US" sz="1400" dirty="0"/>
              <a:t>Guidance on knowledge gaps and where individual assessment </a:t>
            </a:r>
            <a:r>
              <a:rPr lang="en-US" sz="1400" dirty="0" smtClean="0"/>
              <a:t>needed</a:t>
            </a:r>
          </a:p>
          <a:p>
            <a:pPr lvl="1">
              <a:lnSpc>
                <a:spcPct val="80000"/>
              </a:lnSpc>
            </a:pPr>
            <a:r>
              <a:rPr lang="en-US" sz="1400" dirty="0" smtClean="0"/>
              <a:t>Framework for new assets &amp; </a:t>
            </a:r>
            <a:r>
              <a:rPr lang="en-US" sz="1400" dirty="0" smtClean="0"/>
              <a:t>conversion</a:t>
            </a:r>
          </a:p>
          <a:p>
            <a:pPr lvl="1">
              <a:lnSpc>
                <a:spcPct val="80000"/>
              </a:lnSpc>
            </a:pPr>
            <a:r>
              <a:rPr lang="en-AU" sz="1400" dirty="0"/>
              <a:t>A</a:t>
            </a:r>
            <a:r>
              <a:rPr lang="en-AU" sz="1400" dirty="0" smtClean="0"/>
              <a:t> </a:t>
            </a:r>
            <a:r>
              <a:rPr lang="en-AU" sz="1400" dirty="0"/>
              <a:t>design can seek to control failure through several actions, which either prevent the failure by acting on either the threat or the failure modes, or mitigate the failure by altering its effects.</a:t>
            </a:r>
            <a:endParaRPr lang="en-US" sz="1400" dirty="0"/>
          </a:p>
          <a:p>
            <a:pPr marL="342900" lvl="1" indent="0">
              <a:lnSpc>
                <a:spcPct val="80000"/>
              </a:lnSpc>
              <a:buNone/>
            </a:pPr>
            <a:r>
              <a:rPr lang="en-US" sz="1400" dirty="0" smtClean="0"/>
              <a:t>A </a:t>
            </a:r>
            <a:r>
              <a:rPr lang="en-US" sz="1400" dirty="0"/>
              <a:t>key outcome is the CoP, informs and educates the user, to support informed judgement – </a:t>
            </a:r>
            <a:r>
              <a:rPr lang="en-US" sz="1400" b="1" dirty="0">
                <a:solidFill>
                  <a:srgbClr val="FF0000"/>
                </a:solidFill>
              </a:rPr>
              <a:t>it is not a recipe book</a:t>
            </a:r>
            <a:r>
              <a:rPr lang="en-US" sz="1400" b="1" dirty="0" smtClean="0">
                <a:solidFill>
                  <a:srgbClr val="FF0000"/>
                </a:solidFill>
              </a:rPr>
              <a:t>! Engineering judgement is needed.</a:t>
            </a:r>
          </a:p>
        </p:txBody>
      </p:sp>
      <p:pic>
        <p:nvPicPr>
          <p:cNvPr id="4" name="Picture 3"/>
          <p:cNvPicPr>
            <a:picLocks noChangeAspect="1"/>
          </p:cNvPicPr>
          <p:nvPr/>
        </p:nvPicPr>
        <p:blipFill rotWithShape="1">
          <a:blip r:embed="rId3"/>
          <a:srcRect l="9348" t="6392" r="6721" b="12554"/>
          <a:stretch/>
        </p:blipFill>
        <p:spPr>
          <a:xfrm>
            <a:off x="5592726" y="2991329"/>
            <a:ext cx="3472918" cy="2017528"/>
          </a:xfrm>
          <a:prstGeom prst="rect">
            <a:avLst/>
          </a:prstGeom>
        </p:spPr>
      </p:pic>
    </p:spTree>
    <p:extLst>
      <p:ext uri="{BB962C8B-B14F-4D97-AF65-F5344CB8AC3E}">
        <p14:creationId xmlns:p14="http://schemas.microsoft.com/office/powerpoint/2010/main" val="82777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51A6-E72A-9341-B55E-04FC4C1D4A5B}"/>
              </a:ext>
            </a:extLst>
          </p:cNvPr>
          <p:cNvSpPr>
            <a:spLocks noGrp="1"/>
          </p:cNvSpPr>
          <p:nvPr>
            <p:ph type="title"/>
          </p:nvPr>
        </p:nvSpPr>
        <p:spPr>
          <a:xfrm>
            <a:off x="623893" y="199863"/>
            <a:ext cx="7000493" cy="497801"/>
          </a:xfrm>
        </p:spPr>
        <p:txBody>
          <a:bodyPr>
            <a:normAutofit fontScale="90000"/>
          </a:bodyPr>
          <a:lstStyle/>
          <a:p>
            <a:r>
              <a:rPr lang="en-US" dirty="0" smtClean="0"/>
              <a:t>Performance Based Design</a:t>
            </a:r>
            <a:endParaRPr lang="en-US" dirty="0"/>
          </a:p>
        </p:txBody>
      </p:sp>
      <p:sp>
        <p:nvSpPr>
          <p:cNvPr id="7" name="Rectangle 6"/>
          <p:cNvSpPr/>
          <p:nvPr/>
        </p:nvSpPr>
        <p:spPr>
          <a:xfrm>
            <a:off x="304800" y="706141"/>
            <a:ext cx="7697972" cy="4185761"/>
          </a:xfrm>
          <a:prstGeom prst="rect">
            <a:avLst/>
          </a:prstGeom>
          <a:solidFill>
            <a:schemeClr val="bg1"/>
          </a:solidFill>
        </p:spPr>
        <p:txBody>
          <a:bodyPr wrap="square">
            <a:spAutoFit/>
          </a:bodyPr>
          <a:lstStyle/>
          <a:p>
            <a:pPr marL="457200">
              <a:spcAft>
                <a:spcPts val="800"/>
              </a:spcAft>
            </a:pPr>
            <a:r>
              <a:rPr lang="en-AU" sz="1400" dirty="0" smtClean="0">
                <a:latin typeface="Arial" panose="020B0604020202020204" pitchFamily="34" charset="0"/>
                <a:ea typeface="Calibri" panose="020F0502020204030204" pitchFamily="34" charset="0"/>
                <a:cs typeface="Times New Roman" panose="02020603050405020304" pitchFamily="18" charset="0"/>
              </a:rPr>
              <a:t>Performance-based </a:t>
            </a:r>
            <a:r>
              <a:rPr lang="en-AU" sz="1400" dirty="0">
                <a:latin typeface="Arial" panose="020B0604020202020204" pitchFamily="34" charset="0"/>
                <a:ea typeface="Calibri" panose="020F0502020204030204" pitchFamily="34" charset="0"/>
                <a:cs typeface="Times New Roman" panose="02020603050405020304" pitchFamily="18" charset="0"/>
              </a:rPr>
              <a:t>design </a:t>
            </a:r>
            <a:r>
              <a:rPr lang="en-AU" sz="1400" dirty="0" smtClean="0">
                <a:latin typeface="Arial" panose="020B0604020202020204" pitchFamily="34" charset="0"/>
                <a:ea typeface="Calibri" panose="020F0502020204030204" pitchFamily="34" charset="0"/>
                <a:cs typeface="Times New Roman" panose="02020603050405020304" pitchFamily="18" charset="0"/>
              </a:rPr>
              <a:t>requires </a:t>
            </a:r>
            <a:r>
              <a:rPr lang="en-AU" sz="1400" dirty="0">
                <a:latin typeface="Arial" panose="020B0604020202020204" pitchFamily="34" charset="0"/>
                <a:ea typeface="Calibri" panose="020F0502020204030204" pitchFamily="34" charset="0"/>
                <a:cs typeface="Times New Roman" panose="02020603050405020304" pitchFamily="18" charset="0"/>
              </a:rPr>
              <a:t>knowledge of </a:t>
            </a:r>
            <a:r>
              <a:rPr lang="en-AU" sz="1400" dirty="0" smtClean="0">
                <a:latin typeface="Arial" panose="020B0604020202020204" pitchFamily="34" charset="0"/>
                <a:ea typeface="Calibri" panose="020F0502020204030204" pitchFamily="34" charset="0"/>
                <a:cs typeface="Times New Roman" panose="02020603050405020304" pitchFamily="18" charset="0"/>
              </a:rPr>
              <a:t>failure </a:t>
            </a:r>
            <a:r>
              <a:rPr lang="en-AU" sz="1400" dirty="0">
                <a:latin typeface="Arial" panose="020B0604020202020204" pitchFamily="34" charset="0"/>
                <a:ea typeface="Calibri" panose="020F0502020204030204" pitchFamily="34" charset="0"/>
                <a:cs typeface="Times New Roman" panose="02020603050405020304" pitchFamily="18" charset="0"/>
              </a:rPr>
              <a:t>mode and the control measures, and of the uncertainty and assumptions that underpin that knowledge. </a:t>
            </a:r>
            <a:endParaRPr lang="en-AU" sz="1400" dirty="0" smtClean="0">
              <a:latin typeface="Arial" panose="020B0604020202020204" pitchFamily="34" charset="0"/>
              <a:ea typeface="Calibri" panose="020F0502020204030204" pitchFamily="34" charset="0"/>
              <a:cs typeface="Times New Roman" panose="02020603050405020304" pitchFamily="18" charset="0"/>
            </a:endParaRPr>
          </a:p>
          <a:p>
            <a:pPr marL="457200">
              <a:spcAft>
                <a:spcPts val="800"/>
              </a:spcAft>
            </a:pPr>
            <a:r>
              <a:rPr lang="en-AU" sz="1400" dirty="0" smtClean="0">
                <a:latin typeface="Arial" panose="020B0604020202020204" pitchFamily="34" charset="0"/>
                <a:ea typeface="Calibri" panose="020F0502020204030204" pitchFamily="34" charset="0"/>
                <a:cs typeface="Times New Roman" panose="02020603050405020304" pitchFamily="18" charset="0"/>
              </a:rPr>
              <a:t>The </a:t>
            </a:r>
            <a:r>
              <a:rPr lang="en-AU" sz="1400" dirty="0" err="1" smtClean="0">
                <a:latin typeface="Arial" panose="020B0604020202020204" pitchFamily="34" charset="0"/>
                <a:ea typeface="Calibri" panose="020F0502020204030204" pitchFamily="34" charset="0"/>
                <a:cs typeface="Times New Roman" panose="02020603050405020304" pitchFamily="18" charset="0"/>
              </a:rPr>
              <a:t>CoP</a:t>
            </a:r>
            <a:r>
              <a:rPr lang="en-AU" sz="1400" dirty="0" smtClean="0">
                <a:latin typeface="Arial" panose="020B0604020202020204" pitchFamily="34" charset="0"/>
                <a:ea typeface="Calibri" panose="020F0502020204030204" pitchFamily="34" charset="0"/>
                <a:cs typeface="Times New Roman" panose="02020603050405020304" pitchFamily="18" charset="0"/>
              </a:rPr>
              <a:t> includes commentary to aid in understanding </a:t>
            </a:r>
            <a:r>
              <a:rPr lang="en-AU" sz="1400" dirty="0">
                <a:latin typeface="Arial" panose="020B0604020202020204" pitchFamily="34" charset="0"/>
                <a:ea typeface="Calibri" panose="020F0502020204030204" pitchFamily="34" charset="0"/>
                <a:cs typeface="Times New Roman" panose="02020603050405020304" pitchFamily="18" charset="0"/>
              </a:rPr>
              <a:t>the assumptions being </a:t>
            </a:r>
            <a:r>
              <a:rPr lang="en-AU" sz="1400" dirty="0" smtClean="0">
                <a:latin typeface="Arial" panose="020B0604020202020204" pitchFamily="34" charset="0"/>
                <a:ea typeface="Calibri" panose="020F0502020204030204" pitchFamily="34" charset="0"/>
                <a:cs typeface="Times New Roman" panose="02020603050405020304" pitchFamily="18" charset="0"/>
              </a:rPr>
              <a:t>made</a:t>
            </a:r>
            <a:r>
              <a:rPr lang="en-AU" sz="1400" dirty="0">
                <a:latin typeface="Arial" panose="020B0604020202020204" pitchFamily="34" charset="0"/>
                <a:ea typeface="Calibri" panose="020F0502020204030204" pitchFamily="34" charset="0"/>
                <a:cs typeface="Times New Roman" panose="02020603050405020304" pitchFamily="18" charset="0"/>
              </a:rPr>
              <a:t>, and to refine those assumptions where practicable for a design</a:t>
            </a:r>
            <a:r>
              <a:rPr lang="en-AU" sz="1400" dirty="0" smtClean="0">
                <a:latin typeface="Arial" panose="020B0604020202020204" pitchFamily="34" charset="0"/>
                <a:ea typeface="Calibri" panose="020F0502020204030204" pitchFamily="34" charset="0"/>
                <a:cs typeface="Times New Roman" panose="02020603050405020304" pitchFamily="18" charset="0"/>
              </a:rPr>
              <a:t>. </a:t>
            </a:r>
          </a:p>
          <a:p>
            <a:pPr marL="457200">
              <a:spcAft>
                <a:spcPts val="800"/>
              </a:spcAft>
            </a:pPr>
            <a:r>
              <a:rPr lang="en-AU" sz="1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*However it is not exhaustive, due to current limited operating experience and understanding that continues to evolve to close gaps*</a:t>
            </a:r>
            <a:endParaRPr lang="en-AU" sz="1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57200">
              <a:spcAft>
                <a:spcPts val="800"/>
              </a:spcAft>
            </a:pPr>
            <a:r>
              <a:rPr lang="en-AU" sz="1400" dirty="0" smtClean="0">
                <a:latin typeface="Arial" panose="020B0604020202020204" pitchFamily="34" charset="0"/>
                <a:ea typeface="Calibri" panose="020F0502020204030204" pitchFamily="34" charset="0"/>
                <a:cs typeface="Times New Roman" panose="02020603050405020304" pitchFamily="18" charset="0"/>
              </a:rPr>
              <a:t>Developing performance-based requirements </a:t>
            </a:r>
            <a:r>
              <a:rPr lang="en-AU" sz="1400" dirty="0">
                <a:latin typeface="Arial" panose="020B0604020202020204" pitchFamily="34" charset="0"/>
                <a:ea typeface="Calibri" panose="020F0502020204030204" pitchFamily="34" charset="0"/>
                <a:cs typeface="Times New Roman" panose="02020603050405020304" pitchFamily="18" charset="0"/>
              </a:rPr>
              <a:t>are </a:t>
            </a:r>
            <a:r>
              <a:rPr lang="en-AU" sz="1400" dirty="0" smtClean="0">
                <a:latin typeface="Arial" panose="020B0604020202020204" pitchFamily="34" charset="0"/>
                <a:ea typeface="Calibri" panose="020F0502020204030204" pitchFamily="34" charset="0"/>
                <a:cs typeface="Times New Roman" panose="02020603050405020304" pitchFamily="18" charset="0"/>
              </a:rPr>
              <a:t>for function or failure:</a:t>
            </a:r>
            <a:endParaRPr lang="en-AU" sz="1400" dirty="0">
              <a:latin typeface="Arial" panose="020B0604020202020204" pitchFamily="34" charset="0"/>
              <a:ea typeface="Calibri" panose="020F0502020204030204" pitchFamily="34" charset="0"/>
              <a:cs typeface="Times New Roman" panose="02020603050405020304" pitchFamily="18" charset="0"/>
            </a:endParaRPr>
          </a:p>
          <a:p>
            <a:pPr marL="800100" lvl="1" indent="-342900">
              <a:spcAft>
                <a:spcPts val="800"/>
              </a:spcAft>
              <a:buFont typeface="+mj-lt"/>
              <a:buAutoNum type="arabicPeriod"/>
            </a:pPr>
            <a:r>
              <a:rPr lang="en-AU" sz="1200" dirty="0" smtClean="0">
                <a:latin typeface="Arial" panose="020B0604020202020204" pitchFamily="34" charset="0"/>
                <a:ea typeface="Calibri" panose="020F0502020204030204" pitchFamily="34" charset="0"/>
                <a:cs typeface="Times New Roman" panose="02020603050405020304" pitchFamily="18" charset="0"/>
              </a:rPr>
              <a:t>Identify </a:t>
            </a:r>
            <a:r>
              <a:rPr lang="en-AU" sz="1200" dirty="0">
                <a:latin typeface="Arial" panose="020B0604020202020204" pitchFamily="34" charset="0"/>
                <a:ea typeface="Calibri" panose="020F0502020204030204" pitchFamily="34" charset="0"/>
                <a:cs typeface="Times New Roman" panose="02020603050405020304" pitchFamily="18" charset="0"/>
              </a:rPr>
              <a:t>the </a:t>
            </a:r>
            <a:r>
              <a:rPr lang="en-AU" sz="1200" dirty="0">
                <a:latin typeface="Arial" panose="020B0604020202020204" pitchFamily="34" charset="0"/>
                <a:ea typeface="Calibri" panose="020F0502020204030204" pitchFamily="34" charset="0"/>
                <a:cs typeface="Times New Roman" panose="02020603050405020304" pitchFamily="18" charset="0"/>
              </a:rPr>
              <a:t>physical scenario that constitutes the function/failure</a:t>
            </a:r>
          </a:p>
          <a:p>
            <a:pPr marL="800100" lvl="1" indent="-342900">
              <a:spcAft>
                <a:spcPts val="800"/>
              </a:spcAft>
              <a:buFont typeface="+mj-lt"/>
              <a:buAutoNum type="arabicPeriod"/>
            </a:pPr>
            <a:r>
              <a:rPr lang="en-AU" sz="1200" dirty="0">
                <a:latin typeface="Arial" panose="020B0604020202020204" pitchFamily="34" charset="0"/>
                <a:ea typeface="Calibri" panose="020F0502020204030204" pitchFamily="34" charset="0"/>
                <a:cs typeface="Times New Roman" panose="02020603050405020304" pitchFamily="18" charset="0"/>
              </a:rPr>
              <a:t>Select the metric(s) that predict occurrence of that function/failure</a:t>
            </a:r>
          </a:p>
          <a:p>
            <a:pPr marL="800100" lvl="1" indent="-342900">
              <a:spcAft>
                <a:spcPts val="800"/>
              </a:spcAft>
              <a:buFont typeface="+mj-lt"/>
              <a:buAutoNum type="arabicPeriod"/>
            </a:pPr>
            <a:r>
              <a:rPr lang="en-AU" sz="1200" dirty="0">
                <a:latin typeface="Arial" panose="020B0604020202020204" pitchFamily="34" charset="0"/>
                <a:ea typeface="Calibri" panose="020F0502020204030204" pitchFamily="34" charset="0"/>
                <a:cs typeface="Times New Roman" panose="02020603050405020304" pitchFamily="18" charset="0"/>
              </a:rPr>
              <a:t>Define an acceptable threshold or limit (envelope) for those metrics, including a safety factor to accommodate uncertainty or inaccuracy</a:t>
            </a:r>
          </a:p>
          <a:p>
            <a:pPr marL="800100" lvl="1" indent="-342900">
              <a:spcAft>
                <a:spcPts val="800"/>
              </a:spcAft>
              <a:buFont typeface="+mj-lt"/>
              <a:buAutoNum type="arabicPeriod"/>
            </a:pPr>
            <a:r>
              <a:rPr lang="en-AU" sz="1200" dirty="0">
                <a:latin typeface="Arial" panose="020B0604020202020204" pitchFamily="34" charset="0"/>
                <a:ea typeface="Calibri" panose="020F0502020204030204" pitchFamily="34" charset="0"/>
                <a:cs typeface="Times New Roman" panose="02020603050405020304" pitchFamily="18" charset="0"/>
              </a:rPr>
              <a:t>Propose acceptable analysis methods to assess if a design exceeds the acceptable threshold</a:t>
            </a:r>
          </a:p>
          <a:p>
            <a:pPr marL="800100" lvl="1" indent="-342900">
              <a:spcAft>
                <a:spcPts val="800"/>
              </a:spcAft>
              <a:buFont typeface="+mj-lt"/>
              <a:buAutoNum type="arabicPeriod"/>
            </a:pPr>
            <a:r>
              <a:rPr lang="en-AU" sz="1200" dirty="0">
                <a:latin typeface="Arial" panose="020B0604020202020204" pitchFamily="34" charset="0"/>
                <a:ea typeface="Calibri" panose="020F0502020204030204" pitchFamily="34" charset="0"/>
                <a:cs typeface="Times New Roman" panose="02020603050405020304" pitchFamily="18" charset="0"/>
              </a:rPr>
              <a:t>Provide conservative assumptions that may be used for analysis in the absence of data, so that a pipeline design can manage uncertainty efficiently</a:t>
            </a:r>
          </a:p>
          <a:p>
            <a:pPr marL="800100" lvl="1" indent="-342900">
              <a:spcAft>
                <a:spcPts val="800"/>
              </a:spcAft>
              <a:buFont typeface="+mj-lt"/>
              <a:buAutoNum type="arabicPeriod"/>
            </a:pPr>
            <a:r>
              <a:rPr lang="en-AU" sz="1200" dirty="0">
                <a:latin typeface="Arial" panose="020B0604020202020204" pitchFamily="34" charset="0"/>
                <a:ea typeface="Calibri" panose="020F0502020204030204" pitchFamily="34" charset="0"/>
                <a:cs typeface="Times New Roman" panose="02020603050405020304" pitchFamily="18" charset="0"/>
              </a:rPr>
              <a:t>Identify potential upset conditions that will exceed the acceptable metric/envelope and </a:t>
            </a:r>
            <a:r>
              <a:rPr lang="en-AU" sz="1200" dirty="0" smtClean="0">
                <a:latin typeface="Arial" panose="020B0604020202020204" pitchFamily="34" charset="0"/>
                <a:ea typeface="Calibri" panose="020F0502020204030204" pitchFamily="34" charset="0"/>
                <a:cs typeface="Times New Roman" panose="02020603050405020304" pitchFamily="18" charset="0"/>
              </a:rPr>
              <a:t>either re-assess or risk-asses to determine if consequence/residual risk is acceptable.</a:t>
            </a:r>
            <a:endParaRPr lang="en-AU" sz="1200" dirty="0"/>
          </a:p>
        </p:txBody>
      </p:sp>
    </p:spTree>
    <p:extLst>
      <p:ext uri="{BB962C8B-B14F-4D97-AF65-F5344CB8AC3E}">
        <p14:creationId xmlns:p14="http://schemas.microsoft.com/office/powerpoint/2010/main" val="4230547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15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0F5A-8F08-AE48-A367-EDA4CC2E9150}"/>
              </a:ext>
            </a:extLst>
          </p:cNvPr>
          <p:cNvSpPr>
            <a:spLocks noGrp="1"/>
          </p:cNvSpPr>
          <p:nvPr>
            <p:ph type="ctrTitle"/>
          </p:nvPr>
        </p:nvSpPr>
        <p:spPr>
          <a:xfrm>
            <a:off x="473774" y="1091625"/>
            <a:ext cx="7772400" cy="1790700"/>
          </a:xfrm>
        </p:spPr>
        <p:txBody>
          <a:bodyPr/>
          <a:lstStyle/>
          <a:p>
            <a:r>
              <a:rPr lang="en-US" dirty="0"/>
              <a:t>S</a:t>
            </a:r>
            <a:r>
              <a:rPr lang="en-US" dirty="0" smtClean="0"/>
              <a:t>eminar Overview</a:t>
            </a:r>
            <a:br>
              <a:rPr lang="en-US" dirty="0" smtClean="0"/>
            </a:br>
            <a:endParaRPr lang="en-US" dirty="0"/>
          </a:p>
        </p:txBody>
      </p:sp>
      <p:sp>
        <p:nvSpPr>
          <p:cNvPr id="3" name="Subtitle 2">
            <a:extLst>
              <a:ext uri="{FF2B5EF4-FFF2-40B4-BE49-F238E27FC236}">
                <a16:creationId xmlns:a16="http://schemas.microsoft.com/office/drawing/2014/main" id="{E88A6096-1F8D-4743-81E7-600B2B4324F7}"/>
              </a:ext>
            </a:extLst>
          </p:cNvPr>
          <p:cNvSpPr>
            <a:spLocks noGrp="1"/>
          </p:cNvSpPr>
          <p:nvPr>
            <p:ph type="subTitle" idx="1"/>
          </p:nvPr>
        </p:nvSpPr>
        <p:spPr/>
        <p:txBody>
          <a:bodyPr/>
          <a:lstStyle/>
          <a:p>
            <a:r>
              <a:rPr lang="en-US" dirty="0" smtClean="0"/>
              <a:t>Josh Wickham GPA</a:t>
            </a:r>
            <a:endParaRPr lang="en-US" dirty="0"/>
          </a:p>
        </p:txBody>
      </p:sp>
    </p:spTree>
    <p:extLst>
      <p:ext uri="{BB962C8B-B14F-4D97-AF65-F5344CB8AC3E}">
        <p14:creationId xmlns:p14="http://schemas.microsoft.com/office/powerpoint/2010/main" val="198158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7016" y="1469813"/>
            <a:ext cx="3446984" cy="2492493"/>
          </a:xfrm>
          <a:prstGeom prst="rect">
            <a:avLst/>
          </a:prstGeom>
          <a:effectLst>
            <a:softEdge rad="228600"/>
          </a:effectLst>
        </p:spPr>
      </p:pic>
      <p:sp>
        <p:nvSpPr>
          <p:cNvPr id="6" name="Title 5">
            <a:extLst>
              <a:ext uri="{FF2B5EF4-FFF2-40B4-BE49-F238E27FC236}">
                <a16:creationId xmlns:a16="http://schemas.microsoft.com/office/drawing/2014/main" id="{D8AFD989-0D5A-344A-9744-37AFEBF32547}"/>
              </a:ext>
            </a:extLst>
          </p:cNvPr>
          <p:cNvSpPr>
            <a:spLocks noGrp="1"/>
          </p:cNvSpPr>
          <p:nvPr>
            <p:ph type="title"/>
          </p:nvPr>
        </p:nvSpPr>
        <p:spPr>
          <a:xfrm>
            <a:off x="623893" y="343509"/>
            <a:ext cx="6697885" cy="497801"/>
          </a:xfrm>
        </p:spPr>
        <p:txBody>
          <a:bodyPr>
            <a:normAutofit fontScale="90000"/>
          </a:bodyPr>
          <a:lstStyle/>
          <a:p>
            <a:r>
              <a:rPr lang="en-US" sz="3300" dirty="0" smtClean="0"/>
              <a:t>Seminar</a:t>
            </a:r>
            <a:r>
              <a:rPr lang="en-US" dirty="0" smtClean="0"/>
              <a:t> </a:t>
            </a:r>
            <a:r>
              <a:rPr lang="en-US" sz="3300" dirty="0" smtClean="0"/>
              <a:t>Objectives</a:t>
            </a:r>
            <a:endParaRPr lang="en-US" sz="3300" dirty="0"/>
          </a:p>
        </p:txBody>
      </p:sp>
      <p:sp>
        <p:nvSpPr>
          <p:cNvPr id="7" name="TextBox 6">
            <a:extLst>
              <a:ext uri="{FF2B5EF4-FFF2-40B4-BE49-F238E27FC236}">
                <a16:creationId xmlns:a16="http://schemas.microsoft.com/office/drawing/2014/main" id="{2D540647-F017-7B4D-859D-90CDECC4B357}"/>
              </a:ext>
            </a:extLst>
          </p:cNvPr>
          <p:cNvSpPr txBox="1"/>
          <p:nvPr/>
        </p:nvSpPr>
        <p:spPr>
          <a:xfrm>
            <a:off x="623891" y="1071902"/>
            <a:ext cx="5180855" cy="3570208"/>
          </a:xfrm>
          <a:prstGeom prst="rect">
            <a:avLst/>
          </a:prstGeom>
          <a:noFill/>
        </p:spPr>
        <p:txBody>
          <a:bodyPr wrap="square" rtlCol="0">
            <a:spAutoFit/>
          </a:bodyPr>
          <a:lstStyle/>
          <a:p>
            <a:r>
              <a:rPr lang="en-US" b="1" dirty="0" smtClean="0">
                <a:solidFill>
                  <a:srgbClr val="8EC53C"/>
                </a:solidFill>
                <a:latin typeface="Arial" panose="020B0604020202020204" pitchFamily="34" charset="0"/>
                <a:cs typeface="Arial" panose="020B0604020202020204" pitchFamily="34" charset="0"/>
              </a:rPr>
              <a:t>Wider dissemination as part of handover FFCRC to APGA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a:t>
            </a:r>
            <a:r>
              <a:rPr lang="en-US" sz="1400" dirty="0" smtClean="0">
                <a:latin typeface="Arial" panose="020B0604020202020204" pitchFamily="34" charset="0"/>
                <a:cs typeface="Arial" panose="020B0604020202020204" pitchFamily="34" charset="0"/>
              </a:rPr>
              <a:t>etailed </a:t>
            </a:r>
            <a:r>
              <a:rPr lang="en-US" sz="1400" dirty="0">
                <a:latin typeface="Arial" panose="020B0604020202020204" pitchFamily="34" charset="0"/>
                <a:cs typeface="Arial" panose="020B0604020202020204" pitchFamily="34" charset="0"/>
              </a:rPr>
              <a:t>overview of the CoP content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Highlight </a:t>
            </a:r>
            <a:r>
              <a:rPr lang="en-US" sz="1400" dirty="0">
                <a:latin typeface="Arial" panose="020B0604020202020204" pitchFamily="34" charset="0"/>
                <a:cs typeface="Arial" panose="020B0604020202020204" pitchFamily="34" charset="0"/>
              </a:rPr>
              <a:t>key concepts in each subject area</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Identify </a:t>
            </a:r>
            <a:r>
              <a:rPr lang="en-US" sz="1400" dirty="0">
                <a:latin typeface="Arial" panose="020B0604020202020204" pitchFamily="34" charset="0"/>
                <a:cs typeface="Arial" panose="020B0604020202020204" pitchFamily="34" charset="0"/>
              </a:rPr>
              <a:t>areas of uncertainty or evolving </a:t>
            </a:r>
            <a:r>
              <a:rPr lang="en-US" sz="1400" dirty="0" smtClean="0">
                <a:latin typeface="Arial" panose="020B0604020202020204" pitchFamily="34" charset="0"/>
                <a:cs typeface="Arial" panose="020B0604020202020204" pitchFamily="34" charset="0"/>
              </a:rPr>
              <a:t>knowledge (including international developments)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FFCRC goal of successful transfer of research to application</a:t>
            </a:r>
          </a:p>
          <a:p>
            <a:endParaRPr lang="en-US" b="1" dirty="0" smtClean="0">
              <a:solidFill>
                <a:srgbClr val="8EC53C"/>
              </a:solidFill>
              <a:latin typeface="Arial" panose="020B0604020202020204" pitchFamily="34" charset="0"/>
              <a:cs typeface="Arial" panose="020B0604020202020204" pitchFamily="34" charset="0"/>
            </a:endParaRPr>
          </a:p>
          <a:p>
            <a:r>
              <a:rPr lang="en-US" b="1" dirty="0" smtClean="0">
                <a:solidFill>
                  <a:srgbClr val="8EC53C"/>
                </a:solidFill>
                <a:latin typeface="Arial" panose="020B0604020202020204" pitchFamily="34" charset="0"/>
                <a:cs typeface="Arial" panose="020B0604020202020204" pitchFamily="34" charset="0"/>
              </a:rPr>
              <a:t>Q&amp;A / Feedback</a:t>
            </a:r>
            <a:endParaRPr lang="en-US" b="1" dirty="0">
              <a:solidFill>
                <a:srgbClr val="8EC53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a:t>
            </a:r>
            <a:r>
              <a:rPr lang="en-US" sz="1400" dirty="0" smtClean="0">
                <a:latin typeface="Arial" panose="020B0604020202020204" pitchFamily="34" charset="0"/>
                <a:cs typeface="Arial" panose="020B0604020202020204" pitchFamily="34" charset="0"/>
              </a:rPr>
              <a:t>pportunity </a:t>
            </a:r>
            <a:r>
              <a:rPr lang="en-US" sz="1400" dirty="0">
                <a:latin typeface="Arial" panose="020B0604020202020204" pitchFamily="34" charset="0"/>
                <a:cs typeface="Arial" panose="020B0604020202020204" pitchFamily="34" charset="0"/>
              </a:rPr>
              <a:t>for Q&amp;A from the wider APGA membership </a:t>
            </a:r>
            <a:r>
              <a:rPr lang="en-US" sz="1400" dirty="0" smtClean="0">
                <a:latin typeface="Arial" panose="020B0604020202020204" pitchFamily="34" charset="0"/>
                <a:cs typeface="Arial" panose="020B0604020202020204" pitchFamily="34" charset="0"/>
              </a:rPr>
              <a:t>to CoP </a:t>
            </a:r>
            <a:r>
              <a:rPr lang="en-US" sz="1400" dirty="0">
                <a:latin typeface="Arial" panose="020B0604020202020204" pitchFamily="34" charset="0"/>
                <a:cs typeface="Arial" panose="020B0604020202020204" pitchFamily="34" charset="0"/>
              </a:rPr>
              <a:t>author team</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Gather </a:t>
            </a:r>
            <a:r>
              <a:rPr lang="en-US" sz="1400" dirty="0">
                <a:latin typeface="Arial" panose="020B0604020202020204" pitchFamily="34" charset="0"/>
                <a:cs typeface="Arial" panose="020B0604020202020204" pitchFamily="34" charset="0"/>
              </a:rPr>
              <a:t>feedback from ‘users’ of the document </a:t>
            </a:r>
            <a:r>
              <a:rPr lang="en-US" sz="1400" dirty="0" smtClean="0">
                <a:latin typeface="Arial" panose="020B0604020202020204" pitchFamily="34" charset="0"/>
                <a:cs typeface="Arial" panose="020B0604020202020204" pitchFamily="34" charset="0"/>
                <a:sym typeface="Wingdings" panose="05000000000000000000" pitchFamily="2" charset="2"/>
              </a:rPr>
              <a:t> inform</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future revisions</a:t>
            </a:r>
            <a:endParaRPr lang="en-AU"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38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FD989-0D5A-344A-9744-37AFEBF32547}"/>
              </a:ext>
            </a:extLst>
          </p:cNvPr>
          <p:cNvSpPr>
            <a:spLocks noGrp="1"/>
          </p:cNvSpPr>
          <p:nvPr>
            <p:ph type="title"/>
          </p:nvPr>
        </p:nvSpPr>
        <p:spPr>
          <a:xfrm>
            <a:off x="623893" y="197811"/>
            <a:ext cx="6697885" cy="497801"/>
          </a:xfrm>
        </p:spPr>
        <p:txBody>
          <a:bodyPr>
            <a:noAutofit/>
          </a:bodyPr>
          <a:lstStyle/>
          <a:p>
            <a:r>
              <a:rPr lang="en-US" sz="3000" dirty="0" smtClean="0"/>
              <a:t>Dissemination Format</a:t>
            </a:r>
            <a:endParaRPr lang="en-US" sz="3000" dirty="0"/>
          </a:p>
        </p:txBody>
      </p:sp>
      <p:sp>
        <p:nvSpPr>
          <p:cNvPr id="7" name="TextBox 6">
            <a:extLst>
              <a:ext uri="{FF2B5EF4-FFF2-40B4-BE49-F238E27FC236}">
                <a16:creationId xmlns:a16="http://schemas.microsoft.com/office/drawing/2014/main" id="{2D540647-F017-7B4D-859D-90CDECC4B357}"/>
              </a:ext>
            </a:extLst>
          </p:cNvPr>
          <p:cNvSpPr txBox="1"/>
          <p:nvPr/>
        </p:nvSpPr>
        <p:spPr>
          <a:xfrm>
            <a:off x="623893" y="776888"/>
            <a:ext cx="4419925" cy="4093428"/>
          </a:xfrm>
          <a:prstGeom prst="rect">
            <a:avLst/>
          </a:prstGeom>
          <a:noFill/>
        </p:spPr>
        <p:txBody>
          <a:bodyPr wrap="square" rtlCol="0">
            <a:spAutoFit/>
          </a:bodyPr>
          <a:lstStyle/>
          <a:p>
            <a:r>
              <a:rPr lang="en-US" b="1" dirty="0" smtClean="0">
                <a:solidFill>
                  <a:srgbClr val="8EC53C"/>
                </a:solidFill>
                <a:latin typeface="Arial" panose="020B0604020202020204" pitchFamily="34" charset="0"/>
                <a:cs typeface="Arial" panose="020B0604020202020204" pitchFamily="34" charset="0"/>
              </a:rPr>
              <a:t>Section Presentations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Slide presentation by key </a:t>
            </a:r>
            <a:r>
              <a:rPr lang="en-US" sz="1400" dirty="0" smtClean="0">
                <a:latin typeface="Arial" panose="020B0604020202020204" pitchFamily="34" charset="0"/>
                <a:cs typeface="Arial" panose="020B0604020202020204" pitchFamily="34" charset="0"/>
              </a:rPr>
              <a:t>CoP section authors / contributors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Overview of content, key items to highlight</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5 minutes </a:t>
            </a:r>
            <a:r>
              <a:rPr lang="en-US" sz="1400" b="1" dirty="0" smtClean="0">
                <a:latin typeface="Arial" panose="020B0604020202020204" pitchFamily="34" charset="0"/>
                <a:cs typeface="Arial" panose="020B0604020202020204" pitchFamily="34" charset="0"/>
              </a:rPr>
              <a:t>audience Q&amp;A </a:t>
            </a:r>
            <a:r>
              <a:rPr lang="en-US" sz="1400" dirty="0">
                <a:latin typeface="Arial" panose="020B0604020202020204" pitchFamily="34" charset="0"/>
                <a:cs typeface="Arial" panose="020B0604020202020204" pitchFamily="34" charset="0"/>
              </a:rPr>
              <a:t>(after each presentation)</a:t>
            </a:r>
            <a:endParaRPr lang="en-US" sz="1400" dirty="0">
              <a:latin typeface="Arial" panose="020B0604020202020204" pitchFamily="34" charset="0"/>
              <a:cs typeface="Arial" panose="020B0604020202020204" pitchFamily="34" charset="0"/>
            </a:endParaRPr>
          </a:p>
          <a:p>
            <a:endParaRPr lang="en-US" b="1" dirty="0" smtClean="0">
              <a:solidFill>
                <a:srgbClr val="8EC53C"/>
              </a:solidFill>
              <a:latin typeface="Arial" panose="020B0604020202020204" pitchFamily="34" charset="0"/>
              <a:cs typeface="Arial" panose="020B0604020202020204" pitchFamily="34" charset="0"/>
            </a:endParaRPr>
          </a:p>
          <a:p>
            <a:r>
              <a:rPr lang="en-US" b="1" dirty="0" smtClean="0">
                <a:solidFill>
                  <a:srgbClr val="8EC53C"/>
                </a:solidFill>
                <a:latin typeface="Arial" panose="020B0604020202020204" pitchFamily="34" charset="0"/>
                <a:cs typeface="Arial" panose="020B0604020202020204" pitchFamily="34" charset="0"/>
              </a:rPr>
              <a:t>Panel Sessions (Two)</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3</a:t>
            </a:r>
            <a:r>
              <a:rPr lang="en-US" sz="1400" dirty="0" smtClean="0">
                <a:latin typeface="Arial" panose="020B0604020202020204" pitchFamily="34" charset="0"/>
                <a:cs typeface="Arial" panose="020B0604020202020204" pitchFamily="34" charset="0"/>
              </a:rPr>
              <a:t>5</a:t>
            </a:r>
            <a:r>
              <a:rPr lang="en-US" sz="1400" dirty="0" smtClean="0">
                <a:latin typeface="Arial" panose="020B0604020202020204" pitchFamily="34" charset="0"/>
                <a:cs typeface="Arial" panose="020B0604020202020204" pitchFamily="34" charset="0"/>
              </a:rPr>
              <a:t> minute facilitated session (targeted panel questions)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K</a:t>
            </a:r>
            <a:r>
              <a:rPr lang="en-US" sz="1400" dirty="0" smtClean="0">
                <a:latin typeface="Arial" panose="020B0604020202020204" pitchFamily="34" charset="0"/>
                <a:cs typeface="Arial" panose="020B0604020202020204" pitchFamily="34" charset="0"/>
              </a:rPr>
              <a:t>ey issues around design for storage and material testing</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10 minutes audience Q&amp;A </a:t>
            </a:r>
            <a:r>
              <a:rPr lang="en-US" sz="1400" dirty="0" smtClean="0">
                <a:latin typeface="Arial" panose="020B0604020202020204" pitchFamily="34" charset="0"/>
                <a:cs typeface="Arial" panose="020B0604020202020204" pitchFamily="34" charset="0"/>
              </a:rPr>
              <a:t>to the panel</a:t>
            </a:r>
          </a:p>
          <a:p>
            <a:endParaRPr lang="en-US" b="1" dirty="0" smtClean="0">
              <a:solidFill>
                <a:srgbClr val="8EC53C"/>
              </a:solidFill>
              <a:latin typeface="Arial" panose="020B0604020202020204" pitchFamily="34" charset="0"/>
              <a:cs typeface="Arial" panose="020B0604020202020204" pitchFamily="34" charset="0"/>
            </a:endParaRPr>
          </a:p>
          <a:p>
            <a:r>
              <a:rPr lang="en-US" b="1" dirty="0" smtClean="0">
                <a:solidFill>
                  <a:srgbClr val="8EC53C"/>
                </a:solidFill>
                <a:latin typeface="Arial" panose="020B0604020202020204" pitchFamily="34" charset="0"/>
                <a:cs typeface="Arial" panose="020B0604020202020204" pitchFamily="34" charset="0"/>
              </a:rPr>
              <a:t>General Q&amp;A</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2</a:t>
            </a:r>
            <a:r>
              <a:rPr lang="en-US" sz="1400" b="1" dirty="0" smtClean="0">
                <a:latin typeface="Arial" panose="020B0604020202020204" pitchFamily="34" charset="0"/>
                <a:cs typeface="Arial" panose="020B0604020202020204" pitchFamily="34" charset="0"/>
              </a:rPr>
              <a:t>0 minutes audience Q&amp;A</a:t>
            </a:r>
          </a:p>
          <a:p>
            <a:endParaRPr lang="en-US" sz="16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043818" y="847200"/>
            <a:ext cx="4132141" cy="2884907"/>
          </a:xfrm>
          <a:prstGeom prst="rect">
            <a:avLst/>
          </a:prstGeom>
          <a:effectLst>
            <a:softEdge rad="279400"/>
          </a:effectLst>
        </p:spPr>
      </p:pic>
      <p:sp>
        <p:nvSpPr>
          <p:cNvPr id="9" name="TextBox 8">
            <a:extLst>
              <a:ext uri="{FF2B5EF4-FFF2-40B4-BE49-F238E27FC236}">
                <a16:creationId xmlns:a16="http://schemas.microsoft.com/office/drawing/2014/main" id="{2D540647-F017-7B4D-859D-90CDECC4B357}"/>
              </a:ext>
            </a:extLst>
          </p:cNvPr>
          <p:cNvSpPr txBox="1"/>
          <p:nvPr/>
        </p:nvSpPr>
        <p:spPr>
          <a:xfrm>
            <a:off x="5134364" y="3473504"/>
            <a:ext cx="4374827" cy="1046440"/>
          </a:xfrm>
          <a:prstGeom prst="rect">
            <a:avLst/>
          </a:prstGeom>
          <a:noFill/>
        </p:spPr>
        <p:txBody>
          <a:bodyPr wrap="square" rtlCol="0">
            <a:spAutoFit/>
          </a:bodyPr>
          <a:lstStyle/>
          <a:p>
            <a:endParaRPr lang="en-US" sz="1600" b="1" dirty="0" smtClean="0">
              <a:latin typeface="Arial" panose="020B0604020202020204" pitchFamily="34" charset="0"/>
              <a:cs typeface="Arial" panose="020B0604020202020204" pitchFamily="34" charset="0"/>
            </a:endParaRPr>
          </a:p>
          <a:p>
            <a:r>
              <a:rPr lang="en-US" sz="1600" b="1" i="1" dirty="0" smtClean="0">
                <a:solidFill>
                  <a:srgbClr val="FFC000"/>
                </a:solidFill>
                <a:latin typeface="Arial" panose="020B0604020202020204" pitchFamily="34" charset="0"/>
                <a:cs typeface="Arial" panose="020B0604020202020204" pitchFamily="34" charset="0"/>
              </a:rPr>
              <a:t>Craig Bonar </a:t>
            </a:r>
            <a:r>
              <a:rPr lang="en-US" sz="1600" i="1" dirty="0" smtClean="0">
                <a:solidFill>
                  <a:srgbClr val="FFC000"/>
                </a:solidFill>
                <a:latin typeface="Arial" panose="020B0604020202020204" pitchFamily="34" charset="0"/>
                <a:cs typeface="Arial" panose="020B0604020202020204" pitchFamily="34" charset="0"/>
              </a:rPr>
              <a:t>on the roaming microphone – Don’t be shy. Please ask!</a:t>
            </a:r>
            <a:endParaRPr lang="en-AU" b="1" dirty="0">
              <a:solidFill>
                <a:srgbClr val="FFC000"/>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D540647-F017-7B4D-859D-90CDECC4B357}"/>
              </a:ext>
            </a:extLst>
          </p:cNvPr>
          <p:cNvSpPr txBox="1"/>
          <p:nvPr/>
        </p:nvSpPr>
        <p:spPr>
          <a:xfrm>
            <a:off x="503002" y="4671532"/>
            <a:ext cx="7611451" cy="784830"/>
          </a:xfrm>
          <a:prstGeom prst="rect">
            <a:avLst/>
          </a:prstGeom>
          <a:noFill/>
        </p:spPr>
        <p:txBody>
          <a:bodyPr wrap="square" rtlCol="0">
            <a:spAutoFit/>
          </a:bodyPr>
          <a:lstStyle/>
          <a:p>
            <a:r>
              <a:rPr lang="en-US" sz="1300" i="1" dirty="0" smtClean="0">
                <a:solidFill>
                  <a:srgbClr val="FFC000"/>
                </a:solidFill>
                <a:latin typeface="Arial" panose="020B0604020202020204" pitchFamily="34" charset="0"/>
                <a:cs typeface="Arial" panose="020B0604020202020204" pitchFamily="34" charset="0"/>
              </a:rPr>
              <a:t>*Any difficult questions left? </a:t>
            </a:r>
            <a:r>
              <a:rPr lang="en-US" sz="1300" i="1" dirty="0">
                <a:solidFill>
                  <a:srgbClr val="FFC000"/>
                </a:solidFill>
                <a:latin typeface="Arial" panose="020B0604020202020204" pitchFamily="34" charset="0"/>
                <a:cs typeface="Arial" panose="020B0604020202020204" pitchFamily="34" charset="0"/>
              </a:rPr>
              <a:t>Please </a:t>
            </a:r>
            <a:r>
              <a:rPr lang="en-US" sz="1300" i="1" dirty="0" smtClean="0">
                <a:solidFill>
                  <a:srgbClr val="FFC000"/>
                </a:solidFill>
                <a:latin typeface="Arial" panose="020B0604020202020204" pitchFamily="34" charset="0"/>
                <a:cs typeface="Arial" panose="020B0604020202020204" pitchFamily="34" charset="0"/>
              </a:rPr>
              <a:t>ask tonight </a:t>
            </a:r>
            <a:r>
              <a:rPr lang="en-US" sz="1300" i="1" dirty="0">
                <a:solidFill>
                  <a:srgbClr val="FFC000"/>
                </a:solidFill>
                <a:latin typeface="Arial" panose="020B0604020202020204" pitchFamily="34" charset="0"/>
                <a:cs typeface="Arial" panose="020B0604020202020204" pitchFamily="34" charset="0"/>
              </a:rPr>
              <a:t>at the </a:t>
            </a:r>
            <a:r>
              <a:rPr lang="en-AU" sz="1300" b="1" i="1" dirty="0">
                <a:solidFill>
                  <a:srgbClr val="FFC000"/>
                </a:solidFill>
                <a:latin typeface="Arial" panose="020B0604020202020204" pitchFamily="34" charset="0"/>
                <a:cs typeface="Arial" panose="020B0604020202020204" pitchFamily="34" charset="0"/>
              </a:rPr>
              <a:t>Melbourne Networking Evening </a:t>
            </a:r>
            <a:r>
              <a:rPr lang="en-US" sz="1300" i="1" dirty="0">
                <a:solidFill>
                  <a:srgbClr val="FFC000"/>
                </a:solidFill>
                <a:latin typeface="Arial" panose="020B0604020202020204" pitchFamily="34" charset="0"/>
                <a:cs typeface="Arial" panose="020B0604020202020204" pitchFamily="34" charset="0"/>
              </a:rPr>
              <a:t>from </a:t>
            </a:r>
            <a:r>
              <a:rPr lang="en-US" sz="1300" i="1" dirty="0" smtClean="0">
                <a:solidFill>
                  <a:srgbClr val="FFC000"/>
                </a:solidFill>
                <a:latin typeface="Arial" panose="020B0604020202020204" pitchFamily="34" charset="0"/>
                <a:cs typeface="Arial" panose="020B0604020202020204" pitchFamily="34" charset="0"/>
              </a:rPr>
              <a:t>6pm*</a:t>
            </a:r>
            <a:endParaRPr lang="en-AU" sz="1300" i="1" dirty="0">
              <a:solidFill>
                <a:srgbClr val="FFC000"/>
              </a:solidFill>
              <a:latin typeface="Arial" panose="020B0604020202020204" pitchFamily="34" charset="0"/>
              <a:cs typeface="Arial" panose="020B0604020202020204" pitchFamily="34" charset="0"/>
            </a:endParaRPr>
          </a:p>
          <a:p>
            <a:endParaRPr lang="en-AU" b="1" dirty="0">
              <a:solidFill>
                <a:srgbClr val="8EC53C"/>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05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FD989-0D5A-344A-9744-37AFEBF32547}"/>
              </a:ext>
            </a:extLst>
          </p:cNvPr>
          <p:cNvSpPr>
            <a:spLocks noGrp="1"/>
          </p:cNvSpPr>
          <p:nvPr>
            <p:ph type="title"/>
          </p:nvPr>
        </p:nvSpPr>
        <p:spPr>
          <a:xfrm>
            <a:off x="623893" y="235959"/>
            <a:ext cx="6224907" cy="497801"/>
          </a:xfrm>
        </p:spPr>
        <p:txBody>
          <a:bodyPr>
            <a:noAutofit/>
          </a:bodyPr>
          <a:lstStyle/>
          <a:p>
            <a:r>
              <a:rPr lang="en-US" sz="3000" dirty="0" smtClean="0"/>
              <a:t>Agenda – Morning Session</a:t>
            </a:r>
            <a:endParaRPr lang="en-US" sz="3000" dirty="0"/>
          </a:p>
        </p:txBody>
      </p:sp>
      <p:pic>
        <p:nvPicPr>
          <p:cNvPr id="3" name="Picture 2"/>
          <p:cNvPicPr>
            <a:picLocks noChangeAspect="1"/>
          </p:cNvPicPr>
          <p:nvPr/>
        </p:nvPicPr>
        <p:blipFill rotWithShape="1">
          <a:blip r:embed="rId2"/>
          <a:srcRect b="4748"/>
          <a:stretch/>
        </p:blipFill>
        <p:spPr>
          <a:xfrm>
            <a:off x="591004" y="733760"/>
            <a:ext cx="6283445" cy="3890869"/>
          </a:xfrm>
          <a:prstGeom prst="rect">
            <a:avLst/>
          </a:prstGeom>
        </p:spPr>
      </p:pic>
    </p:spTree>
    <p:extLst>
      <p:ext uri="{BB962C8B-B14F-4D97-AF65-F5344CB8AC3E}">
        <p14:creationId xmlns:p14="http://schemas.microsoft.com/office/powerpoint/2010/main" val="385969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FD989-0D5A-344A-9744-37AFEBF32547}"/>
              </a:ext>
            </a:extLst>
          </p:cNvPr>
          <p:cNvSpPr>
            <a:spLocks noGrp="1"/>
          </p:cNvSpPr>
          <p:nvPr>
            <p:ph type="title"/>
          </p:nvPr>
        </p:nvSpPr>
        <p:spPr>
          <a:xfrm>
            <a:off x="591004" y="323250"/>
            <a:ext cx="6224907" cy="497801"/>
          </a:xfrm>
        </p:spPr>
        <p:txBody>
          <a:bodyPr>
            <a:noAutofit/>
          </a:bodyPr>
          <a:lstStyle/>
          <a:p>
            <a:r>
              <a:rPr lang="en-US" sz="3000" dirty="0" smtClean="0"/>
              <a:t>Agenda – Afternoon Session</a:t>
            </a:r>
            <a:endParaRPr lang="en-US" sz="3000" dirty="0"/>
          </a:p>
        </p:txBody>
      </p:sp>
      <p:pic>
        <p:nvPicPr>
          <p:cNvPr id="2" name="Picture 1"/>
          <p:cNvPicPr>
            <a:picLocks noChangeAspect="1"/>
          </p:cNvPicPr>
          <p:nvPr/>
        </p:nvPicPr>
        <p:blipFill rotWithShape="1">
          <a:blip r:embed="rId2"/>
          <a:srcRect t="5952"/>
          <a:stretch/>
        </p:blipFill>
        <p:spPr>
          <a:xfrm>
            <a:off x="591004" y="1111750"/>
            <a:ext cx="6283445" cy="3195653"/>
          </a:xfrm>
          <a:prstGeom prst="rect">
            <a:avLst/>
          </a:prstGeom>
        </p:spPr>
      </p:pic>
      <p:pic>
        <p:nvPicPr>
          <p:cNvPr id="5" name="Picture 4"/>
          <p:cNvPicPr>
            <a:picLocks noChangeAspect="1"/>
          </p:cNvPicPr>
          <p:nvPr/>
        </p:nvPicPr>
        <p:blipFill rotWithShape="1">
          <a:blip r:embed="rId3"/>
          <a:srcRect b="95256"/>
          <a:stretch/>
        </p:blipFill>
        <p:spPr>
          <a:xfrm>
            <a:off x="591004" y="917951"/>
            <a:ext cx="6283445" cy="193799"/>
          </a:xfrm>
          <a:prstGeom prst="rect">
            <a:avLst/>
          </a:prstGeom>
        </p:spPr>
      </p:pic>
    </p:spTree>
    <p:extLst>
      <p:ext uri="{BB962C8B-B14F-4D97-AF65-F5344CB8AC3E}">
        <p14:creationId xmlns:p14="http://schemas.microsoft.com/office/powerpoint/2010/main" val="3623025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0F5A-8F08-AE48-A367-EDA4CC2E9150}"/>
              </a:ext>
            </a:extLst>
          </p:cNvPr>
          <p:cNvSpPr>
            <a:spLocks noGrp="1"/>
          </p:cNvSpPr>
          <p:nvPr>
            <p:ph type="ctrTitle"/>
          </p:nvPr>
        </p:nvSpPr>
        <p:spPr>
          <a:xfrm>
            <a:off x="473774" y="1091625"/>
            <a:ext cx="7772400" cy="1790700"/>
          </a:xfrm>
        </p:spPr>
        <p:txBody>
          <a:bodyPr/>
          <a:lstStyle/>
          <a:p>
            <a:r>
              <a:rPr lang="en-US" sz="4400" dirty="0" smtClean="0"/>
              <a:t>CoP Overview &amp; Background</a:t>
            </a:r>
            <a:r>
              <a:rPr lang="en-US" dirty="0" smtClean="0"/>
              <a:t/>
            </a:r>
            <a:br>
              <a:rPr lang="en-US" dirty="0" smtClean="0"/>
            </a:br>
            <a:endParaRPr lang="en-US" dirty="0"/>
          </a:p>
        </p:txBody>
      </p:sp>
      <p:sp>
        <p:nvSpPr>
          <p:cNvPr id="3" name="Subtitle 2">
            <a:extLst>
              <a:ext uri="{FF2B5EF4-FFF2-40B4-BE49-F238E27FC236}">
                <a16:creationId xmlns:a16="http://schemas.microsoft.com/office/drawing/2014/main" id="{E88A6096-1F8D-4743-81E7-600B2B4324F7}"/>
              </a:ext>
            </a:extLst>
          </p:cNvPr>
          <p:cNvSpPr>
            <a:spLocks noGrp="1"/>
          </p:cNvSpPr>
          <p:nvPr>
            <p:ph type="subTitle" idx="1"/>
          </p:nvPr>
        </p:nvSpPr>
        <p:spPr/>
        <p:txBody>
          <a:bodyPr/>
          <a:lstStyle/>
          <a:p>
            <a:r>
              <a:rPr lang="en-US" dirty="0" smtClean="0"/>
              <a:t>Josh Wickham GPA</a:t>
            </a:r>
            <a:endParaRPr lang="en-US" dirty="0"/>
          </a:p>
        </p:txBody>
      </p:sp>
    </p:spTree>
    <p:extLst>
      <p:ext uri="{BB962C8B-B14F-4D97-AF65-F5344CB8AC3E}">
        <p14:creationId xmlns:p14="http://schemas.microsoft.com/office/powerpoint/2010/main" val="3179775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6A03517A-D554-EC4E-A439-CB0BAA57610A}"/>
              </a:ext>
            </a:extLst>
          </p:cNvPr>
          <p:cNvSpPr txBox="1">
            <a:spLocks/>
          </p:cNvSpPr>
          <p:nvPr/>
        </p:nvSpPr>
        <p:spPr>
          <a:xfrm>
            <a:off x="1913263" y="448764"/>
            <a:ext cx="6224907" cy="49780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5500" kern="1200" baseline="0">
                <a:solidFill>
                  <a:schemeClr val="bg1"/>
                </a:solidFill>
                <a:latin typeface="Arial" panose="020B0604020202020204" pitchFamily="34" charset="0"/>
                <a:ea typeface="+mj-ea"/>
                <a:cs typeface="Arial" panose="020B0604020202020204" pitchFamily="34" charset="0"/>
              </a:defRPr>
            </a:lvl1pPr>
          </a:lstStyle>
          <a:p>
            <a:r>
              <a:rPr lang="en-US" sz="3000" dirty="0" smtClean="0">
                <a:solidFill>
                  <a:schemeClr val="tx1"/>
                </a:solidFill>
              </a:rPr>
              <a:t>Acknowledgements</a:t>
            </a:r>
            <a:endParaRPr lang="en-US" sz="3000" dirty="0">
              <a:solidFill>
                <a:schemeClr val="tx1"/>
              </a:solidFill>
            </a:endParaRPr>
          </a:p>
        </p:txBody>
      </p:sp>
      <p:sp>
        <p:nvSpPr>
          <p:cNvPr id="12" name="Text Box 9"/>
          <p:cNvSpPr txBox="1"/>
          <p:nvPr/>
        </p:nvSpPr>
        <p:spPr>
          <a:xfrm>
            <a:off x="2356336" y="2403577"/>
            <a:ext cx="3577198" cy="2164721"/>
          </a:xfrm>
          <a:prstGeom prst="rect">
            <a:avLst/>
          </a:prstGeom>
          <a:noFill/>
          <a:ln w="6350">
            <a:noFill/>
          </a:ln>
        </p:spPr>
        <p:txBody>
          <a:bodyPr rot="0" spcFirstLastPara="0" vert="horz" wrap="square" lIns="91440" tIns="45720" rIns="91440" bIns="45720" numCol="2" spcCol="0" rtlCol="0" fromWordArt="0" anchor="t" anchorCtr="0" forceAA="0" compatLnSpc="1">
            <a:prstTxWarp prst="textNoShape">
              <a:avLst/>
            </a:prstTxWarp>
            <a:noAutofit/>
          </a:bodyPr>
          <a:lstStyle/>
          <a:p>
            <a:pPr algn="l">
              <a:lnSpc>
                <a:spcPct val="150000"/>
              </a:lnSpc>
              <a:spcAft>
                <a:spcPts val="0"/>
              </a:spcAft>
            </a:pPr>
            <a:r>
              <a:rPr lang="en-AU"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Marzieh Amanabadi</a:t>
            </a:r>
            <a:endPar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Tom Amrein</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Andrej Atrens</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Phil </a:t>
            </a:r>
            <a:r>
              <a:rPr lang="en-AU"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Colvin</a:t>
            </a:r>
            <a:endPar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James Czornohalan </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Oliver Day</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Cameron Dinnis</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Gilles Dour</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Amir </a:t>
            </a:r>
            <a:r>
              <a:rPr lang="en-AU"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Esmaeili</a:t>
            </a:r>
          </a:p>
          <a:p>
            <a:pPr algn="l">
              <a:lnSpc>
                <a:spcPct val="150000"/>
              </a:lnSpc>
              <a:spcAft>
                <a:spcPts val="0"/>
              </a:spcAft>
            </a:pPr>
            <a:endPar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Mehdi </a:t>
            </a:r>
            <a:r>
              <a:rPr lang="en-AU"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Fardi</a:t>
            </a:r>
            <a:endPar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Zachary Hill</a:t>
            </a:r>
          </a:p>
          <a:p>
            <a:pPr algn="l">
              <a:lnSpc>
                <a:spcPct val="150000"/>
              </a:lnSpc>
              <a:spcAft>
                <a:spcPts val="0"/>
              </a:spcAft>
            </a:pPr>
            <a:r>
              <a:rPr lang="en-AU"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Susan Jaques</a:t>
            </a:r>
          </a:p>
          <a:p>
            <a:pPr>
              <a:lnSpc>
                <a:spcPct val="150000"/>
              </a:lnSpc>
            </a:pPr>
            <a:r>
              <a:rPr lang="en-AU" sz="1000" dirty="0">
                <a:solidFill>
                  <a:schemeClr val="bg1"/>
                </a:solidFill>
                <a:latin typeface="Arial" panose="020B0604020202020204" pitchFamily="34" charset="0"/>
                <a:ea typeface="Calibri" panose="020F0502020204030204" pitchFamily="34" charset="0"/>
                <a:cs typeface="Arial" panose="020B0604020202020204" pitchFamily="34" charset="0"/>
              </a:rPr>
              <a:t>Raj Jeyarajah</a:t>
            </a:r>
          </a:p>
          <a:p>
            <a:pPr>
              <a:lnSpc>
                <a:spcPct val="150000"/>
              </a:lnSpc>
            </a:pPr>
            <a:r>
              <a:rPr lang="en-AU" sz="1000" dirty="0">
                <a:solidFill>
                  <a:schemeClr val="bg1"/>
                </a:solidFill>
                <a:latin typeface="Arial" panose="020B0604020202020204" pitchFamily="34" charset="0"/>
                <a:ea typeface="Calibri" panose="020F0502020204030204" pitchFamily="34" charset="0"/>
                <a:cs typeface="Arial" panose="020B0604020202020204" pitchFamily="34" charset="0"/>
              </a:rPr>
              <a:t>Daniel Meyer-Rodenbeck</a:t>
            </a:r>
          </a:p>
          <a:p>
            <a:pPr>
              <a:lnSpc>
                <a:spcPct val="150000"/>
              </a:lnSpc>
            </a:pPr>
            <a:r>
              <a:rPr lang="en-AU" sz="1000" dirty="0">
                <a:solidFill>
                  <a:schemeClr val="bg1"/>
                </a:solidFill>
                <a:latin typeface="Arial" panose="020B0604020202020204" pitchFamily="34" charset="0"/>
                <a:ea typeface="Calibri" panose="020F0502020204030204" pitchFamily="34" charset="0"/>
                <a:cs typeface="Arial" panose="020B0604020202020204" pitchFamily="34" charset="0"/>
              </a:rPr>
              <a:t>Guillaume Michal</a:t>
            </a:r>
          </a:p>
          <a:p>
            <a:pPr>
              <a:lnSpc>
                <a:spcPct val="150000"/>
              </a:lnSpc>
            </a:pPr>
            <a:r>
              <a:rPr lang="en-AU" sz="1000" dirty="0">
                <a:solidFill>
                  <a:schemeClr val="bg1"/>
                </a:solidFill>
                <a:latin typeface="Arial" panose="020B0604020202020204" pitchFamily="34" charset="0"/>
                <a:ea typeface="Calibri" panose="020F0502020204030204" pitchFamily="34" charset="0"/>
                <a:cs typeface="Arial" panose="020B0604020202020204" pitchFamily="34" charset="0"/>
              </a:rPr>
              <a:t>Mike </a:t>
            </a:r>
            <a:r>
              <a:rPr lang="en-AU" sz="1000" dirty="0" smtClean="0">
                <a:solidFill>
                  <a:schemeClr val="bg1"/>
                </a:solidFill>
                <a:latin typeface="Arial" panose="020B0604020202020204" pitchFamily="34" charset="0"/>
                <a:ea typeface="Calibri" panose="020F0502020204030204" pitchFamily="34" charset="0"/>
                <a:cs typeface="Arial" panose="020B0604020202020204" pitchFamily="34" charset="0"/>
              </a:rPr>
              <a:t>Peoples</a:t>
            </a:r>
            <a:endParaRPr lang="en-AU" sz="1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AU" sz="1000" dirty="0">
                <a:solidFill>
                  <a:schemeClr val="bg1"/>
                </a:solidFill>
                <a:latin typeface="Arial" panose="020B0604020202020204" pitchFamily="34" charset="0"/>
                <a:ea typeface="Calibri" panose="020F0502020204030204" pitchFamily="34" charset="0"/>
                <a:cs typeface="Arial" panose="020B0604020202020204" pitchFamily="34" charset="0"/>
              </a:rPr>
              <a:t>Klaas Van </a:t>
            </a:r>
            <a:r>
              <a:rPr lang="en-AU" sz="1000" dirty="0" smtClean="0">
                <a:solidFill>
                  <a:schemeClr val="bg1"/>
                </a:solidFill>
                <a:latin typeface="Arial" panose="020B0604020202020204" pitchFamily="34" charset="0"/>
                <a:ea typeface="Calibri" panose="020F0502020204030204" pitchFamily="34" charset="0"/>
                <a:cs typeface="Arial" panose="020B0604020202020204" pitchFamily="34" charset="0"/>
              </a:rPr>
              <a:t>Alphen</a:t>
            </a:r>
          </a:p>
          <a:p>
            <a:pPr>
              <a:lnSpc>
                <a:spcPct val="150000"/>
              </a:lnSpc>
            </a:pPr>
            <a:r>
              <a:rPr lang="en-US" sz="1000" dirty="0" smtClean="0">
                <a:solidFill>
                  <a:schemeClr val="bg1"/>
                </a:solidFill>
                <a:latin typeface="Arial" panose="020B0604020202020204" pitchFamily="34" charset="0"/>
                <a:ea typeface="Calibri" panose="020F0502020204030204" pitchFamily="34" charset="0"/>
                <a:cs typeface="Arial" panose="020B0604020202020204" pitchFamily="34" charset="0"/>
              </a:rPr>
              <a:t>Phil Colvin</a:t>
            </a:r>
            <a:endParaRPr lang="en-AU"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ts val="1050"/>
              </a:lnSpc>
              <a:spcAft>
                <a:spcPts val="0"/>
              </a:spcAft>
            </a:pPr>
            <a:r>
              <a:rPr lang="en-US" sz="1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 Box 9"/>
          <p:cNvSpPr txBox="1"/>
          <p:nvPr/>
        </p:nvSpPr>
        <p:spPr>
          <a:xfrm>
            <a:off x="162367" y="753453"/>
            <a:ext cx="8726780" cy="15544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algn="ctr">
              <a:spcAft>
                <a:spcPts val="0"/>
              </a:spcAft>
            </a:pPr>
            <a:endPar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ts val="1050"/>
              </a:lnSpc>
              <a:spcAft>
                <a:spcPts val="0"/>
              </a:spcAft>
            </a:pPr>
            <a:r>
              <a:rPr lang="en-US" sz="12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1400" b="1" dirty="0" smtClean="0">
                <a:solidFill>
                  <a:srgbClr val="8EC53C"/>
                </a:solidFill>
                <a:latin typeface="Arial" panose="020B0604020202020204" pitchFamily="34" charset="0"/>
                <a:cs typeface="Arial" panose="020B0604020202020204" pitchFamily="34" charset="0"/>
              </a:rPr>
              <a:t>Project number: RP3.2-10, Revision 0</a:t>
            </a:r>
            <a:endParaRPr lang="en-AU" sz="1400" b="1" dirty="0">
              <a:solidFill>
                <a:srgbClr val="8EC53C"/>
              </a:solidFill>
              <a:latin typeface="Arial" panose="020B0604020202020204" pitchFamily="34" charset="0"/>
              <a:cs typeface="Arial" panose="020B0604020202020204" pitchFamily="34" charset="0"/>
            </a:endParaRPr>
          </a:p>
          <a:p>
            <a:pPr algn="l">
              <a:lnSpc>
                <a:spcPct val="150000"/>
              </a:lnSpc>
              <a:spcAft>
                <a:spcPts val="0"/>
              </a:spcAft>
            </a:pPr>
            <a:r>
              <a:rPr lang="en-US" sz="10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This </a:t>
            </a:r>
            <a:r>
              <a:rPr lang="en-US" sz="1000" dirty="0">
                <a:solidFill>
                  <a:srgbClr val="FFFFFF"/>
                </a:solidFill>
                <a:effectLst/>
                <a:latin typeface="Arial" panose="020B0604020202020204" pitchFamily="34" charset="0"/>
                <a:ea typeface="Calibri" panose="020F0502020204030204" pitchFamily="34" charset="0"/>
                <a:cs typeface="Arial" panose="020B0604020202020204" pitchFamily="34" charset="0"/>
              </a:rPr>
              <a:t>Code of Practice (CoP)  was developed under project 3.2-10 of the </a:t>
            </a:r>
            <a:r>
              <a:rPr lang="en-US"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Future Fuels Cooperative Research Centre</a:t>
            </a:r>
            <a:r>
              <a:rPr lang="en-US" sz="1000" dirty="0">
                <a:solidFill>
                  <a:srgbClr val="FFFFFF"/>
                </a:solidFill>
                <a:effectLst/>
                <a:latin typeface="Arial" panose="020B0604020202020204" pitchFamily="34" charset="0"/>
                <a:ea typeface="Calibri" panose="020F0502020204030204" pitchFamily="34" charset="0"/>
                <a:cs typeface="Arial" panose="020B0604020202020204" pitchFamily="34" charset="0"/>
              </a:rPr>
              <a:t>. The CoP was led by GPA Engineering and a cross-industry working group representing operating companies, engineering design representatives, technical regulators, construction representatives and vendor/technology providers.</a:t>
            </a:r>
            <a:endParaRPr lang="en-AU" sz="10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9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Box 9"/>
          <p:cNvSpPr txBox="1"/>
          <p:nvPr/>
        </p:nvSpPr>
        <p:spPr>
          <a:xfrm>
            <a:off x="162367" y="2128273"/>
            <a:ext cx="1923627" cy="2440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u="sng" dirty="0" smtClean="0">
                <a:solidFill>
                  <a:srgbClr val="8EC53C"/>
                </a:solidFill>
                <a:latin typeface="Arial" panose="020B0604020202020204" pitchFamily="34" charset="0"/>
                <a:cs typeface="Arial" panose="020B0604020202020204" pitchFamily="34" charset="0"/>
              </a:rPr>
              <a:t>Lead Authors </a:t>
            </a:r>
          </a:p>
          <a:p>
            <a:pPr algn="l">
              <a:lnSpc>
                <a:spcPct val="150000"/>
              </a:lnSpc>
              <a:spcAft>
                <a:spcPts val="0"/>
              </a:spcAft>
            </a:pPr>
            <a:r>
              <a:rPr lang="en-US" sz="1000"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Josh Wickham</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Nick </a:t>
            </a:r>
            <a:r>
              <a:rPr lang="en-US" sz="1000"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Kastelein</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Margaret </a:t>
            </a:r>
            <a:r>
              <a:rPr lang="en-US" sz="1000"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Gayen</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Sam Hatwell </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Mark Lackenby </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Craig </a:t>
            </a:r>
            <a:r>
              <a:rPr lang="en-US" sz="1000"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Clarke*</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Dennis Kirk-Burnnand </a:t>
            </a:r>
            <a:endParaRPr lang="en-AU"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50000"/>
              </a:lnSpc>
              <a:spcAft>
                <a:spcPts val="0"/>
              </a:spcAft>
            </a:pPr>
            <a:r>
              <a:rPr lang="en-US" sz="10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Richard </a:t>
            </a:r>
            <a:r>
              <a:rPr lang="en-US" sz="1000" dirty="0" smtClean="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McDonough*</a:t>
            </a:r>
            <a:endParaRPr lang="en-AU" sz="1000" dirty="0">
              <a:solidFill>
                <a:schemeClr val="bg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Text Box 9"/>
          <p:cNvSpPr txBox="1"/>
          <p:nvPr/>
        </p:nvSpPr>
        <p:spPr>
          <a:xfrm>
            <a:off x="2328023" y="2128275"/>
            <a:ext cx="3771166"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u="sng" dirty="0" smtClean="0">
                <a:solidFill>
                  <a:srgbClr val="8EC53C"/>
                </a:solidFill>
                <a:latin typeface="Arial" panose="020B0604020202020204" pitchFamily="34" charset="0"/>
                <a:cs typeface="Arial" panose="020B0604020202020204" pitchFamily="34" charset="0"/>
              </a:rPr>
              <a:t>Contributing Authors &amp; Lead Reviewers</a:t>
            </a:r>
            <a:endParaRPr lang="en-AU" sz="1200" u="sng"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2"/>
          <a:stretch>
            <a:fillRect/>
          </a:stretch>
        </p:blipFill>
        <p:spPr>
          <a:xfrm>
            <a:off x="6203876" y="3515275"/>
            <a:ext cx="1261320" cy="832211"/>
          </a:xfrm>
          <a:prstGeom prst="rect">
            <a:avLst/>
          </a:prstGeom>
        </p:spPr>
      </p:pic>
      <p:pic>
        <p:nvPicPr>
          <p:cNvPr id="20" name="Picture 19"/>
          <p:cNvPicPr>
            <a:picLocks noChangeAspect="1"/>
          </p:cNvPicPr>
          <p:nvPr/>
        </p:nvPicPr>
        <p:blipFill>
          <a:blip r:embed="rId3"/>
          <a:stretch>
            <a:fillRect/>
          </a:stretch>
        </p:blipFill>
        <p:spPr>
          <a:xfrm>
            <a:off x="7704389" y="3515275"/>
            <a:ext cx="1182566" cy="829756"/>
          </a:xfrm>
          <a:prstGeom prst="rect">
            <a:avLst/>
          </a:prstGeom>
        </p:spPr>
      </p:pic>
      <p:pic>
        <p:nvPicPr>
          <p:cNvPr id="22" name="Picture 21"/>
          <p:cNvPicPr>
            <a:picLocks noChangeAspect="1"/>
          </p:cNvPicPr>
          <p:nvPr/>
        </p:nvPicPr>
        <p:blipFill>
          <a:blip r:embed="rId4"/>
          <a:stretch>
            <a:fillRect/>
          </a:stretch>
        </p:blipFill>
        <p:spPr>
          <a:xfrm>
            <a:off x="6165679" y="2115983"/>
            <a:ext cx="2721276" cy="1354128"/>
          </a:xfrm>
          <a:prstGeom prst="rect">
            <a:avLst/>
          </a:prstGeom>
          <a:ln>
            <a:noFill/>
          </a:ln>
          <a:effectLst>
            <a:softEdge rad="112500"/>
          </a:effectLst>
        </p:spPr>
      </p:pic>
    </p:spTree>
    <p:extLst>
      <p:ext uri="{BB962C8B-B14F-4D97-AF65-F5344CB8AC3E}">
        <p14:creationId xmlns:p14="http://schemas.microsoft.com/office/powerpoint/2010/main" val="880656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Straight Arrow Connector 114"/>
          <p:cNvCxnSpPr/>
          <p:nvPr/>
        </p:nvCxnSpPr>
        <p:spPr>
          <a:xfrm flipH="1" flipV="1">
            <a:off x="8387906" y="1755733"/>
            <a:ext cx="1" cy="1526337"/>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734490" y="3282070"/>
            <a:ext cx="8347" cy="808691"/>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6313361" y="3082963"/>
            <a:ext cx="0" cy="1381041"/>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360957" y="1690940"/>
            <a:ext cx="0" cy="2046152"/>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381468" y="1109738"/>
            <a:ext cx="5741855" cy="30475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p:cNvSpPr/>
          <p:nvPr/>
        </p:nvSpPr>
        <p:spPr>
          <a:xfrm>
            <a:off x="7477" y="1051584"/>
            <a:ext cx="2186225" cy="29041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6" name="Straight Arrow Connector 75"/>
          <p:cNvCxnSpPr/>
          <p:nvPr/>
        </p:nvCxnSpPr>
        <p:spPr>
          <a:xfrm flipH="1" flipV="1">
            <a:off x="7123323" y="1690940"/>
            <a:ext cx="1" cy="1526337"/>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38" idx="2"/>
          </p:cNvCxnSpPr>
          <p:nvPr/>
        </p:nvCxnSpPr>
        <p:spPr>
          <a:xfrm flipV="1">
            <a:off x="2193702" y="1932352"/>
            <a:ext cx="3240632" cy="25340"/>
          </a:xfrm>
          <a:prstGeom prst="straightConnector1">
            <a:avLst/>
          </a:prstGeom>
          <a:ln w="57150">
            <a:solidFill>
              <a:srgbClr val="8EC53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a:off x="124990" y="2864288"/>
            <a:ext cx="8867706" cy="338233"/>
          </a:xfrm>
          <a:prstGeom prst="bentConnector3">
            <a:avLst>
              <a:gd name="adj1" fmla="val 50000"/>
            </a:avLst>
          </a:prstGeom>
          <a:ln w="28575">
            <a:solidFill>
              <a:schemeClr val="bg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461446" y="2427064"/>
            <a:ext cx="0" cy="426868"/>
          </a:xfrm>
          <a:prstGeom prst="straightConnector1">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39252" y="2561955"/>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 Box 9"/>
          <p:cNvSpPr txBox="1"/>
          <p:nvPr/>
        </p:nvSpPr>
        <p:spPr>
          <a:xfrm>
            <a:off x="357124" y="2516889"/>
            <a:ext cx="579107"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2008-2014</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Round Diagonal Corner Rectangle 18"/>
          <p:cNvSpPr/>
          <p:nvPr/>
        </p:nvSpPr>
        <p:spPr>
          <a:xfrm>
            <a:off x="244078" y="3250839"/>
            <a:ext cx="693227" cy="972507"/>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 Box 9"/>
          <p:cNvSpPr txBox="1"/>
          <p:nvPr/>
        </p:nvSpPr>
        <p:spPr>
          <a:xfrm>
            <a:off x="285760" y="3357934"/>
            <a:ext cx="691828" cy="8061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sz="1000" b="1" dirty="0" smtClean="0">
                <a:latin typeface="Arial" panose="020B0604020202020204" pitchFamily="34" charset="0"/>
                <a:cs typeface="Arial" panose="020B0604020202020204" pitchFamily="34" charset="0"/>
              </a:rPr>
              <a:t>ASME B31.12</a:t>
            </a:r>
          </a:p>
          <a:p>
            <a:pPr algn="l">
              <a:spcAft>
                <a:spcPts val="0"/>
              </a:spcAft>
            </a:pPr>
            <a:endParaRPr lang="en-US" sz="1000" b="1" dirty="0" smtClean="0">
              <a:latin typeface="Arial" panose="020B0604020202020204" pitchFamily="34" charset="0"/>
              <a:cs typeface="Arial" panose="020B0604020202020204" pitchFamily="34" charset="0"/>
            </a:endParaRPr>
          </a:p>
          <a:p>
            <a:pPr algn="l">
              <a:spcAft>
                <a:spcPts val="0"/>
              </a:spcAft>
            </a:pPr>
            <a:r>
              <a:rPr lang="en-US" sz="1000" b="1" dirty="0" smtClean="0">
                <a:effectLst/>
                <a:latin typeface="Arial" panose="020B0604020202020204" pitchFamily="34" charset="0"/>
                <a:ea typeface="Calibri" panose="020F0502020204030204" pitchFamily="34" charset="0"/>
                <a:cs typeface="Arial" panose="020B0604020202020204" pitchFamily="34" charset="0"/>
              </a:rPr>
              <a:t>1st – 3</a:t>
            </a:r>
            <a:r>
              <a:rPr lang="en-US" sz="1000" b="1" baseline="30000" dirty="0" smtClean="0">
                <a:effectLst/>
                <a:latin typeface="Arial" panose="020B0604020202020204" pitchFamily="34" charset="0"/>
                <a:ea typeface="Calibri" panose="020F0502020204030204" pitchFamily="34" charset="0"/>
                <a:cs typeface="Arial" panose="020B0604020202020204" pitchFamily="34" charset="0"/>
              </a:rPr>
              <a:t>rd</a:t>
            </a:r>
            <a:r>
              <a:rPr lang="en-US" sz="1000" b="1" dirty="0" smtClean="0">
                <a:effectLst/>
                <a:latin typeface="Arial" panose="020B0604020202020204" pitchFamily="34" charset="0"/>
                <a:ea typeface="Calibri" panose="020F0502020204030204" pitchFamily="34" charset="0"/>
                <a:cs typeface="Arial" panose="020B0604020202020204" pitchFamily="34" charset="0"/>
              </a:rPr>
              <a:t> Rev</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Round Diagonal Corner Rectangle 20"/>
          <p:cNvSpPr/>
          <p:nvPr/>
        </p:nvSpPr>
        <p:spPr>
          <a:xfrm>
            <a:off x="2082633" y="1525617"/>
            <a:ext cx="828880" cy="979814"/>
          </a:xfrm>
          <a:prstGeom prst="round2DiagRect">
            <a:avLst/>
          </a:prstGeom>
          <a:solidFill>
            <a:schemeClr val="accent6">
              <a:lumMod val="40000"/>
              <a:lumOff val="60000"/>
            </a:schemeClr>
          </a:solidFill>
          <a:ln w="53975">
            <a:solidFill>
              <a:srgbClr val="8EC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 Box 9"/>
          <p:cNvSpPr txBox="1"/>
          <p:nvPr/>
        </p:nvSpPr>
        <p:spPr>
          <a:xfrm>
            <a:off x="2093050" y="1526835"/>
            <a:ext cx="818463"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b="1" dirty="0" smtClean="0">
                <a:latin typeface="Arial" panose="020B0604020202020204" pitchFamily="34" charset="0"/>
                <a:cs typeface="Arial" panose="020B0604020202020204" pitchFamily="34" charset="0"/>
              </a:rPr>
              <a:t>FFCRC COP Research Proposal</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26"/>
          <p:cNvSpPr/>
          <p:nvPr/>
        </p:nvSpPr>
        <p:spPr>
          <a:xfrm>
            <a:off x="2193702" y="2587949"/>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Box 9"/>
          <p:cNvSpPr txBox="1"/>
          <p:nvPr/>
        </p:nvSpPr>
        <p:spPr>
          <a:xfrm>
            <a:off x="2218599" y="2694388"/>
            <a:ext cx="539749"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2021</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4" name="Picture 33"/>
          <p:cNvPicPr>
            <a:picLocks noChangeAspect="1"/>
          </p:cNvPicPr>
          <p:nvPr/>
        </p:nvPicPr>
        <p:blipFill>
          <a:blip r:embed="rId2"/>
          <a:stretch>
            <a:fillRect/>
          </a:stretch>
        </p:blipFill>
        <p:spPr>
          <a:xfrm>
            <a:off x="5094642" y="3594710"/>
            <a:ext cx="696018" cy="976214"/>
          </a:xfrm>
          <a:prstGeom prst="rect">
            <a:avLst/>
          </a:prstGeom>
        </p:spPr>
      </p:pic>
      <p:sp>
        <p:nvSpPr>
          <p:cNvPr id="35" name="Oval 34"/>
          <p:cNvSpPr/>
          <p:nvPr/>
        </p:nvSpPr>
        <p:spPr>
          <a:xfrm>
            <a:off x="5077313" y="2918517"/>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Box 9"/>
          <p:cNvSpPr txBox="1"/>
          <p:nvPr/>
        </p:nvSpPr>
        <p:spPr>
          <a:xfrm>
            <a:off x="5077313" y="2890282"/>
            <a:ext cx="539749"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June2024</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7" name="Round Diagonal Corner Rectangle 36"/>
          <p:cNvSpPr/>
          <p:nvPr/>
        </p:nvSpPr>
        <p:spPr>
          <a:xfrm>
            <a:off x="4999178" y="1560989"/>
            <a:ext cx="828880" cy="979814"/>
          </a:xfrm>
          <a:prstGeom prst="round2DiagRect">
            <a:avLst/>
          </a:prstGeom>
          <a:solidFill>
            <a:schemeClr val="accent6">
              <a:lumMod val="40000"/>
              <a:lumOff val="60000"/>
            </a:schemeClr>
          </a:solidFill>
          <a:ln w="53975">
            <a:solidFill>
              <a:srgbClr val="8EC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Box 9"/>
          <p:cNvSpPr txBox="1"/>
          <p:nvPr/>
        </p:nvSpPr>
        <p:spPr>
          <a:xfrm>
            <a:off x="5025102" y="1540564"/>
            <a:ext cx="818463"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b="1" dirty="0" smtClean="0">
                <a:latin typeface="Arial" panose="020B0604020202020204" pitchFamily="34" charset="0"/>
                <a:cs typeface="Arial" panose="020B0604020202020204" pitchFamily="34" charset="0"/>
              </a:rPr>
              <a:t>FFCRC COP </a:t>
            </a:r>
          </a:p>
          <a:p>
            <a:pPr algn="l">
              <a:lnSpc>
                <a:spcPct val="150000"/>
              </a:lnSpc>
              <a:spcAft>
                <a:spcPts val="0"/>
              </a:spcAft>
            </a:pPr>
            <a:r>
              <a:rPr lang="en-US" sz="1000" b="1" dirty="0" smtClean="0">
                <a:latin typeface="Arial" panose="020B0604020202020204" pitchFamily="34" charset="0"/>
                <a:cs typeface="Arial" panose="020B0604020202020204" pitchFamily="34" charset="0"/>
              </a:rPr>
              <a:t>1</a:t>
            </a:r>
            <a:r>
              <a:rPr lang="en-US" sz="1000" b="1" baseline="30000" dirty="0" smtClean="0">
                <a:latin typeface="Arial" panose="020B0604020202020204" pitchFamily="34" charset="0"/>
                <a:cs typeface="Arial" panose="020B0604020202020204" pitchFamily="34" charset="0"/>
              </a:rPr>
              <a:t>st</a:t>
            </a:r>
            <a:r>
              <a:rPr lang="en-US" sz="1000" b="1" dirty="0" smtClean="0">
                <a:latin typeface="Arial" panose="020B0604020202020204" pitchFamily="34" charset="0"/>
                <a:cs typeface="Arial" panose="020B0604020202020204" pitchFamily="34" charset="0"/>
              </a:rPr>
              <a:t> Rev Published</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4" name="Oval 43"/>
          <p:cNvSpPr/>
          <p:nvPr/>
        </p:nvSpPr>
        <p:spPr>
          <a:xfrm>
            <a:off x="1321391" y="2559383"/>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 Box 9"/>
          <p:cNvSpPr txBox="1"/>
          <p:nvPr/>
        </p:nvSpPr>
        <p:spPr>
          <a:xfrm>
            <a:off x="1346289" y="2665822"/>
            <a:ext cx="540846"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2019</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4" name="Round Diagonal Corner Rectangle 53"/>
          <p:cNvSpPr/>
          <p:nvPr/>
        </p:nvSpPr>
        <p:spPr>
          <a:xfrm>
            <a:off x="1262749" y="3217276"/>
            <a:ext cx="641932" cy="821846"/>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 Box 9"/>
          <p:cNvSpPr txBox="1"/>
          <p:nvPr/>
        </p:nvSpPr>
        <p:spPr>
          <a:xfrm>
            <a:off x="1303032" y="3252077"/>
            <a:ext cx="691828"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sz="1000" b="1" dirty="0" smtClean="0">
                <a:latin typeface="Arial" panose="020B0604020202020204" pitchFamily="34" charset="0"/>
                <a:cs typeface="Arial" panose="020B0604020202020204" pitchFamily="34" charset="0"/>
              </a:rPr>
              <a:t>ASME </a:t>
            </a:r>
            <a:r>
              <a:rPr lang="en-US" sz="1000" b="1" dirty="0" smtClean="0">
                <a:latin typeface="Arial" panose="020B0604020202020204" pitchFamily="34" charset="0"/>
                <a:ea typeface="Calibri" panose="020F0502020204030204" pitchFamily="34" charset="0"/>
                <a:cs typeface="Arial" panose="020B0604020202020204" pitchFamily="34" charset="0"/>
              </a:rPr>
              <a:t>B31.12</a:t>
            </a:r>
          </a:p>
          <a:p>
            <a:pPr algn="l">
              <a:spcAft>
                <a:spcPts val="0"/>
              </a:spcAft>
            </a:pPr>
            <a:endParaRPr lang="en-US" sz="1000" b="1" dirty="0">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en-US" sz="1000" b="1" dirty="0" smtClean="0">
                <a:latin typeface="Arial" panose="020B0604020202020204" pitchFamily="34" charset="0"/>
                <a:ea typeface="Calibri" panose="020F0502020204030204" pitchFamily="34" charset="0"/>
                <a:cs typeface="Arial" panose="020B0604020202020204" pitchFamily="34" charset="0"/>
              </a:rPr>
              <a:t>4</a:t>
            </a:r>
            <a:r>
              <a:rPr lang="en-US" sz="1000" b="1" baseline="30000" dirty="0" smtClean="0">
                <a:latin typeface="Arial" panose="020B0604020202020204" pitchFamily="34" charset="0"/>
                <a:ea typeface="Calibri" panose="020F0502020204030204" pitchFamily="34" charset="0"/>
                <a:cs typeface="Arial" panose="020B0604020202020204" pitchFamily="34" charset="0"/>
              </a:rPr>
              <a:t>th</a:t>
            </a:r>
            <a:r>
              <a:rPr lang="en-US" sz="1000" b="1" dirty="0" smtClean="0">
                <a:latin typeface="Arial" panose="020B0604020202020204" pitchFamily="34" charset="0"/>
                <a:ea typeface="Calibri" panose="020F0502020204030204" pitchFamily="34" charset="0"/>
                <a:cs typeface="Arial" panose="020B0604020202020204" pitchFamily="34" charset="0"/>
              </a:rPr>
              <a:t> </a:t>
            </a:r>
            <a:r>
              <a:rPr lang="en-US" sz="1000" b="1" dirty="0" smtClean="0">
                <a:effectLst/>
                <a:latin typeface="Arial" panose="020B0604020202020204" pitchFamily="34" charset="0"/>
                <a:ea typeface="Calibri" panose="020F0502020204030204" pitchFamily="34" charset="0"/>
                <a:cs typeface="Arial" panose="020B0604020202020204" pitchFamily="34" charset="0"/>
              </a:rPr>
              <a:t>Rev</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8" name="Oval 57"/>
          <p:cNvSpPr/>
          <p:nvPr/>
        </p:nvSpPr>
        <p:spPr>
          <a:xfrm>
            <a:off x="3563671" y="2596110"/>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Text Box 9"/>
          <p:cNvSpPr txBox="1"/>
          <p:nvPr/>
        </p:nvSpPr>
        <p:spPr>
          <a:xfrm>
            <a:off x="3588569" y="2702549"/>
            <a:ext cx="540846"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2023</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0" name="Round Diagonal Corner Rectangle 59"/>
          <p:cNvSpPr/>
          <p:nvPr/>
        </p:nvSpPr>
        <p:spPr>
          <a:xfrm>
            <a:off x="3529964" y="3253055"/>
            <a:ext cx="650850" cy="798696"/>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Text Box 9"/>
          <p:cNvSpPr txBox="1"/>
          <p:nvPr/>
        </p:nvSpPr>
        <p:spPr>
          <a:xfrm>
            <a:off x="3503455" y="3230623"/>
            <a:ext cx="691828"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b="1" dirty="0" smtClean="0">
                <a:latin typeface="Arial" panose="020B0604020202020204" pitchFamily="34" charset="0"/>
                <a:cs typeface="Arial" panose="020B0604020202020204" pitchFamily="34" charset="0"/>
              </a:rPr>
              <a:t>ASME B31.12</a:t>
            </a:r>
          </a:p>
          <a:p>
            <a:pPr algn="l">
              <a:spcAft>
                <a:spcPts val="0"/>
              </a:spcAft>
            </a:pPr>
            <a:endParaRPr lang="en-US" sz="1000" b="1" dirty="0" smtClean="0">
              <a:latin typeface="Arial" panose="020B0604020202020204" pitchFamily="34" charset="0"/>
              <a:cs typeface="Arial" panose="020B0604020202020204" pitchFamily="34" charset="0"/>
            </a:endParaRPr>
          </a:p>
          <a:p>
            <a:pPr algn="ctr">
              <a:lnSpc>
                <a:spcPct val="150000"/>
              </a:lnSpc>
              <a:spcAft>
                <a:spcPts val="0"/>
              </a:spcAft>
            </a:pPr>
            <a:r>
              <a:rPr lang="en-US" sz="1000" b="1" dirty="0" smtClean="0">
                <a:latin typeface="Arial" panose="020B0604020202020204" pitchFamily="34" charset="0"/>
                <a:ea typeface="Calibri" panose="020F0502020204030204" pitchFamily="34" charset="0"/>
                <a:cs typeface="Arial" panose="020B0604020202020204" pitchFamily="34" charset="0"/>
              </a:rPr>
              <a:t>5</a:t>
            </a:r>
            <a:r>
              <a:rPr lang="en-US" sz="1000" b="1" baseline="30000" dirty="0" smtClean="0">
                <a:latin typeface="Arial" panose="020B0604020202020204" pitchFamily="34" charset="0"/>
                <a:ea typeface="Calibri" panose="020F0502020204030204" pitchFamily="34" charset="0"/>
                <a:cs typeface="Arial" panose="020B0604020202020204" pitchFamily="34" charset="0"/>
              </a:rPr>
              <a:t>th</a:t>
            </a:r>
            <a:r>
              <a:rPr lang="en-US" sz="1000" b="1" dirty="0" smtClean="0">
                <a:effectLst/>
                <a:latin typeface="Arial" panose="020B0604020202020204" pitchFamily="34" charset="0"/>
                <a:ea typeface="Calibri" panose="020F0502020204030204" pitchFamily="34" charset="0"/>
                <a:cs typeface="Arial" panose="020B0604020202020204" pitchFamily="34" charset="0"/>
              </a:rPr>
              <a:t> Rev</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2" name="Picture 61"/>
          <p:cNvPicPr>
            <a:picLocks noChangeAspect="1"/>
          </p:cNvPicPr>
          <p:nvPr/>
        </p:nvPicPr>
        <p:blipFill rotWithShape="1">
          <a:blip r:embed="rId3"/>
          <a:srcRect l="1510" t="2778" b="-1"/>
          <a:stretch/>
        </p:blipFill>
        <p:spPr>
          <a:xfrm>
            <a:off x="5892178" y="3595683"/>
            <a:ext cx="842366" cy="975241"/>
          </a:xfrm>
          <a:prstGeom prst="rect">
            <a:avLst/>
          </a:prstGeom>
        </p:spPr>
      </p:pic>
      <p:sp>
        <p:nvSpPr>
          <p:cNvPr id="63" name="Oval 62"/>
          <p:cNvSpPr/>
          <p:nvPr/>
        </p:nvSpPr>
        <p:spPr>
          <a:xfrm>
            <a:off x="6010395" y="2915304"/>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 Box 9"/>
          <p:cNvSpPr txBox="1"/>
          <p:nvPr/>
        </p:nvSpPr>
        <p:spPr>
          <a:xfrm>
            <a:off x="6010395" y="2887069"/>
            <a:ext cx="539749"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Oct 2024</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9" name="Text Box 9"/>
          <p:cNvSpPr txBox="1"/>
          <p:nvPr/>
        </p:nvSpPr>
        <p:spPr>
          <a:xfrm>
            <a:off x="3232315" y="1584934"/>
            <a:ext cx="1805644"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solidFill>
                  <a:srgbClr val="8EC53C"/>
                </a:solidFill>
                <a:latin typeface="Arial" panose="020B0604020202020204" pitchFamily="34" charset="0"/>
                <a:cs typeface="Arial" panose="020B0604020202020204" pitchFamily="34" charset="0"/>
              </a:rPr>
              <a:t>CoP Development</a:t>
            </a:r>
            <a:endParaRPr lang="en-AU" sz="1200" dirty="0">
              <a:solidFill>
                <a:srgbClr val="8EC53C"/>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0" name="Text Box 9"/>
          <p:cNvSpPr txBox="1"/>
          <p:nvPr/>
        </p:nvSpPr>
        <p:spPr>
          <a:xfrm>
            <a:off x="5987570" y="4061267"/>
            <a:ext cx="818463"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b="1" dirty="0" smtClean="0">
                <a:solidFill>
                  <a:schemeClr val="bg1"/>
                </a:solidFill>
                <a:latin typeface="Arial" panose="020B0604020202020204" pitchFamily="34" charset="0"/>
                <a:cs typeface="Arial" panose="020B0604020202020204" pitchFamily="34" charset="0"/>
              </a:rPr>
              <a:t>CERs</a:t>
            </a:r>
          </a:p>
          <a:p>
            <a:pPr algn="l">
              <a:lnSpc>
                <a:spcPct val="150000"/>
              </a:lnSpc>
              <a:spcAft>
                <a:spcPts val="0"/>
              </a:spcAft>
            </a:pPr>
            <a:r>
              <a:rPr lang="en-US" sz="1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Published</a:t>
            </a:r>
            <a:endParaRPr lang="en-AU"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1" name="Oval 70"/>
          <p:cNvSpPr/>
          <p:nvPr/>
        </p:nvSpPr>
        <p:spPr>
          <a:xfrm>
            <a:off x="6841584" y="2904400"/>
            <a:ext cx="565744" cy="604666"/>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Text Box 9"/>
          <p:cNvSpPr txBox="1"/>
          <p:nvPr/>
        </p:nvSpPr>
        <p:spPr>
          <a:xfrm>
            <a:off x="6841584" y="2876165"/>
            <a:ext cx="539749"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en-US" sz="1200" b="1" dirty="0" smtClean="0">
                <a:latin typeface="Arial" panose="020B0604020202020204" pitchFamily="34" charset="0"/>
                <a:cs typeface="Arial" panose="020B0604020202020204" pitchFamily="34" charset="0"/>
              </a:rPr>
              <a:t>June</a:t>
            </a:r>
          </a:p>
          <a:p>
            <a:pPr algn="l">
              <a:lnSpc>
                <a:spcPct val="150000"/>
              </a:lnSpc>
              <a:spcAft>
                <a:spcPts val="0"/>
              </a:spcAft>
            </a:pPr>
            <a:r>
              <a:rPr lang="en-US" sz="1200" b="1" dirty="0">
                <a:latin typeface="Arial" panose="020B0604020202020204" pitchFamily="34" charset="0"/>
                <a:cs typeface="Arial" panose="020B0604020202020204" pitchFamily="34" charset="0"/>
              </a:rPr>
              <a:t>2</a:t>
            </a:r>
            <a:r>
              <a:rPr lang="en-US" sz="1200" b="1" dirty="0" smtClean="0">
                <a:latin typeface="Arial" panose="020B0604020202020204" pitchFamily="34" charset="0"/>
                <a:cs typeface="Arial" panose="020B0604020202020204" pitchFamily="34" charset="0"/>
              </a:rPr>
              <a:t>025</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3" name="Round Diagonal Corner Rectangle 72"/>
          <p:cNvSpPr/>
          <p:nvPr/>
        </p:nvSpPr>
        <p:spPr>
          <a:xfrm>
            <a:off x="6733530" y="1538005"/>
            <a:ext cx="828880" cy="979814"/>
          </a:xfrm>
          <a:prstGeom prst="round2DiagRect">
            <a:avLst/>
          </a:prstGeom>
          <a:solidFill>
            <a:schemeClr val="accent6">
              <a:lumMod val="40000"/>
              <a:lumOff val="60000"/>
            </a:schemeClr>
          </a:solidFill>
          <a:ln w="53975">
            <a:solidFill>
              <a:srgbClr val="8EC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Text Box 9"/>
          <p:cNvSpPr txBox="1"/>
          <p:nvPr/>
        </p:nvSpPr>
        <p:spPr>
          <a:xfrm>
            <a:off x="6767764" y="1547670"/>
            <a:ext cx="818463"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b="1" dirty="0" smtClean="0">
                <a:solidFill>
                  <a:srgbClr val="FF0000"/>
                </a:solidFill>
                <a:latin typeface="Arial" panose="020B0604020202020204" pitchFamily="34" charset="0"/>
                <a:cs typeface="Arial" panose="020B0604020202020204" pitchFamily="34" charset="0"/>
              </a:rPr>
              <a:t>APGA COP </a:t>
            </a:r>
          </a:p>
          <a:p>
            <a:pPr algn="l">
              <a:lnSpc>
                <a:spcPct val="150000"/>
              </a:lnSpc>
              <a:spcAft>
                <a:spcPts val="0"/>
              </a:spcAft>
            </a:pPr>
            <a:r>
              <a:rPr lang="en-US" sz="1000" b="1" dirty="0" smtClean="0">
                <a:solidFill>
                  <a:srgbClr val="FF0000"/>
                </a:solidFill>
                <a:latin typeface="Arial" panose="020B0604020202020204" pitchFamily="34" charset="0"/>
                <a:cs typeface="Arial" panose="020B0604020202020204" pitchFamily="34" charset="0"/>
              </a:rPr>
              <a:t>2</a:t>
            </a:r>
            <a:r>
              <a:rPr lang="en-US" sz="1000" b="1" baseline="30000" dirty="0" smtClean="0">
                <a:solidFill>
                  <a:srgbClr val="FF0000"/>
                </a:solidFill>
                <a:latin typeface="Arial" panose="020B0604020202020204" pitchFamily="34" charset="0"/>
                <a:cs typeface="Arial" panose="020B0604020202020204" pitchFamily="34" charset="0"/>
              </a:rPr>
              <a:t>nd</a:t>
            </a:r>
            <a:r>
              <a:rPr lang="en-US" sz="1000" b="1" dirty="0" smtClean="0">
                <a:solidFill>
                  <a:srgbClr val="FF0000"/>
                </a:solidFill>
                <a:latin typeface="Arial" panose="020B0604020202020204" pitchFamily="34" charset="0"/>
                <a:cs typeface="Arial" panose="020B0604020202020204" pitchFamily="34" charset="0"/>
              </a:rPr>
              <a:t> Rev Published</a:t>
            </a:r>
            <a:endParaRPr lang="en-AU" sz="1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1" name="Text Box 9"/>
          <p:cNvSpPr txBox="1"/>
          <p:nvPr/>
        </p:nvSpPr>
        <p:spPr>
          <a:xfrm>
            <a:off x="-38019" y="1010141"/>
            <a:ext cx="2306156" cy="3136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Energy Pipelines CRC </a:t>
            </a:r>
            <a:r>
              <a:rPr lang="en-US" sz="10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(2009 – 2019)</a:t>
            </a:r>
            <a:endParaRPr lang="en-AU" sz="10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4" name="Text Box 9"/>
          <p:cNvSpPr txBox="1"/>
          <p:nvPr/>
        </p:nvSpPr>
        <p:spPr>
          <a:xfrm>
            <a:off x="3771852" y="1083137"/>
            <a:ext cx="2306156"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Future Fuels CRC </a:t>
            </a:r>
            <a:r>
              <a:rPr lang="en-US" sz="10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(2018 – 2025)</a:t>
            </a:r>
            <a:endParaRPr lang="en-AU" sz="10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6" name="Oval 85"/>
          <p:cNvSpPr/>
          <p:nvPr/>
        </p:nvSpPr>
        <p:spPr>
          <a:xfrm>
            <a:off x="7486429" y="2891360"/>
            <a:ext cx="565744" cy="604666"/>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Text Box 9"/>
          <p:cNvSpPr txBox="1"/>
          <p:nvPr/>
        </p:nvSpPr>
        <p:spPr>
          <a:xfrm>
            <a:off x="7524690" y="3000873"/>
            <a:ext cx="539749" cy="5015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2026</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8" name="Round Diagonal Corner Rectangle 87"/>
          <p:cNvSpPr/>
          <p:nvPr/>
        </p:nvSpPr>
        <p:spPr>
          <a:xfrm>
            <a:off x="7448819" y="3577400"/>
            <a:ext cx="641932" cy="993523"/>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 Box 9"/>
          <p:cNvSpPr txBox="1"/>
          <p:nvPr/>
        </p:nvSpPr>
        <p:spPr>
          <a:xfrm>
            <a:off x="7426721" y="3565093"/>
            <a:ext cx="691828"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b="1" dirty="0" smtClean="0">
                <a:latin typeface="Arial" panose="020B0604020202020204" pitchFamily="34" charset="0"/>
                <a:cs typeface="Arial" panose="020B0604020202020204" pitchFamily="34" charset="0"/>
              </a:rPr>
              <a:t>ASME B31.8</a:t>
            </a:r>
          </a:p>
          <a:p>
            <a:pPr algn="ctr">
              <a:spcAft>
                <a:spcPts val="0"/>
              </a:spcAft>
            </a:pPr>
            <a:r>
              <a:rPr lang="en-US" sz="1000" b="1" dirty="0" smtClean="0">
                <a:latin typeface="Arial" panose="020B0604020202020204" pitchFamily="34" charset="0"/>
                <a:cs typeface="Arial" panose="020B0604020202020204" pitchFamily="34" charset="0"/>
              </a:rPr>
              <a:t> (Adopts H2)</a:t>
            </a:r>
          </a:p>
        </p:txBody>
      </p:sp>
      <p:sp>
        <p:nvSpPr>
          <p:cNvPr id="90" name="Title 6">
            <a:extLst>
              <a:ext uri="{FF2B5EF4-FFF2-40B4-BE49-F238E27FC236}">
                <a16:creationId xmlns:a16="http://schemas.microsoft.com/office/drawing/2014/main" id="{6A03517A-D554-EC4E-A439-CB0BAA57610A}"/>
              </a:ext>
            </a:extLst>
          </p:cNvPr>
          <p:cNvSpPr txBox="1">
            <a:spLocks/>
          </p:cNvSpPr>
          <p:nvPr/>
        </p:nvSpPr>
        <p:spPr>
          <a:xfrm>
            <a:off x="1913263" y="448764"/>
            <a:ext cx="7171531" cy="49780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5500" kern="1200" baseline="0">
                <a:solidFill>
                  <a:schemeClr val="bg1"/>
                </a:solidFill>
                <a:latin typeface="Arial" panose="020B0604020202020204" pitchFamily="34" charset="0"/>
                <a:ea typeface="+mj-ea"/>
                <a:cs typeface="Arial" panose="020B0604020202020204" pitchFamily="34" charset="0"/>
              </a:defRPr>
            </a:lvl1pPr>
          </a:lstStyle>
          <a:p>
            <a:r>
              <a:rPr lang="en-US" sz="3000" dirty="0" smtClean="0">
                <a:solidFill>
                  <a:schemeClr val="tx1"/>
                </a:solidFill>
              </a:rPr>
              <a:t>Timeline Code Development</a:t>
            </a:r>
            <a:endParaRPr lang="en-US" sz="3000" dirty="0">
              <a:solidFill>
                <a:schemeClr val="tx1"/>
              </a:solidFill>
            </a:endParaRPr>
          </a:p>
        </p:txBody>
      </p:sp>
      <p:sp>
        <p:nvSpPr>
          <p:cNvPr id="91" name="Oval 90"/>
          <p:cNvSpPr/>
          <p:nvPr/>
        </p:nvSpPr>
        <p:spPr>
          <a:xfrm>
            <a:off x="2890715" y="2589027"/>
            <a:ext cx="565744" cy="6046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Text Box 9"/>
          <p:cNvSpPr txBox="1"/>
          <p:nvPr/>
        </p:nvSpPr>
        <p:spPr>
          <a:xfrm>
            <a:off x="2915612" y="2695466"/>
            <a:ext cx="539749"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2022</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4" name="Rectangle 93"/>
          <p:cNvSpPr/>
          <p:nvPr/>
        </p:nvSpPr>
        <p:spPr>
          <a:xfrm>
            <a:off x="1051040" y="2608189"/>
            <a:ext cx="125964" cy="499305"/>
          </a:xfrm>
          <a:prstGeom prst="rect">
            <a:avLst/>
          </a:prstGeom>
          <a:solidFill>
            <a:srgbClr val="1A4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8" name="Straight Arrow Connector 97"/>
          <p:cNvCxnSpPr>
            <a:stCxn id="62" idx="3"/>
            <a:endCxn id="88" idx="2"/>
          </p:cNvCxnSpPr>
          <p:nvPr/>
        </p:nvCxnSpPr>
        <p:spPr>
          <a:xfrm flipV="1">
            <a:off x="6734544" y="4074162"/>
            <a:ext cx="714275" cy="914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9"/>
          <p:cNvSpPr txBox="1"/>
          <p:nvPr/>
        </p:nvSpPr>
        <p:spPr>
          <a:xfrm>
            <a:off x="7147970" y="1091295"/>
            <a:ext cx="2306156"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APGA RSC Ongoing </a:t>
            </a:r>
            <a:r>
              <a:rPr lang="en-US" sz="1000" b="1" dirty="0" smtClean="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sym typeface="Wingdings" panose="05000000000000000000" pitchFamily="2" charset="2"/>
              </a:rPr>
              <a:t></a:t>
            </a:r>
            <a:endParaRPr lang="en-AU" sz="1000" b="1"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 name="Picture 101"/>
          <p:cNvPicPr>
            <a:picLocks noChangeAspect="1"/>
          </p:cNvPicPr>
          <p:nvPr/>
        </p:nvPicPr>
        <p:blipFill>
          <a:blip r:embed="rId4"/>
          <a:stretch>
            <a:fillRect/>
          </a:stretch>
        </p:blipFill>
        <p:spPr>
          <a:xfrm>
            <a:off x="4285140" y="3529762"/>
            <a:ext cx="718329" cy="940820"/>
          </a:xfrm>
          <a:prstGeom prst="rect">
            <a:avLst/>
          </a:prstGeom>
        </p:spPr>
      </p:pic>
      <p:sp>
        <p:nvSpPr>
          <p:cNvPr id="108" name="Text Box 9"/>
          <p:cNvSpPr txBox="1"/>
          <p:nvPr/>
        </p:nvSpPr>
        <p:spPr>
          <a:xfrm>
            <a:off x="4259755" y="3801282"/>
            <a:ext cx="866000"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000" b="1" dirty="0" smtClean="0">
                <a:latin typeface="Arial" panose="020B0604020202020204" pitchFamily="34" charset="0"/>
                <a:cs typeface="Arial" panose="020B0604020202020204" pitchFamily="34" charset="0"/>
              </a:rPr>
              <a:t>CSA Z662</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9" name="Text Box 9"/>
          <p:cNvSpPr txBox="1"/>
          <p:nvPr/>
        </p:nvSpPr>
        <p:spPr>
          <a:xfrm>
            <a:off x="5025102" y="3551554"/>
            <a:ext cx="866000"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sz="1000" b="1" dirty="0" smtClean="0">
                <a:latin typeface="Arial" panose="020B0604020202020204" pitchFamily="34" charset="0"/>
                <a:cs typeface="Arial" panose="020B0604020202020204" pitchFamily="34" charset="0"/>
              </a:rPr>
              <a:t>EPRG Guideline</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0" name="Oval 109"/>
          <p:cNvSpPr/>
          <p:nvPr/>
        </p:nvSpPr>
        <p:spPr>
          <a:xfrm>
            <a:off x="8105035" y="2898443"/>
            <a:ext cx="565744" cy="604666"/>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Text Box 9"/>
          <p:cNvSpPr txBox="1"/>
          <p:nvPr/>
        </p:nvSpPr>
        <p:spPr>
          <a:xfrm>
            <a:off x="8143296" y="3007956"/>
            <a:ext cx="539749" cy="5015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ct val="150000"/>
              </a:lnSpc>
              <a:spcAft>
                <a:spcPts val="0"/>
              </a:spcAft>
            </a:pPr>
            <a:r>
              <a:rPr lang="en-US" sz="1200" b="1" dirty="0" smtClean="0">
                <a:latin typeface="Arial" panose="020B0604020202020204" pitchFamily="34" charset="0"/>
                <a:cs typeface="Arial" panose="020B0604020202020204" pitchFamily="34" charset="0"/>
              </a:rPr>
              <a:t>202?</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7" name="Round Diagonal Corner Rectangle 116"/>
          <p:cNvSpPr/>
          <p:nvPr/>
        </p:nvSpPr>
        <p:spPr>
          <a:xfrm>
            <a:off x="8041973" y="1532033"/>
            <a:ext cx="641932" cy="993523"/>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Text Box 9"/>
          <p:cNvSpPr txBox="1"/>
          <p:nvPr/>
        </p:nvSpPr>
        <p:spPr>
          <a:xfrm>
            <a:off x="8019875" y="1578569"/>
            <a:ext cx="691828"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000" b="1" dirty="0" smtClean="0">
                <a:latin typeface="Arial" panose="020B0604020202020204" pitchFamily="34" charset="0"/>
                <a:cs typeface="Arial" panose="020B0604020202020204" pitchFamily="34" charset="0"/>
              </a:rPr>
              <a:t>AS 2885 Series </a:t>
            </a:r>
          </a:p>
          <a:p>
            <a:pPr algn="ctr">
              <a:spcAft>
                <a:spcPts val="0"/>
              </a:spcAft>
            </a:pPr>
            <a:endParaRPr lang="en-US" sz="1000" b="1" dirty="0">
              <a:latin typeface="Arial" panose="020B0604020202020204" pitchFamily="34" charset="0"/>
              <a:cs typeface="Arial" panose="020B0604020202020204" pitchFamily="34" charset="0"/>
            </a:endParaRPr>
          </a:p>
          <a:p>
            <a:pPr algn="ctr">
              <a:spcAft>
                <a:spcPts val="0"/>
              </a:spcAft>
            </a:pPr>
            <a:r>
              <a:rPr lang="en-US" sz="1000" b="1" dirty="0" smtClean="0">
                <a:latin typeface="Arial" panose="020B0604020202020204" pitchFamily="34" charset="0"/>
                <a:cs typeface="Arial" panose="020B0604020202020204" pitchFamily="34" charset="0"/>
              </a:rPr>
              <a:t>Adopts H2</a:t>
            </a:r>
          </a:p>
        </p:txBody>
      </p:sp>
      <p:cxnSp>
        <p:nvCxnSpPr>
          <p:cNvPr id="120" name="Straight Arrow Connector 119"/>
          <p:cNvCxnSpPr/>
          <p:nvPr/>
        </p:nvCxnSpPr>
        <p:spPr>
          <a:xfrm flipV="1">
            <a:off x="7595065" y="1968977"/>
            <a:ext cx="446908" cy="457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2" name="Picture 121"/>
          <p:cNvPicPr>
            <a:picLocks noChangeAspect="1"/>
          </p:cNvPicPr>
          <p:nvPr/>
        </p:nvPicPr>
        <p:blipFill>
          <a:blip r:embed="rId5"/>
          <a:stretch>
            <a:fillRect/>
          </a:stretch>
        </p:blipFill>
        <p:spPr>
          <a:xfrm>
            <a:off x="348981" y="1538005"/>
            <a:ext cx="567795" cy="813801"/>
          </a:xfrm>
          <a:prstGeom prst="rect">
            <a:avLst/>
          </a:prstGeom>
        </p:spPr>
      </p:pic>
      <p:sp>
        <p:nvSpPr>
          <p:cNvPr id="123" name="Text Box 9"/>
          <p:cNvSpPr txBox="1"/>
          <p:nvPr/>
        </p:nvSpPr>
        <p:spPr>
          <a:xfrm>
            <a:off x="475586" y="1512889"/>
            <a:ext cx="866000"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sz="1000" b="1" dirty="0" smtClean="0">
                <a:latin typeface="Arial" panose="020B0604020202020204" pitchFamily="34" charset="0"/>
                <a:cs typeface="Arial" panose="020B0604020202020204" pitchFamily="34" charset="0"/>
              </a:rPr>
              <a:t>EIGA</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4" name="Text Box 9"/>
          <p:cNvSpPr txBox="1"/>
          <p:nvPr/>
        </p:nvSpPr>
        <p:spPr>
          <a:xfrm>
            <a:off x="321578" y="1894229"/>
            <a:ext cx="866000"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en-US" sz="1000" b="1" dirty="0" smtClean="0">
                <a:latin typeface="Arial" panose="020B0604020202020204" pitchFamily="34" charset="0"/>
                <a:cs typeface="Arial" panose="020B0604020202020204" pitchFamily="34" charset="0"/>
              </a:rPr>
              <a:t>IGC Doc 121/14</a:t>
            </a:r>
            <a:endParaRPr lang="en-AU" sz="1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5" name="Picture 124"/>
          <p:cNvPicPr>
            <a:picLocks noChangeAspect="1"/>
          </p:cNvPicPr>
          <p:nvPr/>
        </p:nvPicPr>
        <p:blipFill>
          <a:blip r:embed="rId6"/>
          <a:stretch>
            <a:fillRect/>
          </a:stretch>
        </p:blipFill>
        <p:spPr>
          <a:xfrm>
            <a:off x="2757484" y="3278857"/>
            <a:ext cx="627205" cy="321824"/>
          </a:xfrm>
          <a:prstGeom prst="rect">
            <a:avLst/>
          </a:prstGeom>
        </p:spPr>
      </p:pic>
      <p:sp>
        <p:nvSpPr>
          <p:cNvPr id="126" name="Text Box 9"/>
          <p:cNvSpPr txBox="1"/>
          <p:nvPr/>
        </p:nvSpPr>
        <p:spPr>
          <a:xfrm>
            <a:off x="2572518" y="3943342"/>
            <a:ext cx="861228" cy="3917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b="1" i="1" dirty="0" err="1" smtClean="0">
                <a:solidFill>
                  <a:schemeClr val="bg1"/>
                </a:solidFill>
                <a:latin typeface="Arial" panose="020B0604020202020204" pitchFamily="34" charset="0"/>
                <a:cs typeface="Arial" panose="020B0604020202020204" pitchFamily="34" charset="0"/>
              </a:rPr>
              <a:t>Aus</a:t>
            </a:r>
            <a:r>
              <a:rPr lang="en-US" sz="800" b="1" i="1" dirty="0" smtClean="0">
                <a:solidFill>
                  <a:schemeClr val="bg1"/>
                </a:solidFill>
                <a:latin typeface="Arial" panose="020B0604020202020204" pitchFamily="34" charset="0"/>
                <a:cs typeface="Arial" panose="020B0604020202020204" pitchFamily="34" charset="0"/>
              </a:rPr>
              <a:t>, US &amp; UK Hydrogen Injection /  Blending Trials</a:t>
            </a:r>
            <a:endParaRPr lang="en-AU" sz="8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0" name="Picture 129"/>
          <p:cNvPicPr>
            <a:picLocks noChangeAspect="1"/>
          </p:cNvPicPr>
          <p:nvPr/>
        </p:nvPicPr>
        <p:blipFill>
          <a:blip r:embed="rId7"/>
          <a:stretch>
            <a:fillRect/>
          </a:stretch>
        </p:blipFill>
        <p:spPr>
          <a:xfrm>
            <a:off x="1746509" y="4226907"/>
            <a:ext cx="964739" cy="247193"/>
          </a:xfrm>
          <a:prstGeom prst="rect">
            <a:avLst/>
          </a:prstGeom>
        </p:spPr>
      </p:pic>
      <p:pic>
        <p:nvPicPr>
          <p:cNvPr id="131" name="Picture 130"/>
          <p:cNvPicPr>
            <a:picLocks noChangeAspect="1"/>
          </p:cNvPicPr>
          <p:nvPr/>
        </p:nvPicPr>
        <p:blipFill>
          <a:blip r:embed="rId8"/>
          <a:stretch>
            <a:fillRect/>
          </a:stretch>
        </p:blipFill>
        <p:spPr>
          <a:xfrm>
            <a:off x="2120108" y="3293109"/>
            <a:ext cx="438846" cy="309724"/>
          </a:xfrm>
          <a:prstGeom prst="rect">
            <a:avLst/>
          </a:prstGeom>
        </p:spPr>
      </p:pic>
      <p:pic>
        <p:nvPicPr>
          <p:cNvPr id="132" name="Picture 131"/>
          <p:cNvPicPr>
            <a:picLocks noChangeAspect="1"/>
          </p:cNvPicPr>
          <p:nvPr/>
        </p:nvPicPr>
        <p:blipFill>
          <a:blip r:embed="rId9"/>
          <a:stretch>
            <a:fillRect/>
          </a:stretch>
        </p:blipFill>
        <p:spPr>
          <a:xfrm>
            <a:off x="2090478" y="3694235"/>
            <a:ext cx="886036" cy="255988"/>
          </a:xfrm>
          <a:prstGeom prst="rect">
            <a:avLst/>
          </a:prstGeom>
        </p:spPr>
      </p:pic>
    </p:spTree>
    <p:extLst>
      <p:ext uri="{BB962C8B-B14F-4D97-AF65-F5344CB8AC3E}">
        <p14:creationId xmlns:p14="http://schemas.microsoft.com/office/powerpoint/2010/main" val="311893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FAC3F5DC53AA48B45BFE3C9DBD7AC3" ma:contentTypeVersion="17" ma:contentTypeDescription="Create a new document." ma:contentTypeScope="" ma:versionID="8d9a1c25e5cd89af91997251e37cfd1a">
  <xsd:schema xmlns:xsd="http://www.w3.org/2001/XMLSchema" xmlns:xs="http://www.w3.org/2001/XMLSchema" xmlns:p="http://schemas.microsoft.com/office/2006/metadata/properties" xmlns:ns2="2f732a9f-8d01-475f-a814-84d06fc7189b" xmlns:ns3="5e80721e-ec21-4d83-87b2-1bc9ea5ddc25" xmlns:ns4="e35f1a1b-9455-4987-aeba-2c5d3ff84d62" targetNamespace="http://schemas.microsoft.com/office/2006/metadata/properties" ma:root="true" ma:fieldsID="9429253fdb06cd8922924efae1996ac4" ns2:_="" ns3:_="" ns4:_="">
    <xsd:import namespace="2f732a9f-8d01-475f-a814-84d06fc7189b"/>
    <xsd:import namespace="5e80721e-ec21-4d83-87b2-1bc9ea5ddc25"/>
    <xsd:import namespace="e35f1a1b-9455-4987-aeba-2c5d3ff84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32a9f-8d01-475f-a814-84d06fc71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7b88db-b703-4d04-81b7-e61a8f0436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80721e-ec21-4d83-87b2-1bc9ea5ddc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5f1a1b-9455-4987-aeba-2c5d3ff84d6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65044ba-0430-49f4-a201-87e7242bc9f6}" ma:internalName="TaxCatchAll" ma:showField="CatchAllData" ma:web="e35f1a1b-9455-4987-aeba-2c5d3ff84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e80721e-ec21-4d83-87b2-1bc9ea5ddc25">
      <UserInfo>
        <DisplayName/>
        <AccountId xsi:nil="true"/>
        <AccountType/>
      </UserInfo>
    </SharedWithUsers>
    <TaxCatchAll xmlns="e35f1a1b-9455-4987-aeba-2c5d3ff84d62" xsi:nil="true"/>
    <lcf76f155ced4ddcb4097134ff3c332f xmlns="2f732a9f-8d01-475f-a814-84d06fc7189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DC712-37A3-4A84-81A2-8E29F1F4C275}"/>
</file>

<file path=customXml/itemProps2.xml><?xml version="1.0" encoding="utf-8"?>
<ds:datastoreItem xmlns:ds="http://schemas.openxmlformats.org/officeDocument/2006/customXml" ds:itemID="{45E1B3EC-60E3-42F1-88CD-9B9BA966C398}">
  <ds:schemaRefs>
    <ds:schemaRef ds:uri="c4363bc9-e002-4f81-a5e1-8f41fba3c29f"/>
    <ds:schemaRef ds:uri="http://purl.org/dc/terms/"/>
    <ds:schemaRef ds:uri="http://schemas.openxmlformats.org/package/2006/metadata/core-properties"/>
    <ds:schemaRef ds:uri="http://schemas.microsoft.com/office/2006/documentManagement/types"/>
    <ds:schemaRef ds:uri="4bd2851d-78fa-4755-bea0-e81e8d2e92e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4AEE850-ABD7-4B0F-AA3E-081B61561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1293</TotalTime>
  <Words>1306</Words>
  <Application>Microsoft Office PowerPoint</Application>
  <PresentationFormat>On-screen Show (16:9)</PresentationFormat>
  <Paragraphs>178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Hydrogen Pipeline Systems Code of Practice</vt:lpstr>
      <vt:lpstr>Seminar Overview </vt:lpstr>
      <vt:lpstr>Seminar Objectives</vt:lpstr>
      <vt:lpstr>Dissemination Format</vt:lpstr>
      <vt:lpstr>Agenda – Morning Session</vt:lpstr>
      <vt:lpstr>Agenda – Afternoon Session</vt:lpstr>
      <vt:lpstr>CoP Overview &amp; Background </vt:lpstr>
      <vt:lpstr>PowerPoint Presentation</vt:lpstr>
      <vt:lpstr>PowerPoint Presentation</vt:lpstr>
      <vt:lpstr>PowerPoint Presentation</vt:lpstr>
      <vt:lpstr>PowerPoint Presentation</vt:lpstr>
      <vt:lpstr>PowerPoint Presentation</vt:lpstr>
      <vt:lpstr>Historical Experience</vt:lpstr>
      <vt:lpstr>Applying Failure Modes</vt:lpstr>
      <vt:lpstr>Performance Based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Josh Wickham</cp:lastModifiedBy>
  <cp:revision>68</cp:revision>
  <dcterms:created xsi:type="dcterms:W3CDTF">2020-04-22T00:43:54Z</dcterms:created>
  <dcterms:modified xsi:type="dcterms:W3CDTF">2025-03-05T20:11:05Z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0x01010069FAC3F5DC53AA48B45BFE3C9DBD7AC3</vt:lpwstr>
  </property>
  <property fmtid="{D5CDD505-2E9C-101B-9397-08002B2CF9AE}" pid="3" name="Order">
    <vt:r8>901100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