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7"/>
  </p:notesMasterIdLst>
  <p:sldIdLst>
    <p:sldId id="267" r:id="rId5"/>
    <p:sldId id="258" r:id="rId6"/>
    <p:sldId id="268" r:id="rId7"/>
    <p:sldId id="269" r:id="rId8"/>
    <p:sldId id="271" r:id="rId9"/>
    <p:sldId id="272" r:id="rId10"/>
    <p:sldId id="275" r:id="rId11"/>
    <p:sldId id="273" r:id="rId12"/>
    <p:sldId id="274" r:id="rId13"/>
    <p:sldId id="276" r:id="rId14"/>
    <p:sldId id="277" r:id="rId15"/>
    <p:sldId id="266" r:id="rId16"/>
  </p:sldIdLst>
  <p:sldSz cx="9144000" cy="5143500" type="screen16x9"/>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48C"/>
    <a:srgbClr val="8EC53C"/>
    <a:srgbClr val="57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B06AC-DBD5-4160-A010-E90D9A2858E4}" v="1" dt="2024-05-17T06:57:12.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9"/>
    <p:restoredTop sz="96405"/>
  </p:normalViewPr>
  <p:slideViewPr>
    <p:cSldViewPr snapToGrid="0" snapToObjects="1">
      <p:cViewPr varScale="1">
        <p:scale>
          <a:sx n="204" d="100"/>
          <a:sy n="204" d="100"/>
        </p:scale>
        <p:origin x="1176" y="162"/>
      </p:cViewPr>
      <p:guideLst/>
    </p:cSldViewPr>
  </p:slideViewPr>
  <p:notesTextViewPr>
    <p:cViewPr>
      <p:scale>
        <a:sx n="1" d="1"/>
        <a:sy n="1" d="1"/>
      </p:scale>
      <p:origin x="0" y="0"/>
    </p:cViewPr>
  </p:notesTextViewPr>
  <p:notesViewPr>
    <p:cSldViewPr snapToGrid="0" snapToObjects="1">
      <p:cViewPr varScale="1">
        <p:scale>
          <a:sx n="112" d="100"/>
          <a:sy n="112" d="100"/>
        </p:scale>
        <p:origin x="52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Whittaker" userId="8eb660ce-99bc-439a-bda0-c69a54181b0c" providerId="ADAL" clId="{A4BCCE35-CED8-4806-9F6D-54BAF5DD5DFF}"/>
    <pc:docChg chg="custSel modSld modMainMaster">
      <pc:chgData name="George Whittaker" userId="8eb660ce-99bc-439a-bda0-c69a54181b0c" providerId="ADAL" clId="{A4BCCE35-CED8-4806-9F6D-54BAF5DD5DFF}" dt="2022-12-07T05:40:46.352" v="22" actId="1076"/>
      <pc:docMkLst>
        <pc:docMk/>
      </pc:docMkLst>
      <pc:sldChg chg="delSp modSp mod">
        <pc:chgData name="George Whittaker" userId="8eb660ce-99bc-439a-bda0-c69a54181b0c" providerId="ADAL" clId="{A4BCCE35-CED8-4806-9F6D-54BAF5DD5DFF}" dt="2022-12-07T05:31:09.007" v="12" actId="478"/>
        <pc:sldMkLst>
          <pc:docMk/>
          <pc:sldMk cId="3130153796" sldId="266"/>
        </pc:sldMkLst>
        <pc:spChg chg="del mod">
          <ac:chgData name="George Whittaker" userId="8eb660ce-99bc-439a-bda0-c69a54181b0c" providerId="ADAL" clId="{A4BCCE35-CED8-4806-9F6D-54BAF5DD5DFF}" dt="2022-12-07T05:31:09.007" v="12" actId="478"/>
          <ac:spMkLst>
            <pc:docMk/>
            <pc:sldMk cId="3130153796" sldId="266"/>
            <ac:spMk id="3" creationId="{B2077B90-649A-2947-91EB-DDDAAD79BCB7}"/>
          </ac:spMkLst>
        </pc:spChg>
      </pc:sldChg>
      <pc:sldChg chg="modSp mod">
        <pc:chgData name="George Whittaker" userId="8eb660ce-99bc-439a-bda0-c69a54181b0c" providerId="ADAL" clId="{A4BCCE35-CED8-4806-9F6D-54BAF5DD5DFF}" dt="2022-12-07T05:28:12.979" v="0" actId="1076"/>
        <pc:sldMkLst>
          <pc:docMk/>
          <pc:sldMk cId="198158963" sldId="267"/>
        </pc:sldMkLst>
        <pc:spChg chg="mod">
          <ac:chgData name="George Whittaker" userId="8eb660ce-99bc-439a-bda0-c69a54181b0c" providerId="ADAL" clId="{A4BCCE35-CED8-4806-9F6D-54BAF5DD5DFF}" dt="2022-12-07T05:28:12.979" v="0" actId="1076"/>
          <ac:spMkLst>
            <pc:docMk/>
            <pc:sldMk cId="198158963" sldId="267"/>
            <ac:spMk id="2" creationId="{2ECD0F5A-8F08-AE48-A367-EDA4CC2E9150}"/>
          </ac:spMkLst>
        </pc:spChg>
      </pc:sldChg>
      <pc:sldMasterChg chg="modSldLayout">
        <pc:chgData name="George Whittaker" userId="8eb660ce-99bc-439a-bda0-c69a54181b0c" providerId="ADAL" clId="{A4BCCE35-CED8-4806-9F6D-54BAF5DD5DFF}" dt="2022-12-07T05:40:46.352" v="22" actId="1076"/>
        <pc:sldMasterMkLst>
          <pc:docMk/>
          <pc:sldMasterMk cId="311690328" sldId="2147483675"/>
        </pc:sldMasterMkLst>
        <pc:sldLayoutChg chg="addSp delSp modSp mod">
          <pc:chgData name="George Whittaker" userId="8eb660ce-99bc-439a-bda0-c69a54181b0c" providerId="ADAL" clId="{A4BCCE35-CED8-4806-9F6D-54BAF5DD5DFF}" dt="2022-12-07T05:40:46.352" v="22" actId="1076"/>
          <pc:sldLayoutMkLst>
            <pc:docMk/>
            <pc:sldMasterMk cId="311690328" sldId="2147483675"/>
            <pc:sldLayoutMk cId="4048397970" sldId="2147483682"/>
          </pc:sldLayoutMkLst>
          <pc:spChg chg="mod">
            <ac:chgData name="George Whittaker" userId="8eb660ce-99bc-439a-bda0-c69a54181b0c" providerId="ADAL" clId="{A4BCCE35-CED8-4806-9F6D-54BAF5DD5DFF}" dt="2022-12-07T05:33:43.974" v="13" actId="207"/>
            <ac:spMkLst>
              <pc:docMk/>
              <pc:sldMasterMk cId="311690328" sldId="2147483675"/>
              <pc:sldLayoutMk cId="4048397970" sldId="2147483682"/>
              <ac:spMk id="5" creationId="{C515EE57-1CEB-8D4C-B086-829C1940EE0E}"/>
            </ac:spMkLst>
          </pc:spChg>
          <pc:spChg chg="add mod">
            <ac:chgData name="George Whittaker" userId="8eb660ce-99bc-439a-bda0-c69a54181b0c" providerId="ADAL" clId="{A4BCCE35-CED8-4806-9F6D-54BAF5DD5DFF}" dt="2022-12-07T05:29:53.014" v="7"/>
            <ac:spMkLst>
              <pc:docMk/>
              <pc:sldMasterMk cId="311690328" sldId="2147483675"/>
              <pc:sldLayoutMk cId="4048397970" sldId="2147483682"/>
              <ac:spMk id="8" creationId="{E7ABCAF8-46DF-4577-8766-98C28857C224}"/>
            </ac:spMkLst>
          </pc:spChg>
          <pc:spChg chg="add mod">
            <ac:chgData name="George Whittaker" userId="8eb660ce-99bc-439a-bda0-c69a54181b0c" providerId="ADAL" clId="{A4BCCE35-CED8-4806-9F6D-54BAF5DD5DFF}" dt="2022-12-07T05:29:53.014" v="7"/>
            <ac:spMkLst>
              <pc:docMk/>
              <pc:sldMasterMk cId="311690328" sldId="2147483675"/>
              <pc:sldLayoutMk cId="4048397970" sldId="2147483682"/>
              <ac:spMk id="11" creationId="{AF9E5ACD-FD20-429E-8CE2-77BB2644BB8A}"/>
            </ac:spMkLst>
          </pc:spChg>
          <pc:picChg chg="add mod">
            <ac:chgData name="George Whittaker" userId="8eb660ce-99bc-439a-bda0-c69a54181b0c" providerId="ADAL" clId="{A4BCCE35-CED8-4806-9F6D-54BAF5DD5DFF}" dt="2022-12-07T05:29:15.773" v="6" actId="1076"/>
            <ac:picMkLst>
              <pc:docMk/>
              <pc:sldMasterMk cId="311690328" sldId="2147483675"/>
              <pc:sldLayoutMk cId="4048397970" sldId="2147483682"/>
              <ac:picMk id="3" creationId="{5EA9DB21-17BE-46FD-BEF3-063593C58532}"/>
            </ac:picMkLst>
          </pc:picChg>
          <pc:picChg chg="add mod">
            <ac:chgData name="George Whittaker" userId="8eb660ce-99bc-439a-bda0-c69a54181b0c" providerId="ADAL" clId="{A4BCCE35-CED8-4806-9F6D-54BAF5DD5DFF}" dt="2022-12-07T05:40:46.352" v="22" actId="1076"/>
            <ac:picMkLst>
              <pc:docMk/>
              <pc:sldMasterMk cId="311690328" sldId="2147483675"/>
              <pc:sldLayoutMk cId="4048397970" sldId="2147483682"/>
              <ac:picMk id="6" creationId="{6FF2F7C5-9723-422A-B95E-4013997CE9C0}"/>
            </ac:picMkLst>
          </pc:picChg>
          <pc:picChg chg="del">
            <ac:chgData name="George Whittaker" userId="8eb660ce-99bc-439a-bda0-c69a54181b0c" providerId="ADAL" clId="{A4BCCE35-CED8-4806-9F6D-54BAF5DD5DFF}" dt="2022-12-07T05:28:51.243" v="1" actId="478"/>
            <ac:picMkLst>
              <pc:docMk/>
              <pc:sldMasterMk cId="311690328" sldId="2147483675"/>
              <pc:sldLayoutMk cId="4048397970" sldId="2147483682"/>
              <ac:picMk id="10" creationId="{EF41CD9B-3149-F74F-9E2D-5FF21CAB6EBB}"/>
            </ac:picMkLst>
          </pc:picChg>
          <pc:picChg chg="add del mod">
            <ac:chgData name="George Whittaker" userId="8eb660ce-99bc-439a-bda0-c69a54181b0c" providerId="ADAL" clId="{A4BCCE35-CED8-4806-9F6D-54BAF5DD5DFF}" dt="2022-12-07T05:40:43.046" v="21" actId="478"/>
            <ac:picMkLst>
              <pc:docMk/>
              <pc:sldMasterMk cId="311690328" sldId="2147483675"/>
              <pc:sldLayoutMk cId="4048397970" sldId="2147483682"/>
              <ac:picMk id="12" creationId="{BD07E3B7-27CF-468E-B027-47D466285372}"/>
            </ac:picMkLst>
          </pc:picChg>
        </pc:sldLayoutChg>
      </pc:sldMasterChg>
    </pc:docChg>
  </pc:docChgLst>
  <pc:docChgLst>
    <pc:chgData name="George Whittaker" userId="8eb660ce-99bc-439a-bda0-c69a54181b0c" providerId="ADAL" clId="{B26B06AC-DBD5-4160-A010-E90D9A2858E4}"/>
    <pc:docChg chg="custSel modMainMaster">
      <pc:chgData name="George Whittaker" userId="8eb660ce-99bc-439a-bda0-c69a54181b0c" providerId="ADAL" clId="{B26B06AC-DBD5-4160-A010-E90D9A2858E4}" dt="2024-05-17T06:57:27.385" v="7" actId="1076"/>
      <pc:docMkLst>
        <pc:docMk/>
      </pc:docMkLst>
      <pc:sldMasterChg chg="modSldLayout">
        <pc:chgData name="George Whittaker" userId="8eb660ce-99bc-439a-bda0-c69a54181b0c" providerId="ADAL" clId="{B26B06AC-DBD5-4160-A010-E90D9A2858E4}" dt="2024-05-17T06:57:27.385" v="7" actId="1076"/>
        <pc:sldMasterMkLst>
          <pc:docMk/>
          <pc:sldMasterMk cId="311690328" sldId="2147483675"/>
        </pc:sldMasterMkLst>
        <pc:sldLayoutChg chg="addSp delSp modSp mod">
          <pc:chgData name="George Whittaker" userId="8eb660ce-99bc-439a-bda0-c69a54181b0c" providerId="ADAL" clId="{B26B06AC-DBD5-4160-A010-E90D9A2858E4}" dt="2024-05-17T06:57:27.385" v="7" actId="1076"/>
          <pc:sldLayoutMkLst>
            <pc:docMk/>
            <pc:sldMasterMk cId="311690328" sldId="2147483675"/>
            <pc:sldLayoutMk cId="4048397970" sldId="2147483682"/>
          </pc:sldLayoutMkLst>
          <pc:spChg chg="mod">
            <ac:chgData name="George Whittaker" userId="8eb660ce-99bc-439a-bda0-c69a54181b0c" providerId="ADAL" clId="{B26B06AC-DBD5-4160-A010-E90D9A2858E4}" dt="2024-05-17T06:56:43.125" v="0" actId="20577"/>
            <ac:spMkLst>
              <pc:docMk/>
              <pc:sldMasterMk cId="311690328" sldId="2147483675"/>
              <pc:sldLayoutMk cId="4048397970" sldId="2147483682"/>
              <ac:spMk id="11" creationId="{AF9E5ACD-FD20-429E-8CE2-77BB2644BB8A}"/>
            </ac:spMkLst>
          </pc:spChg>
          <pc:picChg chg="del">
            <ac:chgData name="George Whittaker" userId="8eb660ce-99bc-439a-bda0-c69a54181b0c" providerId="ADAL" clId="{B26B06AC-DBD5-4160-A010-E90D9A2858E4}" dt="2024-05-17T06:57:02.305" v="3" actId="478"/>
            <ac:picMkLst>
              <pc:docMk/>
              <pc:sldMasterMk cId="311690328" sldId="2147483675"/>
              <pc:sldLayoutMk cId="4048397970" sldId="2147483682"/>
              <ac:picMk id="3" creationId="{5EA9DB21-17BE-46FD-BEF3-063593C58532}"/>
            </ac:picMkLst>
          </pc:picChg>
          <pc:picChg chg="add mod">
            <ac:chgData name="George Whittaker" userId="8eb660ce-99bc-439a-bda0-c69a54181b0c" providerId="ADAL" clId="{B26B06AC-DBD5-4160-A010-E90D9A2858E4}" dt="2024-05-17T06:57:27.385" v="7" actId="1076"/>
            <ac:picMkLst>
              <pc:docMk/>
              <pc:sldMasterMk cId="311690328" sldId="2147483675"/>
              <pc:sldLayoutMk cId="4048397970" sldId="2147483682"/>
              <ac:picMk id="4" creationId="{31B286AE-878D-DE80-5CD8-8ABAB3E2DA26}"/>
            </ac:picMkLst>
          </pc:picChg>
          <pc:picChg chg="mod modCrop">
            <ac:chgData name="George Whittaker" userId="8eb660ce-99bc-439a-bda0-c69a54181b0c" providerId="ADAL" clId="{B26B06AC-DBD5-4160-A010-E90D9A2858E4}" dt="2024-05-17T06:56:57.875" v="2" actId="1076"/>
            <ac:picMkLst>
              <pc:docMk/>
              <pc:sldMasterMk cId="311690328" sldId="2147483675"/>
              <pc:sldLayoutMk cId="4048397970" sldId="2147483682"/>
              <ac:picMk id="6" creationId="{6FF2F7C5-9723-422A-B95E-4013997CE9C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755BF34-6B56-4B09-A9C2-9275308BFDBC}" type="datetimeFigureOut">
              <a:rPr lang="en-AU" smtClean="0"/>
              <a:t>5/03/2025</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93DD648-8C19-45CD-8151-1C8C8C907B37}" type="slidenum">
              <a:rPr lang="en-AU" smtClean="0"/>
              <a:t>‹#›</a:t>
            </a:fld>
            <a:endParaRPr lang="en-AU"/>
          </a:p>
        </p:txBody>
      </p:sp>
    </p:spTree>
    <p:extLst>
      <p:ext uri="{BB962C8B-B14F-4D97-AF65-F5344CB8AC3E}">
        <p14:creationId xmlns:p14="http://schemas.microsoft.com/office/powerpoint/2010/main" val="392764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welcoming me.</a:t>
            </a:r>
          </a:p>
          <a:p>
            <a:endParaRPr lang="en-US" dirty="0"/>
          </a:p>
          <a:p>
            <a:r>
              <a:rPr lang="en-US" dirty="0"/>
              <a:t>I’m responsible for this brief presentation today, but I just want to start by acknowledging the contributions of Lisa Hein and Phil Colvin to Chapter 11 Safety.</a:t>
            </a:r>
            <a:endParaRPr lang="en-AU" dirty="0"/>
          </a:p>
        </p:txBody>
      </p:sp>
      <p:sp>
        <p:nvSpPr>
          <p:cNvPr id="4" name="Slide Number Placeholder 3"/>
          <p:cNvSpPr>
            <a:spLocks noGrp="1"/>
          </p:cNvSpPr>
          <p:nvPr>
            <p:ph type="sldNum" sz="quarter" idx="5"/>
          </p:nvPr>
        </p:nvSpPr>
        <p:spPr/>
        <p:txBody>
          <a:bodyPr/>
          <a:lstStyle/>
          <a:p>
            <a:fld id="{493DD648-8C19-45CD-8151-1C8C8C907B37}" type="slidenum">
              <a:rPr lang="en-AU" smtClean="0"/>
              <a:t>1</a:t>
            </a:fld>
            <a:endParaRPr lang="en-AU"/>
          </a:p>
        </p:txBody>
      </p:sp>
    </p:spTree>
    <p:extLst>
      <p:ext uri="{BB962C8B-B14F-4D97-AF65-F5344CB8AC3E}">
        <p14:creationId xmlns:p14="http://schemas.microsoft.com/office/powerpoint/2010/main" val="102924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Principles and requirements for emergency management are clearly set out in AS2885.3 but hydrogen-specific issues need to be addressed.</a:t>
            </a:r>
          </a:p>
          <a:p>
            <a:endParaRPr lang="en-AU" dirty="0"/>
          </a:p>
          <a:p>
            <a:r>
              <a:rPr lang="en-AU" dirty="0"/>
              <a:t>Every aspect of the ERP needs to scrutinised and updated so that hydrogen emergencies are successfully managed.  Examples include:</a:t>
            </a:r>
          </a:p>
          <a:p>
            <a:endParaRPr lang="en-AU" dirty="0"/>
          </a:p>
          <a:p>
            <a:pPr marL="171450" indent="-171450">
              <a:buFont typeface="Arial" panose="020B0604020202020204" pitchFamily="34" charset="0"/>
              <a:buChar char="•"/>
            </a:pPr>
            <a:r>
              <a:rPr lang="en-AU" dirty="0"/>
              <a:t>Consideration of blast effects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Avoiding confusion between hydrogen systems and natural gas or other hydrocarbon systems, particularly where they are in close proximity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Communication and training protocols, particularly for first responders and  emergency services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Hydrogen-specific replacement pipe, fittings, weld procedures, etc</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493DD648-8C19-45CD-8151-1C8C8C907B37}" type="slidenum">
              <a:rPr lang="en-AU" smtClean="0"/>
              <a:t>10</a:t>
            </a:fld>
            <a:endParaRPr lang="en-AU"/>
          </a:p>
        </p:txBody>
      </p:sp>
    </p:spTree>
    <p:extLst>
      <p:ext uri="{BB962C8B-B14F-4D97-AF65-F5344CB8AC3E}">
        <p14:creationId xmlns:p14="http://schemas.microsoft.com/office/powerpoint/2010/main" val="330208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C01F-B1A7-445C-50D0-9C9F99F56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06204-8287-6485-B5C0-12D0EBD0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33A72-E026-0F75-E706-61A48F4AE5FF}"/>
              </a:ext>
            </a:extLst>
          </p:cNvPr>
          <p:cNvSpPr>
            <a:spLocks noGrp="1"/>
          </p:cNvSpPr>
          <p:nvPr>
            <p:ph type="body" idx="1"/>
          </p:nvPr>
        </p:nvSpPr>
        <p:spPr/>
        <p:txBody>
          <a:bodyPr/>
          <a:lstStyle/>
          <a:p>
            <a:pPr marL="171450" indent="-171450" fontAlgn="ctr">
              <a:buFont typeface="Arial" panose="020B0604020202020204" pitchFamily="34" charset="0"/>
              <a:buChar char="•"/>
            </a:pPr>
            <a:r>
              <a:rPr lang="en-US" sz="1200" dirty="0">
                <a:effectLst/>
                <a:latin typeface="Aptos" panose="020B0004020202020204" pitchFamily="34" charset="0"/>
              </a:rPr>
              <a:t>AS(/NZS) 2885 provides a robust framework for hydrogen pipeline safety </a:t>
            </a:r>
          </a:p>
          <a:p>
            <a:pPr marL="171450" indent="-171450" fontAlgn="ctr">
              <a:buFont typeface="Arial" panose="020B0604020202020204" pitchFamily="34" charset="0"/>
              <a:buChar char="•"/>
            </a:pPr>
            <a:endParaRPr lang="en-US" sz="1200" dirty="0">
              <a:latin typeface="Aptos" panose="020B0004020202020204" pitchFamily="34" charset="0"/>
            </a:endParaRPr>
          </a:p>
          <a:p>
            <a:pPr marL="171450" indent="-171450" fontAlgn="ctr">
              <a:buFont typeface="Arial" panose="020B0604020202020204" pitchFamily="34" charset="0"/>
              <a:buChar char="•"/>
            </a:pPr>
            <a:r>
              <a:rPr lang="en-US" sz="1200" dirty="0">
                <a:latin typeface="Aptos" panose="020B0004020202020204" pitchFamily="34" charset="0"/>
              </a:rPr>
              <a:t>Chapter 11 Safety draws attention to the hydrogen-specific issues that need be understood and accounted for</a:t>
            </a:r>
          </a:p>
          <a:p>
            <a:pPr marL="171450" indent="-171450" fontAlgn="ctr">
              <a:buFont typeface="Arial" panose="020B0604020202020204" pitchFamily="34" charset="0"/>
              <a:buChar char="•"/>
            </a:pPr>
            <a:endParaRPr lang="en-US" sz="1200" dirty="0">
              <a:latin typeface="Aptos" panose="020B0004020202020204" pitchFamily="34" charset="0"/>
            </a:endParaRPr>
          </a:p>
          <a:p>
            <a:pPr marL="171450" indent="-171450" fontAlgn="ctr">
              <a:buFont typeface="Arial" panose="020B0604020202020204" pitchFamily="34" charset="0"/>
              <a:buChar char="•"/>
            </a:pPr>
            <a:r>
              <a:rPr lang="en-US" sz="1200" dirty="0">
                <a:latin typeface="Aptos" panose="020B0004020202020204" pitchFamily="34" charset="0"/>
              </a:rPr>
              <a:t>Conservative guidance is provided where industry experience, knowledge and research is in development </a:t>
            </a:r>
          </a:p>
          <a:p>
            <a:pPr marL="171450" indent="-171450" fontAlgn="ctr">
              <a:buFont typeface="Arial" panose="020B0604020202020204" pitchFamily="34" charset="0"/>
              <a:buChar char="•"/>
            </a:pPr>
            <a:endParaRPr lang="en-US" dirty="0">
              <a:latin typeface="Aptos" panose="020B0004020202020204" pitchFamily="34" charset="0"/>
            </a:endParaRPr>
          </a:p>
          <a:p>
            <a:pPr marL="171450" indent="-171450" fontAlgn="ctr">
              <a:buFont typeface="Arial" panose="020B0604020202020204" pitchFamily="34" charset="0"/>
              <a:buChar char="•"/>
            </a:pPr>
            <a:r>
              <a:rPr lang="en-US" sz="1200" dirty="0">
                <a:latin typeface="Aptos" panose="020B0004020202020204" pitchFamily="34" charset="0"/>
              </a:rPr>
              <a:t>This guidance will be refined as the industry matures</a:t>
            </a:r>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CFE78E17-EE20-2ED4-BABA-CD028EEF3F16}"/>
              </a:ext>
            </a:extLst>
          </p:cNvPr>
          <p:cNvSpPr>
            <a:spLocks noGrp="1"/>
          </p:cNvSpPr>
          <p:nvPr>
            <p:ph type="sldNum" sz="quarter" idx="5"/>
          </p:nvPr>
        </p:nvSpPr>
        <p:spPr/>
        <p:txBody>
          <a:bodyPr/>
          <a:lstStyle/>
          <a:p>
            <a:fld id="{493DD648-8C19-45CD-8151-1C8C8C907B37}" type="slidenum">
              <a:rPr lang="en-AU" smtClean="0"/>
              <a:t>11</a:t>
            </a:fld>
            <a:endParaRPr lang="en-AU"/>
          </a:p>
        </p:txBody>
      </p:sp>
    </p:spTree>
    <p:extLst>
      <p:ext uri="{BB962C8B-B14F-4D97-AF65-F5344CB8AC3E}">
        <p14:creationId xmlns:p14="http://schemas.microsoft.com/office/powerpoint/2010/main" val="41845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493DD648-8C19-45CD-8151-1C8C8C907B37}" type="slidenum">
              <a:rPr lang="en-AU" smtClean="0"/>
              <a:t>12</a:t>
            </a:fld>
            <a:endParaRPr lang="en-AU"/>
          </a:p>
        </p:txBody>
      </p:sp>
    </p:spTree>
    <p:extLst>
      <p:ext uri="{BB962C8B-B14F-4D97-AF65-F5344CB8AC3E}">
        <p14:creationId xmlns:p14="http://schemas.microsoft.com/office/powerpoint/2010/main" val="35320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7" y="4778723"/>
            <a:ext cx="5439410" cy="4320752"/>
          </a:xfrm>
        </p:spPr>
        <p:txBody>
          <a:bodyPr/>
          <a:lstStyle/>
          <a:p>
            <a:r>
              <a:rPr lang="en-US" dirty="0"/>
              <a:t>AS(/NZS) 2885 provides principles, requirements and guidance for pipelines that convey a number of different fluids which exhibit a range of properties which need to be taken into account on a case-by-case basis.</a:t>
            </a:r>
          </a:p>
          <a:p>
            <a:endParaRPr lang="en-US" dirty="0"/>
          </a:p>
          <a:p>
            <a:r>
              <a:rPr lang="en-US" dirty="0"/>
              <a:t>These principles, requirements and guidance are applicable for any flammable fluids. However, where fluid properties are atypical or unusual, specific guidance on their application is provided in the Standard.</a:t>
            </a:r>
          </a:p>
          <a:p>
            <a:endParaRPr lang="en-US" dirty="0"/>
          </a:p>
          <a:p>
            <a:r>
              <a:rPr lang="en-US" dirty="0"/>
              <a:t>Accordingly, the safety section of the hydrogen code of practice identifies which properties of hydrogen specifically relate to assessments required by each of these safety management processes, and why they require specific consideration. It then directs the user to the guidance elsewhere in the Code.  </a:t>
            </a:r>
          </a:p>
          <a:p>
            <a:endParaRPr lang="en-US" dirty="0"/>
          </a:p>
          <a:p>
            <a:r>
              <a:rPr lang="en-US" dirty="0"/>
              <a:t>(The detailed guidance has been covered by the presentations today.) </a:t>
            </a:r>
          </a:p>
          <a:p>
            <a:endParaRPr lang="en-US" dirty="0"/>
          </a:p>
          <a:p>
            <a:r>
              <a:rPr lang="en-US" b="1" i="1" dirty="0">
                <a:solidFill>
                  <a:srgbClr val="FF0000"/>
                </a:solidFill>
              </a:rPr>
              <a:t>In short, AS(/NZS) 2885 provides a robust framework for hydrogen pipeline safety, so long as specific hydrogen properties are understood and addressed.</a:t>
            </a:r>
          </a:p>
          <a:p>
            <a:br>
              <a:rPr lang="en-US" dirty="0"/>
            </a:br>
            <a:endParaRPr lang="en-US" dirty="0"/>
          </a:p>
        </p:txBody>
      </p:sp>
      <p:sp>
        <p:nvSpPr>
          <p:cNvPr id="4" name="Slide Number Placeholder 3"/>
          <p:cNvSpPr>
            <a:spLocks noGrp="1"/>
          </p:cNvSpPr>
          <p:nvPr>
            <p:ph type="sldNum" sz="quarter" idx="5"/>
          </p:nvPr>
        </p:nvSpPr>
        <p:spPr/>
        <p:txBody>
          <a:bodyPr/>
          <a:lstStyle/>
          <a:p>
            <a:fld id="{493DD648-8C19-45CD-8151-1C8C8C907B37}" type="slidenum">
              <a:rPr lang="en-AU" smtClean="0"/>
              <a:t>2</a:t>
            </a:fld>
            <a:endParaRPr lang="en-AU"/>
          </a:p>
        </p:txBody>
      </p:sp>
    </p:spTree>
    <p:extLst>
      <p:ext uri="{BB962C8B-B14F-4D97-AF65-F5344CB8AC3E}">
        <p14:creationId xmlns:p14="http://schemas.microsoft.com/office/powerpoint/2010/main" val="328900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7" y="4795843"/>
            <a:ext cx="5439410" cy="3909864"/>
          </a:xfrm>
        </p:spPr>
        <p:txBody>
          <a:bodyPr/>
          <a:lstStyle/>
          <a:p>
            <a:r>
              <a:rPr lang="en-US" dirty="0"/>
              <a:t>The Safety section addresses the hydrogen-specific issues that affect:</a:t>
            </a:r>
          </a:p>
          <a:p>
            <a:endParaRPr lang="en-US" dirty="0"/>
          </a:p>
          <a:p>
            <a:pPr indent="-171450">
              <a:buFont typeface="Arial" panose="020B0604020202020204" pitchFamily="34" charset="0"/>
              <a:buChar char="•"/>
            </a:pPr>
            <a:r>
              <a:rPr lang="en-US" dirty="0"/>
              <a:t>Pipeline safety management</a:t>
            </a:r>
          </a:p>
          <a:p>
            <a:pPr indent="-171450">
              <a:buFont typeface="Arial" panose="020B0604020202020204" pitchFamily="34" charset="0"/>
              <a:buChar char="•"/>
            </a:pPr>
            <a:endParaRPr lang="en-US" dirty="0"/>
          </a:p>
          <a:p>
            <a:pPr indent="-171450">
              <a:buFont typeface="Arial" panose="020B0604020202020204" pitchFamily="34" charset="0"/>
              <a:buChar char="•"/>
            </a:pPr>
            <a:r>
              <a:rPr lang="en-US" dirty="0"/>
              <a:t>Process safety applied to facilities</a:t>
            </a:r>
          </a:p>
          <a:p>
            <a:pPr indent="-171450">
              <a:buFont typeface="Arial" panose="020B0604020202020204" pitchFamily="34" charset="0"/>
              <a:buChar char="•"/>
            </a:pPr>
            <a:endParaRPr lang="en-US" dirty="0"/>
          </a:p>
          <a:p>
            <a:pPr indent="-171450">
              <a:buFont typeface="Arial" panose="020B0604020202020204" pitchFamily="34" charset="0"/>
              <a:buChar char="•"/>
            </a:pPr>
            <a:r>
              <a:rPr lang="en-US" dirty="0"/>
              <a:t>Emergency management </a:t>
            </a:r>
          </a:p>
          <a:p>
            <a:pPr indent="-171450">
              <a:buFont typeface="Arial" panose="020B0604020202020204" pitchFamily="34" charset="0"/>
              <a:buChar char="•"/>
            </a:pPr>
            <a:endParaRPr lang="en-US" dirty="0"/>
          </a:p>
          <a:p>
            <a:r>
              <a:rPr lang="en-US" dirty="0"/>
              <a:t>The presentation will briefly describe key issues addressed under each of these headings.</a:t>
            </a:r>
            <a:br>
              <a:rPr lang="en-US" dirty="0"/>
            </a:br>
            <a:endParaRPr lang="en-US" dirty="0"/>
          </a:p>
        </p:txBody>
      </p:sp>
      <p:sp>
        <p:nvSpPr>
          <p:cNvPr id="4" name="Slide Number Placeholder 3"/>
          <p:cNvSpPr>
            <a:spLocks noGrp="1"/>
          </p:cNvSpPr>
          <p:nvPr>
            <p:ph type="sldNum" sz="quarter" idx="5"/>
          </p:nvPr>
        </p:nvSpPr>
        <p:spPr/>
        <p:txBody>
          <a:bodyPr/>
          <a:lstStyle/>
          <a:p>
            <a:fld id="{493DD648-8C19-45CD-8151-1C8C8C907B37}" type="slidenum">
              <a:rPr lang="en-AU" smtClean="0"/>
              <a:t>3</a:t>
            </a:fld>
            <a:endParaRPr lang="en-AU"/>
          </a:p>
        </p:txBody>
      </p:sp>
    </p:spTree>
    <p:extLst>
      <p:ext uri="{BB962C8B-B14F-4D97-AF65-F5344CB8AC3E}">
        <p14:creationId xmlns:p14="http://schemas.microsoft.com/office/powerpoint/2010/main" val="381058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Pipeline Safety Management issues that require a bit of thought when applied to hydrogen service are listed on the screen, and I’ll cover these in the following slides.</a:t>
            </a:r>
          </a:p>
          <a:p>
            <a:endParaRPr lang="en-US" dirty="0"/>
          </a:p>
          <a:p>
            <a:r>
              <a:rPr lang="en-US" dirty="0"/>
              <a:t>In each case, hydrogen introduces complexities that are not present for the  typical natural gas pipelines that most of us are familiar with</a:t>
            </a:r>
          </a:p>
          <a:p>
            <a:endParaRPr lang="en-US" dirty="0"/>
          </a:p>
          <a:p>
            <a:r>
              <a:rPr lang="en-US" dirty="0"/>
              <a:t>Therefore, we are challenged to think about how the </a:t>
            </a:r>
            <a:r>
              <a:rPr lang="en-US" u="sng" dirty="0">
                <a:highlight>
                  <a:srgbClr val="FFFF00"/>
                </a:highlight>
              </a:rPr>
              <a:t>principles</a:t>
            </a:r>
            <a:r>
              <a:rPr lang="en-US" dirty="0">
                <a:highlight>
                  <a:srgbClr val="FFFF00"/>
                </a:highlight>
              </a:rPr>
              <a:t> </a:t>
            </a:r>
            <a:r>
              <a:rPr lang="en-US" dirty="0"/>
              <a:t>that are the foundation of the safety management process are applied to Hydrogen.</a:t>
            </a:r>
          </a:p>
          <a:p>
            <a:endParaRPr lang="en-AU" dirty="0"/>
          </a:p>
        </p:txBody>
      </p:sp>
      <p:sp>
        <p:nvSpPr>
          <p:cNvPr id="4" name="Slide Number Placeholder 3"/>
          <p:cNvSpPr>
            <a:spLocks noGrp="1"/>
          </p:cNvSpPr>
          <p:nvPr>
            <p:ph type="sldNum" sz="quarter" idx="5"/>
          </p:nvPr>
        </p:nvSpPr>
        <p:spPr/>
        <p:txBody>
          <a:bodyPr/>
          <a:lstStyle/>
          <a:p>
            <a:fld id="{493DD648-8C19-45CD-8151-1C8C8C907B37}" type="slidenum">
              <a:rPr lang="en-AU" smtClean="0"/>
              <a:t>4</a:t>
            </a:fld>
            <a:endParaRPr lang="en-AU"/>
          </a:p>
        </p:txBody>
      </p:sp>
    </p:spTree>
    <p:extLst>
      <p:ext uri="{BB962C8B-B14F-4D97-AF65-F5344CB8AC3E}">
        <p14:creationId xmlns:p14="http://schemas.microsoft.com/office/powerpoint/2010/main" val="38860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length is used to determine </a:t>
            </a:r>
            <a:r>
              <a:rPr lang="en-US" dirty="0">
                <a:highlight>
                  <a:srgbClr val="FFFF00"/>
                </a:highlight>
              </a:rPr>
              <a:t>pipeline location class.  </a:t>
            </a:r>
            <a:r>
              <a:rPr lang="en-US" dirty="0"/>
              <a:t>This in turn determines </a:t>
            </a:r>
            <a:r>
              <a:rPr lang="en-US" b="0" i="0" dirty="0">
                <a:solidFill>
                  <a:srgbClr val="000000"/>
                </a:solidFill>
                <a:effectLst/>
              </a:rPr>
              <a:t>many of the design and operations requirements for the pipeline system.</a:t>
            </a:r>
          </a:p>
          <a:p>
            <a:endParaRPr lang="en-US" dirty="0">
              <a:solidFill>
                <a:srgbClr val="000000"/>
              </a:solidFill>
            </a:endParaRPr>
          </a:p>
          <a:p>
            <a:r>
              <a:rPr lang="en-US" b="0" i="0" dirty="0">
                <a:solidFill>
                  <a:srgbClr val="000000"/>
                </a:solidFill>
                <a:effectLst/>
              </a:rPr>
              <a:t>The measurement length is defined by the injury threshold for a full-bore rupture incident.  This principle applies to all hazards presented by any fluid conveyed by the pipeline. </a:t>
            </a:r>
            <a:br>
              <a:rPr lang="en-US" dirty="0"/>
            </a:br>
            <a:endParaRPr lang="en-US" dirty="0"/>
          </a:p>
          <a:p>
            <a:r>
              <a:rPr lang="en-US" dirty="0">
                <a:solidFill>
                  <a:srgbClr val="000000"/>
                </a:solidFill>
              </a:rPr>
              <a:t>For natural gas, this is </a:t>
            </a:r>
            <a:r>
              <a:rPr lang="en-US" b="0" i="0" dirty="0">
                <a:solidFill>
                  <a:srgbClr val="000000"/>
                </a:solidFill>
                <a:effectLst/>
              </a:rPr>
              <a:t>determined by the serious injury </a:t>
            </a:r>
            <a:r>
              <a:rPr lang="en-US" dirty="0">
                <a:solidFill>
                  <a:srgbClr val="000000"/>
                </a:solidFill>
              </a:rPr>
              <a:t>radiation </a:t>
            </a:r>
            <a:r>
              <a:rPr lang="en-US" b="0" i="0" dirty="0">
                <a:solidFill>
                  <a:srgbClr val="000000"/>
                </a:solidFill>
                <a:effectLst/>
              </a:rPr>
              <a:t>contour from an ignited full bore rupture at MAOP.</a:t>
            </a:r>
          </a:p>
          <a:p>
            <a:endParaRPr lang="en-US" dirty="0">
              <a:solidFill>
                <a:srgbClr val="000000"/>
              </a:solidFill>
            </a:endParaRPr>
          </a:p>
          <a:p>
            <a:r>
              <a:rPr lang="en-US" b="0" i="0" dirty="0">
                <a:solidFill>
                  <a:srgbClr val="000000"/>
                </a:solidFill>
                <a:effectLst/>
              </a:rPr>
              <a:t>For hydrogen, two hazards must be considered:</a:t>
            </a:r>
          </a:p>
          <a:p>
            <a:pPr marL="685800" lvl="1" indent="-228600">
              <a:buAutoNum type="arabicParenR"/>
            </a:pPr>
            <a:r>
              <a:rPr lang="en-US" dirty="0">
                <a:solidFill>
                  <a:srgbClr val="000000"/>
                </a:solidFill>
              </a:rPr>
              <a:t>Radiant heat injury contour</a:t>
            </a:r>
          </a:p>
          <a:p>
            <a:pPr marL="685800" lvl="1" indent="-228600">
              <a:buAutoNum type="arabicParenR"/>
            </a:pPr>
            <a:r>
              <a:rPr lang="en-US" dirty="0">
                <a:solidFill>
                  <a:srgbClr val="000000"/>
                </a:solidFill>
              </a:rPr>
              <a:t>Explosion / overpressure injury contours</a:t>
            </a:r>
          </a:p>
          <a:p>
            <a:endParaRPr lang="en-US" b="0" i="0" dirty="0">
              <a:solidFill>
                <a:srgbClr val="000000"/>
              </a:solidFill>
              <a:effectLst/>
            </a:endParaRPr>
          </a:p>
          <a:p>
            <a:r>
              <a:rPr lang="en-US" b="0" i="0" dirty="0">
                <a:solidFill>
                  <a:srgbClr val="000000"/>
                </a:solidFill>
                <a:effectLst/>
              </a:rPr>
              <a:t>The NSW guidance in HIPAP 4 provides injury threshold values for both of these hazards</a:t>
            </a:r>
          </a:p>
          <a:p>
            <a:endParaRPr lang="en-US" dirty="0">
              <a:solidFill>
                <a:srgbClr val="000000"/>
              </a:solidFill>
            </a:endParaRPr>
          </a:p>
          <a:p>
            <a:r>
              <a:rPr lang="en-US" b="0" i="0" dirty="0">
                <a:solidFill>
                  <a:srgbClr val="000000"/>
                </a:solidFill>
                <a:effectLst/>
              </a:rPr>
              <a:t>The worst case defines the measurement length.</a:t>
            </a:r>
          </a:p>
          <a:p>
            <a:pPr marL="228600" indent="-228600">
              <a:buAutoNum type="arabicParenR"/>
            </a:pPr>
            <a:endParaRPr lang="en-US" b="0" i="0" dirty="0">
              <a:solidFill>
                <a:srgbClr val="000000"/>
              </a:solidFill>
              <a:effectLst/>
            </a:endParaRPr>
          </a:p>
          <a:p>
            <a:endParaRPr lang="en-US" dirty="0">
              <a:solidFill>
                <a:srgbClr val="000000"/>
              </a:solidFill>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493DD648-8C19-45CD-8151-1C8C8C907B37}" type="slidenum">
              <a:rPr lang="en-AU" smtClean="0"/>
              <a:t>5</a:t>
            </a:fld>
            <a:endParaRPr lang="en-AU"/>
          </a:p>
        </p:txBody>
      </p:sp>
    </p:spTree>
    <p:extLst>
      <p:ext uri="{BB962C8B-B14F-4D97-AF65-F5344CB8AC3E}">
        <p14:creationId xmlns:p14="http://schemas.microsoft.com/office/powerpoint/2010/main" val="97383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Provisions for high consequence areas require that the pipeline meet “no-rupture” and maximum energy release rate provisions.</a:t>
            </a:r>
          </a:p>
          <a:p>
            <a:endParaRPr lang="en-US" b="0" i="0" dirty="0">
              <a:solidFill>
                <a:srgbClr val="000000"/>
              </a:solidFill>
              <a:effectLst/>
            </a:endParaRPr>
          </a:p>
          <a:p>
            <a:r>
              <a:rPr lang="en-US" b="0" i="0" dirty="0">
                <a:solidFill>
                  <a:srgbClr val="000000"/>
                </a:solidFill>
                <a:effectLst/>
              </a:rPr>
              <a:t>The </a:t>
            </a:r>
            <a:r>
              <a:rPr lang="en-US" b="0" i="0" u="sng" dirty="0">
                <a:solidFill>
                  <a:srgbClr val="000000"/>
                </a:solidFill>
                <a:effectLst/>
              </a:rPr>
              <a:t>requirement</a:t>
            </a:r>
            <a:r>
              <a:rPr lang="en-US" b="0" i="0" dirty="0">
                <a:solidFill>
                  <a:srgbClr val="000000"/>
                </a:solidFill>
                <a:effectLst/>
              </a:rPr>
              <a:t> for “no-rupture” is independent of the fluid contained in the pipeline.  However, as has been discussed today, hydrogen affects toughness and therefore propensity for rupture.</a:t>
            </a:r>
          </a:p>
          <a:p>
            <a:endParaRPr lang="en-US" b="0" i="0" dirty="0">
              <a:solidFill>
                <a:srgbClr val="000000"/>
              </a:solidFill>
              <a:effectLst/>
            </a:endParaRPr>
          </a:p>
          <a:p>
            <a:r>
              <a:rPr lang="en-US" b="0" i="0" dirty="0">
                <a:solidFill>
                  <a:srgbClr val="000000"/>
                </a:solidFill>
                <a:effectLst/>
              </a:rPr>
              <a:t>The objective of the maximum energy release rate is to restrict the maximum injury and fatality contours either side of the pipeline. </a:t>
            </a:r>
          </a:p>
          <a:p>
            <a:endParaRPr lang="en-US" dirty="0">
              <a:solidFill>
                <a:srgbClr val="000000"/>
              </a:solidFill>
            </a:endParaRPr>
          </a:p>
          <a:p>
            <a:r>
              <a:rPr lang="en-US" b="0" i="0" dirty="0">
                <a:solidFill>
                  <a:srgbClr val="000000"/>
                </a:solidFill>
                <a:effectLst/>
              </a:rPr>
              <a:t>While these restrictions were developed on the basis of radiation contours, in principle they are independent of the hazard causing injury or fatality.</a:t>
            </a:r>
          </a:p>
          <a:p>
            <a:endParaRPr lang="en-US" dirty="0">
              <a:solidFill>
                <a:srgbClr val="000000"/>
              </a:solidFill>
            </a:endParaRPr>
          </a:p>
          <a:p>
            <a:r>
              <a:rPr lang="en-US" b="0" i="0" dirty="0">
                <a:solidFill>
                  <a:srgbClr val="000000"/>
                </a:solidFill>
                <a:effectLst/>
              </a:rPr>
              <a:t>It is proposed that where injury or fatality is a result of a different hazard (e.g. explosion overpressure), the maximum damage to the pipeline permitted is that which results in injury or fatality</a:t>
            </a:r>
            <a:r>
              <a:rPr lang="en-US" b="0" i="0" dirty="0">
                <a:solidFill>
                  <a:srgbClr val="000000"/>
                </a:solidFill>
                <a:effectLst/>
                <a:highlight>
                  <a:srgbClr val="FFFF00"/>
                </a:highlight>
              </a:rPr>
              <a:t> contours </a:t>
            </a:r>
            <a:r>
              <a:rPr lang="en-US" b="0" i="0" dirty="0">
                <a:solidFill>
                  <a:srgbClr val="000000"/>
                </a:solidFill>
                <a:effectLst/>
              </a:rPr>
              <a:t>that are equivalent to those for the maximum energy release rate. This will be determined by modelling.</a:t>
            </a:r>
            <a:r>
              <a:rPr lang="en-US" dirty="0"/>
              <a:t> </a:t>
            </a:r>
            <a:br>
              <a:rPr lang="en-US" dirty="0"/>
            </a:br>
            <a:endParaRPr lang="en-AU" dirty="0"/>
          </a:p>
        </p:txBody>
      </p:sp>
      <p:sp>
        <p:nvSpPr>
          <p:cNvPr id="4" name="Slide Number Placeholder 3"/>
          <p:cNvSpPr>
            <a:spLocks noGrp="1"/>
          </p:cNvSpPr>
          <p:nvPr>
            <p:ph type="sldNum" sz="quarter" idx="5"/>
          </p:nvPr>
        </p:nvSpPr>
        <p:spPr/>
        <p:txBody>
          <a:bodyPr/>
          <a:lstStyle/>
          <a:p>
            <a:fld id="{493DD648-8C19-45CD-8151-1C8C8C907B37}" type="slidenum">
              <a:rPr lang="en-AU" smtClean="0"/>
              <a:t>6</a:t>
            </a:fld>
            <a:endParaRPr lang="en-AU"/>
          </a:p>
        </p:txBody>
      </p:sp>
    </p:spTree>
    <p:extLst>
      <p:ext uri="{BB962C8B-B14F-4D97-AF65-F5344CB8AC3E}">
        <p14:creationId xmlns:p14="http://schemas.microsoft.com/office/powerpoint/2010/main" val="120693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Threats that are not controlled are subject to failure analysis. This requires an assessment of the failure mode and also the failure outcomes which in turn dictate the potential consequences of failure. These factors are documented in a failure scenario that is then subject to risk assessment.</a:t>
            </a:r>
            <a:r>
              <a:rPr lang="en-US" dirty="0"/>
              <a:t> </a:t>
            </a:r>
            <a:br>
              <a:rPr lang="en-US" dirty="0"/>
            </a:br>
            <a:endParaRPr lang="en-US" dirty="0"/>
          </a:p>
          <a:p>
            <a:r>
              <a:rPr lang="en-US" b="0" i="0" dirty="0">
                <a:solidFill>
                  <a:srgbClr val="000000"/>
                </a:solidFill>
                <a:effectLst/>
              </a:rPr>
              <a:t>Hydrogen service does not affect resistance to penetration.   However, as hydrogen can reduce toughness and therefore critical defect length, rupture is more likely than for the equivalent pipeline transporting natural gas – which means that damage that results in a </a:t>
            </a:r>
            <a:r>
              <a:rPr lang="en-US" b="1" i="0" dirty="0">
                <a:solidFill>
                  <a:srgbClr val="000000"/>
                </a:solidFill>
                <a:effectLst/>
              </a:rPr>
              <a:t>hole</a:t>
            </a:r>
            <a:r>
              <a:rPr lang="en-US" b="0" i="0" dirty="0">
                <a:solidFill>
                  <a:srgbClr val="000000"/>
                </a:solidFill>
                <a:effectLst/>
              </a:rPr>
              <a:t> for a natural gas pipeline may result in </a:t>
            </a:r>
            <a:r>
              <a:rPr lang="en-US" b="1" i="0" dirty="0">
                <a:solidFill>
                  <a:srgbClr val="000000"/>
                </a:solidFill>
                <a:effectLst/>
              </a:rPr>
              <a:t>rupture</a:t>
            </a:r>
            <a:r>
              <a:rPr lang="en-US" b="0" i="0" dirty="0">
                <a:solidFill>
                  <a:srgbClr val="000000"/>
                </a:solidFill>
                <a:effectLst/>
              </a:rPr>
              <a:t> for a hydrogen pipeline</a:t>
            </a:r>
            <a:r>
              <a:rPr lang="en-US" dirty="0"/>
              <a:t> </a:t>
            </a:r>
            <a:br>
              <a:rPr lang="en-US" dirty="0"/>
            </a:br>
            <a:endParaRPr lang="en-US" dirty="0"/>
          </a:p>
          <a:p>
            <a:r>
              <a:rPr lang="en-US" dirty="0"/>
              <a:t>Consequence assessment for hydrogen service also needs to consider the explosion / detonation hazard. </a:t>
            </a:r>
          </a:p>
          <a:p>
            <a:endParaRPr lang="en-US" dirty="0"/>
          </a:p>
        </p:txBody>
      </p:sp>
      <p:sp>
        <p:nvSpPr>
          <p:cNvPr id="4" name="Slide Number Placeholder 3"/>
          <p:cNvSpPr>
            <a:spLocks noGrp="1"/>
          </p:cNvSpPr>
          <p:nvPr>
            <p:ph type="sldNum" sz="quarter" idx="5"/>
          </p:nvPr>
        </p:nvSpPr>
        <p:spPr/>
        <p:txBody>
          <a:bodyPr/>
          <a:lstStyle/>
          <a:p>
            <a:fld id="{493DD648-8C19-45CD-8151-1C8C8C907B37}" type="slidenum">
              <a:rPr lang="en-AU" smtClean="0"/>
              <a:t>7</a:t>
            </a:fld>
            <a:endParaRPr lang="en-AU"/>
          </a:p>
        </p:txBody>
      </p:sp>
    </p:spTree>
    <p:extLst>
      <p:ext uri="{BB962C8B-B14F-4D97-AF65-F5344CB8AC3E}">
        <p14:creationId xmlns:p14="http://schemas.microsoft.com/office/powerpoint/2010/main" val="69793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6" y="4778723"/>
            <a:ext cx="5814543" cy="4397175"/>
          </a:xfrm>
        </p:spPr>
        <p:txBody>
          <a:bodyPr/>
          <a:lstStyle/>
          <a:p>
            <a:r>
              <a:rPr lang="en-US" sz="1100" b="0" i="0" dirty="0">
                <a:solidFill>
                  <a:srgbClr val="000000"/>
                </a:solidFill>
                <a:effectLst/>
              </a:rPr>
              <a:t>Failure events are subject to risk assessment, which requires that the consequence of that event and the frequency of that consequence are estimated.</a:t>
            </a:r>
          </a:p>
          <a:p>
            <a:endParaRPr lang="en-US" sz="1100" dirty="0">
              <a:solidFill>
                <a:srgbClr val="000000"/>
              </a:solidFill>
            </a:endParaRPr>
          </a:p>
          <a:p>
            <a:r>
              <a:rPr lang="en-US" sz="1100" dirty="0">
                <a:solidFill>
                  <a:srgbClr val="000000"/>
                </a:solidFill>
              </a:rPr>
              <a:t>Estimates of consequence and frequency are by nature imprecise.  However, for natural gas pipelines we have a significant body of data that informs these estimates, regarding failure mode, ignition probability, fatality probability, (which implicitly account for delayed ignition and opportunity for escape).</a:t>
            </a:r>
          </a:p>
          <a:p>
            <a:endParaRPr lang="en-US" sz="1100" dirty="0">
              <a:solidFill>
                <a:srgbClr val="000000"/>
              </a:solidFill>
            </a:endParaRPr>
          </a:p>
          <a:p>
            <a:r>
              <a:rPr lang="en-US" sz="1100" dirty="0">
                <a:solidFill>
                  <a:srgbClr val="000000"/>
                </a:solidFill>
              </a:rPr>
              <a:t>We have no such database for hydrogen pipelines.  The Code of Practice provides conservative guidance.  </a:t>
            </a:r>
          </a:p>
          <a:p>
            <a:endParaRPr lang="en-US" sz="1100" dirty="0">
              <a:solidFill>
                <a:srgbClr val="000000"/>
              </a:solidFill>
            </a:endParaRPr>
          </a:p>
          <a:p>
            <a:r>
              <a:rPr lang="en-US" sz="1100" dirty="0">
                <a:solidFill>
                  <a:srgbClr val="000000"/>
                </a:solidFill>
              </a:rPr>
              <a:t>We can infer that the consequences of an ignited hydrogen release are likely to be greater than for a natural gas release:</a:t>
            </a:r>
          </a:p>
          <a:p>
            <a:pPr marL="171450" indent="-171450">
              <a:buFont typeface="Arial" panose="020B0604020202020204" pitchFamily="34" charset="0"/>
              <a:buChar char="•"/>
            </a:pPr>
            <a:r>
              <a:rPr lang="en-US" sz="1100" dirty="0">
                <a:solidFill>
                  <a:srgbClr val="000000"/>
                </a:solidFill>
              </a:rPr>
              <a:t>Ignition probability is virtually 100% and immediate ignition is likely to reduce the opportunity for escape</a:t>
            </a:r>
          </a:p>
          <a:p>
            <a:pPr marL="171450" indent="-171450">
              <a:buFont typeface="Arial" panose="020B0604020202020204" pitchFamily="34" charset="0"/>
              <a:buChar char="•"/>
            </a:pPr>
            <a:r>
              <a:rPr lang="en-US" sz="1100" dirty="0">
                <a:solidFill>
                  <a:srgbClr val="000000"/>
                </a:solidFill>
              </a:rPr>
              <a:t>It follows that numbers harmed and probability of harm are likely to increase.</a:t>
            </a:r>
          </a:p>
          <a:p>
            <a:endParaRPr lang="en-US" sz="1100" dirty="0">
              <a:solidFill>
                <a:srgbClr val="000000"/>
              </a:solidFill>
            </a:endParaRPr>
          </a:p>
          <a:p>
            <a:r>
              <a:rPr lang="en-US" sz="1100" dirty="0">
                <a:solidFill>
                  <a:srgbClr val="000000"/>
                </a:solidFill>
              </a:rPr>
              <a:t>Explosion hazards are an additional factor that need to be assessed and may require specialist modelling.  A useful reference is a QRA Case Study for an existing gate station comparing natural gas and Hydrogen Service shown on the slide.</a:t>
            </a:r>
          </a:p>
          <a:p>
            <a:endParaRPr lang="en-US" sz="1100" dirty="0">
              <a:solidFill>
                <a:srgbClr val="000000"/>
              </a:solidFill>
            </a:endParaRPr>
          </a:p>
          <a:p>
            <a:r>
              <a:rPr lang="en-US" sz="1100" dirty="0">
                <a:solidFill>
                  <a:srgbClr val="000000"/>
                </a:solidFill>
              </a:rPr>
              <a:t>In broad terms, it is likely that the assessed risk for hydrogen pipeline incident will be greater than that for an “equivalent” natural gas pipeline incident, so that additional controls will be required.</a:t>
            </a:r>
          </a:p>
          <a:p>
            <a:endParaRPr lang="en-US" dirty="0">
              <a:solidFill>
                <a:srgbClr val="000000"/>
              </a:solidFill>
            </a:endParaRPr>
          </a:p>
          <a:p>
            <a:endParaRPr lang="en-US" dirty="0">
              <a:solidFill>
                <a:srgbClr val="000000"/>
              </a:solidFill>
            </a:endParaRPr>
          </a:p>
          <a:p>
            <a:br>
              <a:rPr lang="en-US" dirty="0"/>
            </a:br>
            <a:endParaRPr lang="en-AU" dirty="0"/>
          </a:p>
        </p:txBody>
      </p:sp>
      <p:sp>
        <p:nvSpPr>
          <p:cNvPr id="4" name="Slide Number Placeholder 3"/>
          <p:cNvSpPr>
            <a:spLocks noGrp="1"/>
          </p:cNvSpPr>
          <p:nvPr>
            <p:ph type="sldNum" sz="quarter" idx="5"/>
          </p:nvPr>
        </p:nvSpPr>
        <p:spPr/>
        <p:txBody>
          <a:bodyPr/>
          <a:lstStyle/>
          <a:p>
            <a:fld id="{493DD648-8C19-45CD-8151-1C8C8C907B37}" type="slidenum">
              <a:rPr lang="en-AU" smtClean="0"/>
              <a:t>8</a:t>
            </a:fld>
            <a:endParaRPr lang="en-AU"/>
          </a:p>
        </p:txBody>
      </p:sp>
    </p:spTree>
    <p:extLst>
      <p:ext uri="{BB962C8B-B14F-4D97-AF65-F5344CB8AC3E}">
        <p14:creationId xmlns:p14="http://schemas.microsoft.com/office/powerpoint/2010/main" val="4878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6" y="4778722"/>
            <a:ext cx="5752020" cy="4269392"/>
          </a:xfrm>
        </p:spPr>
        <p:txBody>
          <a:bodyPr/>
          <a:lstStyle/>
          <a:p>
            <a:r>
              <a:rPr lang="en-US" dirty="0"/>
              <a:t>Established Hazard Analysis and Risk Assessment process applies to hydrogen facilities.</a:t>
            </a:r>
          </a:p>
          <a:p>
            <a:endParaRPr lang="en-US" dirty="0"/>
          </a:p>
          <a:p>
            <a:r>
              <a:rPr lang="en-US" dirty="0"/>
              <a:t>Issues peculiar to hydrogen are highlighted in the Code of Practice:</a:t>
            </a:r>
          </a:p>
          <a:p>
            <a:endParaRPr lang="en-US" dirty="0"/>
          </a:p>
          <a:p>
            <a:r>
              <a:rPr lang="en-US" dirty="0"/>
              <a:t>Leak detection and flame detection is particularly difficult:</a:t>
            </a:r>
          </a:p>
          <a:p>
            <a:pPr marL="171450" indent="-171450">
              <a:buFont typeface="Arial" panose="020B0604020202020204" pitchFamily="34" charset="0"/>
              <a:buChar char="•"/>
            </a:pPr>
            <a:r>
              <a:rPr lang="en-US" dirty="0"/>
              <a:t>Standard equipment and methods for methane cannot be used.</a:t>
            </a:r>
          </a:p>
          <a:p>
            <a:pPr marL="171450" indent="-171450">
              <a:buFont typeface="Arial" panose="020B0604020202020204" pitchFamily="34" charset="0"/>
              <a:buChar char="•"/>
            </a:pPr>
            <a:r>
              <a:rPr lang="en-US" dirty="0"/>
              <a:t>Hydrogen-specific flame detectors are required to detect flames that may be invisible.</a:t>
            </a:r>
          </a:p>
          <a:p>
            <a:pPr marL="171450" indent="-171450">
              <a:buFont typeface="Arial" panose="020B0604020202020204" pitchFamily="34" charset="0"/>
              <a:buChar char="•"/>
            </a:pPr>
            <a:r>
              <a:rPr lang="en-US" dirty="0"/>
              <a:t>Carbon-monoxide detectors are co-sensitive to hydrogen and activate at low hydrogen concentrations.</a:t>
            </a:r>
          </a:p>
          <a:p>
            <a:pPr marL="171450" indent="-171450">
              <a:buFont typeface="Arial" panose="020B0604020202020204" pitchFamily="34" charset="0"/>
              <a:buChar char="•"/>
            </a:pPr>
            <a:endParaRPr lang="en-US" dirty="0"/>
          </a:p>
          <a:p>
            <a:r>
              <a:rPr lang="en-US" dirty="0"/>
              <a:t>Hazardous area assessment needs to account for:</a:t>
            </a:r>
          </a:p>
          <a:p>
            <a:pPr marL="171450" indent="-171450">
              <a:buFont typeface="Arial" panose="020B0604020202020204" pitchFamily="34" charset="0"/>
              <a:buChar char="•"/>
            </a:pPr>
            <a:r>
              <a:rPr lang="en-US" dirty="0"/>
              <a:t>Low ignition energy</a:t>
            </a:r>
          </a:p>
          <a:p>
            <a:pPr marL="171450" indent="-171450">
              <a:buFont typeface="Arial" panose="020B0604020202020204" pitchFamily="34" charset="0"/>
              <a:buChar char="•"/>
            </a:pPr>
            <a:r>
              <a:rPr lang="en-US" dirty="0"/>
              <a:t>Higher volumetric flow rates</a:t>
            </a:r>
          </a:p>
          <a:p>
            <a:pPr marL="171450" indent="-171450">
              <a:buFont typeface="Arial" panose="020B0604020202020204" pitchFamily="34" charset="0"/>
              <a:buChar char="•"/>
            </a:pPr>
            <a:r>
              <a:rPr lang="en-US" dirty="0"/>
              <a:t>Susceptibility to “non-standard” ignition sources – static electricity, mobile phones</a:t>
            </a:r>
          </a:p>
          <a:p>
            <a:pPr marL="171450" indent="-171450">
              <a:buFont typeface="Arial" panose="020B0604020202020204" pitchFamily="34" charset="0"/>
              <a:buChar char="•"/>
            </a:pPr>
            <a:endParaRPr lang="en-US" dirty="0"/>
          </a:p>
          <a:p>
            <a:r>
              <a:rPr lang="en-AU" dirty="0"/>
              <a:t>Escalation controls – need to take into account hydrogen hazards</a:t>
            </a:r>
          </a:p>
          <a:p>
            <a:endParaRPr lang="en-AU" dirty="0"/>
          </a:p>
          <a:p>
            <a:r>
              <a:rPr lang="en-US" b="0" i="0" dirty="0">
                <a:solidFill>
                  <a:srgbClr val="000000"/>
                </a:solidFill>
                <a:effectLst/>
              </a:rPr>
              <a:t>Systems, procedures, equipment and training that are specific to hydrogen service need to be developed and in place prior to commissioning.</a:t>
            </a:r>
            <a:r>
              <a:rPr lang="en-US" dirty="0"/>
              <a:t> </a:t>
            </a:r>
            <a:br>
              <a:rPr lang="en-US" dirty="0"/>
            </a:br>
            <a:endParaRPr lang="en-AU" dirty="0"/>
          </a:p>
        </p:txBody>
      </p:sp>
      <p:sp>
        <p:nvSpPr>
          <p:cNvPr id="4" name="Slide Number Placeholder 3"/>
          <p:cNvSpPr>
            <a:spLocks noGrp="1"/>
          </p:cNvSpPr>
          <p:nvPr>
            <p:ph type="sldNum" sz="quarter" idx="5"/>
          </p:nvPr>
        </p:nvSpPr>
        <p:spPr/>
        <p:txBody>
          <a:bodyPr/>
          <a:lstStyle/>
          <a:p>
            <a:fld id="{493DD648-8C19-45CD-8151-1C8C8C907B37}" type="slidenum">
              <a:rPr lang="en-AU" smtClean="0"/>
              <a:t>9</a:t>
            </a:fld>
            <a:endParaRPr lang="en-AU"/>
          </a:p>
        </p:txBody>
      </p:sp>
    </p:spTree>
    <p:extLst>
      <p:ext uri="{BB962C8B-B14F-4D97-AF65-F5344CB8AC3E}">
        <p14:creationId xmlns:p14="http://schemas.microsoft.com/office/powerpoint/2010/main" val="1595696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169BFA-DD34-4A49-9B5A-1F29BCBB3973}"/>
              </a:ext>
            </a:extLst>
          </p:cNvPr>
          <p:cNvSpPr>
            <a:spLocks noGrp="1"/>
          </p:cNvSpPr>
          <p:nvPr>
            <p:ph type="ctrTitle"/>
          </p:nvPr>
        </p:nvSpPr>
        <p:spPr>
          <a:xfrm>
            <a:off x="428293" y="1309623"/>
            <a:ext cx="6802128" cy="2387600"/>
          </a:xfrm>
        </p:spPr>
        <p:txBody>
          <a:bodyPr anchor="b">
            <a:normAutofit/>
          </a:bodyPr>
          <a:lstStyle>
            <a:lvl1pPr algn="l">
              <a:defRPr sz="5500">
                <a:latin typeface="Arial" panose="020B0604020202020204" pitchFamily="34"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F514F855-A2C1-B647-8DDF-5EA3D63BE822}"/>
              </a:ext>
            </a:extLst>
          </p:cNvPr>
          <p:cNvSpPr>
            <a:spLocks noGrp="1"/>
          </p:cNvSpPr>
          <p:nvPr>
            <p:ph type="subTitle" idx="1"/>
          </p:nvPr>
        </p:nvSpPr>
        <p:spPr>
          <a:xfrm>
            <a:off x="428293" y="3997431"/>
            <a:ext cx="6858000" cy="5710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1DB709E4-0A84-1247-8677-08181CB8F6CB}"/>
              </a:ext>
            </a:extLst>
          </p:cNvPr>
          <p:cNvPicPr>
            <a:picLocks noChangeAspect="1"/>
          </p:cNvPicPr>
          <p:nvPr userDrawn="1"/>
        </p:nvPicPr>
        <p:blipFill>
          <a:blip r:embed="rId2"/>
          <a:srcRect/>
          <a:stretch/>
        </p:blipFill>
        <p:spPr>
          <a:xfrm>
            <a:off x="370237" y="199629"/>
            <a:ext cx="1175815" cy="852311"/>
          </a:xfrm>
          <a:prstGeom prst="rect">
            <a:avLst/>
          </a:prstGeom>
        </p:spPr>
      </p:pic>
      <p:pic>
        <p:nvPicPr>
          <p:cNvPr id="7" name="Picture 6">
            <a:extLst>
              <a:ext uri="{FF2B5EF4-FFF2-40B4-BE49-F238E27FC236}">
                <a16:creationId xmlns:a16="http://schemas.microsoft.com/office/drawing/2014/main" id="{C6F10742-AE0D-2D4B-BEEB-613B1D407446}"/>
              </a:ext>
            </a:extLst>
          </p:cNvPr>
          <p:cNvPicPr>
            <a:picLocks noChangeAspect="1"/>
          </p:cNvPicPr>
          <p:nvPr userDrawn="1"/>
        </p:nvPicPr>
        <p:blipFill>
          <a:blip r:embed="rId3">
            <a:alphaModFix/>
          </a:blip>
          <a:stretch>
            <a:fillRect/>
          </a:stretch>
        </p:blipFill>
        <p:spPr>
          <a:xfrm>
            <a:off x="7627257" y="0"/>
            <a:ext cx="1516743" cy="1544831"/>
          </a:xfrm>
          <a:prstGeom prst="rect">
            <a:avLst/>
          </a:prstGeom>
        </p:spPr>
      </p:pic>
    </p:spTree>
    <p:extLst>
      <p:ext uri="{BB962C8B-B14F-4D97-AF65-F5344CB8AC3E}">
        <p14:creationId xmlns:p14="http://schemas.microsoft.com/office/powerpoint/2010/main" val="242078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405363-B2B7-4D46-B117-A4100EC5FACB}"/>
              </a:ext>
            </a:extLst>
          </p:cNvPr>
          <p:cNvPicPr>
            <a:picLocks noChangeAspect="1"/>
          </p:cNvPicPr>
          <p:nvPr userDrawn="1"/>
        </p:nvPicPr>
        <p:blipFill rotWithShape="1">
          <a:blip r:embed="rId2">
            <a:alphaModFix/>
          </a:blip>
          <a:srcRect l="59" t="22488" r="40499" b="31285"/>
          <a:stretch/>
        </p:blipFill>
        <p:spPr>
          <a:xfrm>
            <a:off x="0" y="-170205"/>
            <a:ext cx="9144000" cy="4742205"/>
          </a:xfrm>
          <a:prstGeom prst="rect">
            <a:avLst/>
          </a:prstGeom>
        </p:spPr>
      </p:pic>
      <p:sp>
        <p:nvSpPr>
          <p:cNvPr id="7" name="Title 1">
            <a:extLst>
              <a:ext uri="{FF2B5EF4-FFF2-40B4-BE49-F238E27FC236}">
                <a16:creationId xmlns:a16="http://schemas.microsoft.com/office/drawing/2014/main" id="{497E1861-A619-364D-B5F1-ADE59A22DFF5}"/>
              </a:ext>
            </a:extLst>
          </p:cNvPr>
          <p:cNvSpPr>
            <a:spLocks noGrp="1"/>
          </p:cNvSpPr>
          <p:nvPr>
            <p:ph type="ctrTitle" hasCustomPrompt="1"/>
          </p:nvPr>
        </p:nvSpPr>
        <p:spPr>
          <a:xfrm>
            <a:off x="473774" y="2200897"/>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8" name="Subtitle 2">
            <a:extLst>
              <a:ext uri="{FF2B5EF4-FFF2-40B4-BE49-F238E27FC236}">
                <a16:creationId xmlns:a16="http://schemas.microsoft.com/office/drawing/2014/main" id="{40BEBEA8-8E73-1D49-B3D8-75B60D549F2E}"/>
              </a:ext>
            </a:extLst>
          </p:cNvPr>
          <p:cNvSpPr>
            <a:spLocks noGrp="1"/>
          </p:cNvSpPr>
          <p:nvPr>
            <p:ph type="subTitle" idx="1"/>
          </p:nvPr>
        </p:nvSpPr>
        <p:spPr>
          <a:xfrm>
            <a:off x="473774" y="4053774"/>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87C7DCEF-C72D-AE4B-864D-5BEF82FB1F2E}"/>
              </a:ext>
            </a:extLst>
          </p:cNvPr>
          <p:cNvPicPr>
            <a:picLocks noChangeAspect="1"/>
          </p:cNvPicPr>
          <p:nvPr userDrawn="1"/>
        </p:nvPicPr>
        <p:blipFill>
          <a:blip r:embed="rId3"/>
          <a:srcRect/>
          <a:stretch/>
        </p:blipFill>
        <p:spPr>
          <a:xfrm>
            <a:off x="370237" y="199629"/>
            <a:ext cx="1175815" cy="852311"/>
          </a:xfrm>
          <a:prstGeom prst="rect">
            <a:avLst/>
          </a:prstGeom>
        </p:spPr>
      </p:pic>
    </p:spTree>
    <p:extLst>
      <p:ext uri="{BB962C8B-B14F-4D97-AF65-F5344CB8AC3E}">
        <p14:creationId xmlns:p14="http://schemas.microsoft.com/office/powerpoint/2010/main" val="288976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FA0A1BF-C49F-2045-AD1A-B455F14FC178}"/>
              </a:ext>
            </a:extLst>
          </p:cNvPr>
          <p:cNvSpPr/>
          <p:nvPr userDrawn="1"/>
        </p:nvSpPr>
        <p:spPr>
          <a:xfrm>
            <a:off x="0" y="1114236"/>
            <a:ext cx="9144000" cy="3557489"/>
          </a:xfrm>
          <a:prstGeom prst="rect">
            <a:avLst/>
          </a:prstGeom>
          <a:solidFill>
            <a:srgbClr val="1A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195B62BE-6E8B-AE41-A1C1-AA90F3051087}"/>
              </a:ext>
            </a:extLst>
          </p:cNvPr>
          <p:cNvSpPr>
            <a:spLocks noGrp="1"/>
          </p:cNvSpPr>
          <p:nvPr>
            <p:ph type="ctrTitle" hasCustomPrompt="1"/>
          </p:nvPr>
        </p:nvSpPr>
        <p:spPr>
          <a:xfrm>
            <a:off x="486350" y="1863960"/>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12" name="Subtitle 2">
            <a:extLst>
              <a:ext uri="{FF2B5EF4-FFF2-40B4-BE49-F238E27FC236}">
                <a16:creationId xmlns:a16="http://schemas.microsoft.com/office/drawing/2014/main" id="{B6036A1D-6F6F-D54D-A1F6-764990FFCFB0}"/>
              </a:ext>
            </a:extLst>
          </p:cNvPr>
          <p:cNvSpPr>
            <a:spLocks noGrp="1"/>
          </p:cNvSpPr>
          <p:nvPr>
            <p:ph type="subTitle" idx="10"/>
          </p:nvPr>
        </p:nvSpPr>
        <p:spPr>
          <a:xfrm>
            <a:off x="486350" y="3879818"/>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7FCB9F1-D1D4-0646-9C6E-6818F794CBCB}"/>
              </a:ext>
            </a:extLst>
          </p:cNvPr>
          <p:cNvPicPr>
            <a:picLocks noChangeAspect="1"/>
          </p:cNvPicPr>
          <p:nvPr userDrawn="1"/>
        </p:nvPicPr>
        <p:blipFill>
          <a:blip r:embed="rId2"/>
          <a:srcRect/>
          <a:stretch/>
        </p:blipFill>
        <p:spPr>
          <a:xfrm>
            <a:off x="370237" y="199629"/>
            <a:ext cx="1175815" cy="852311"/>
          </a:xfrm>
          <a:prstGeom prst="rect">
            <a:avLst/>
          </a:prstGeom>
        </p:spPr>
      </p:pic>
    </p:spTree>
    <p:extLst>
      <p:ext uri="{BB962C8B-B14F-4D97-AF65-F5344CB8AC3E}">
        <p14:creationId xmlns:p14="http://schemas.microsoft.com/office/powerpoint/2010/main" val="224690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075A6C-654B-B343-ACD1-D7000A5E2BED}"/>
              </a:ext>
            </a:extLst>
          </p:cNvPr>
          <p:cNvSpPr/>
          <p:nvPr userDrawn="1"/>
        </p:nvSpPr>
        <p:spPr>
          <a:xfrm>
            <a:off x="0" y="1132403"/>
            <a:ext cx="9144000" cy="3539322"/>
          </a:xfrm>
          <a:prstGeom prst="rect">
            <a:avLst/>
          </a:prstGeom>
          <a:solidFill>
            <a:srgbClr val="8EC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3459DA2D-1074-0844-A50A-DC05D7D4B285}"/>
              </a:ext>
            </a:extLst>
          </p:cNvPr>
          <p:cNvSpPr>
            <a:spLocks noGrp="1"/>
          </p:cNvSpPr>
          <p:nvPr>
            <p:ph type="ctrTitle" hasCustomPrompt="1"/>
          </p:nvPr>
        </p:nvSpPr>
        <p:spPr>
          <a:xfrm>
            <a:off x="486350" y="1863960"/>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8" name="Subtitle 2">
            <a:extLst>
              <a:ext uri="{FF2B5EF4-FFF2-40B4-BE49-F238E27FC236}">
                <a16:creationId xmlns:a16="http://schemas.microsoft.com/office/drawing/2014/main" id="{11E25D63-D7AD-3743-BA74-38E5B969F4E7}"/>
              </a:ext>
            </a:extLst>
          </p:cNvPr>
          <p:cNvSpPr>
            <a:spLocks noGrp="1"/>
          </p:cNvSpPr>
          <p:nvPr>
            <p:ph type="subTitle" idx="1"/>
          </p:nvPr>
        </p:nvSpPr>
        <p:spPr>
          <a:xfrm>
            <a:off x="486350" y="3879818"/>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0DE7DC3-EC0D-564F-BC19-9D5A78C0C4E0}"/>
              </a:ext>
            </a:extLst>
          </p:cNvPr>
          <p:cNvPicPr>
            <a:picLocks noChangeAspect="1"/>
          </p:cNvPicPr>
          <p:nvPr userDrawn="1"/>
        </p:nvPicPr>
        <p:blipFill>
          <a:blip r:embed="rId2"/>
          <a:srcRect/>
          <a:stretch/>
        </p:blipFill>
        <p:spPr>
          <a:xfrm>
            <a:off x="370237" y="199629"/>
            <a:ext cx="1175815" cy="852311"/>
          </a:xfrm>
          <a:prstGeom prst="rect">
            <a:avLst/>
          </a:prstGeom>
        </p:spPr>
      </p:pic>
    </p:spTree>
    <p:extLst>
      <p:ext uri="{BB962C8B-B14F-4D97-AF65-F5344CB8AC3E}">
        <p14:creationId xmlns:p14="http://schemas.microsoft.com/office/powerpoint/2010/main" val="118045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93" y="448764"/>
            <a:ext cx="6224907" cy="497801"/>
          </a:xfrm>
        </p:spPr>
        <p:txBody>
          <a:bodyPr anchor="t">
            <a:normAutofit/>
          </a:bodyPr>
          <a:lstStyle>
            <a:lvl1pPr>
              <a:defRPr sz="3500">
                <a:latin typeface="Arial" panose="020B0604020202020204" pitchFamily="34" charset="0"/>
                <a:cs typeface="Arial" panose="020B0604020202020204" pitchFamily="34" charset="0"/>
              </a:defRPr>
            </a:lvl1pPr>
          </a:lstStyle>
          <a:p>
            <a:r>
              <a:rPr lang="en-US" dirty="0"/>
              <a:t>Click to edit slide title</a:t>
            </a:r>
          </a:p>
        </p:txBody>
      </p:sp>
      <p:sp>
        <p:nvSpPr>
          <p:cNvPr id="3" name="Text Placeholder 2"/>
          <p:cNvSpPr>
            <a:spLocks noGrp="1"/>
          </p:cNvSpPr>
          <p:nvPr>
            <p:ph type="body" idx="1" hasCustomPrompt="1"/>
          </p:nvPr>
        </p:nvSpPr>
        <p:spPr>
          <a:xfrm>
            <a:off x="623888" y="1021089"/>
            <a:ext cx="5667822" cy="497801"/>
          </a:xfrm>
        </p:spPr>
        <p:txBody>
          <a:bodyPr>
            <a:normAutofit/>
          </a:bodyPr>
          <a:lstStyle>
            <a:lvl1pPr marL="0" indent="0">
              <a:buNone/>
              <a:defRPr sz="1800">
                <a:solidFill>
                  <a:srgbClr val="1A448C"/>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slide sub title (if any)</a:t>
            </a:r>
          </a:p>
        </p:txBody>
      </p:sp>
      <p:pic>
        <p:nvPicPr>
          <p:cNvPr id="12" name="Picture 11">
            <a:extLst>
              <a:ext uri="{FF2B5EF4-FFF2-40B4-BE49-F238E27FC236}">
                <a16:creationId xmlns:a16="http://schemas.microsoft.com/office/drawing/2014/main" id="{9E33E2B3-52EB-0E41-9333-FC28914F8A89}"/>
              </a:ext>
            </a:extLst>
          </p:cNvPr>
          <p:cNvPicPr>
            <a:picLocks noChangeAspect="1"/>
          </p:cNvPicPr>
          <p:nvPr userDrawn="1"/>
        </p:nvPicPr>
        <p:blipFill>
          <a:blip r:embed="rId2"/>
          <a:srcRect/>
          <a:stretch/>
        </p:blipFill>
        <p:spPr>
          <a:xfrm>
            <a:off x="7970761" y="4330854"/>
            <a:ext cx="972149" cy="704680"/>
          </a:xfrm>
          <a:prstGeom prst="rect">
            <a:avLst/>
          </a:prstGeom>
        </p:spPr>
      </p:pic>
      <p:cxnSp>
        <p:nvCxnSpPr>
          <p:cNvPr id="13" name="Straight Connector 12">
            <a:extLst>
              <a:ext uri="{FF2B5EF4-FFF2-40B4-BE49-F238E27FC236}">
                <a16:creationId xmlns:a16="http://schemas.microsoft.com/office/drawing/2014/main" id="{16E4959D-6655-4947-8861-58B3AAB04DA7}"/>
              </a:ext>
            </a:extLst>
          </p:cNvPr>
          <p:cNvCxnSpPr>
            <a:cxnSpLocks/>
          </p:cNvCxnSpPr>
          <p:nvPr userDrawn="1"/>
        </p:nvCxnSpPr>
        <p:spPr>
          <a:xfrm>
            <a:off x="581340" y="4697299"/>
            <a:ext cx="7360842" cy="0"/>
          </a:xfrm>
          <a:prstGeom prst="line">
            <a:avLst/>
          </a:prstGeom>
          <a:ln w="9525">
            <a:solidFill>
              <a:srgbClr val="57585A"/>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45992EB-FC4F-8547-A90D-F55AF8C56F53}"/>
              </a:ext>
            </a:extLst>
          </p:cNvPr>
          <p:cNvSpPr>
            <a:spLocks noGrp="1"/>
          </p:cNvSpPr>
          <p:nvPr>
            <p:ph type="body" sz="quarter" idx="10"/>
          </p:nvPr>
        </p:nvSpPr>
        <p:spPr>
          <a:xfrm>
            <a:off x="623888" y="2293711"/>
            <a:ext cx="5667375" cy="1916113"/>
          </a:xfrm>
        </p:spPr>
        <p:txBody>
          <a:bodyPr>
            <a:normAutofit/>
          </a:bodyPr>
          <a:lstStyle>
            <a:lvl1pPr>
              <a:defRPr sz="1400">
                <a:solidFill>
                  <a:srgbClr val="1A448C"/>
                </a:solidFill>
                <a:latin typeface="Arial" panose="020B0604020202020204" pitchFamily="34" charset="0"/>
                <a:cs typeface="Arial" panose="020B0604020202020204" pitchFamily="34" charset="0"/>
              </a:defRPr>
            </a:lvl1pPr>
            <a:lvl2pPr>
              <a:defRPr sz="1400">
                <a:solidFill>
                  <a:srgbClr val="1A448C"/>
                </a:solidFill>
                <a:latin typeface="Arial" panose="020B0604020202020204" pitchFamily="34" charset="0"/>
                <a:cs typeface="Arial" panose="020B0604020202020204" pitchFamily="34" charset="0"/>
              </a:defRPr>
            </a:lvl2pPr>
            <a:lvl3pPr>
              <a:defRPr sz="1400">
                <a:solidFill>
                  <a:srgbClr val="1A448C"/>
                </a:solidFill>
                <a:latin typeface="Arial" panose="020B0604020202020204" pitchFamily="34" charset="0"/>
                <a:cs typeface="Arial" panose="020B0604020202020204" pitchFamily="34" charset="0"/>
              </a:defRPr>
            </a:lvl3pPr>
            <a:lvl4pPr>
              <a:defRPr sz="1400">
                <a:solidFill>
                  <a:srgbClr val="1A448C"/>
                </a:solidFill>
                <a:latin typeface="Arial" panose="020B0604020202020204" pitchFamily="34" charset="0"/>
                <a:cs typeface="Arial" panose="020B0604020202020204" pitchFamily="34" charset="0"/>
              </a:defRPr>
            </a:lvl4pPr>
            <a:lvl5pPr>
              <a:defRPr sz="1400">
                <a:solidFill>
                  <a:srgbClr val="1A448C"/>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F871601B-0654-C742-BCD2-7B3C13CF15A2}"/>
              </a:ext>
            </a:extLst>
          </p:cNvPr>
          <p:cNvPicPr>
            <a:picLocks noChangeAspect="1"/>
          </p:cNvPicPr>
          <p:nvPr userDrawn="1"/>
        </p:nvPicPr>
        <p:blipFill>
          <a:blip r:embed="rId3">
            <a:alphaModFix/>
          </a:blip>
          <a:stretch>
            <a:fillRect/>
          </a:stretch>
        </p:blipFill>
        <p:spPr>
          <a:xfrm>
            <a:off x="7627257" y="0"/>
            <a:ext cx="1516743" cy="1544831"/>
          </a:xfrm>
          <a:prstGeom prst="rect">
            <a:avLst/>
          </a:prstGeom>
        </p:spPr>
      </p:pic>
    </p:spTree>
    <p:extLst>
      <p:ext uri="{BB962C8B-B14F-4D97-AF65-F5344CB8AC3E}">
        <p14:creationId xmlns:p14="http://schemas.microsoft.com/office/powerpoint/2010/main" val="109311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15EE57-1CEB-8D4C-B086-829C1940EE0E}"/>
              </a:ext>
            </a:extLst>
          </p:cNvPr>
          <p:cNvSpPr/>
          <p:nvPr userDrawn="1"/>
        </p:nvSpPr>
        <p:spPr>
          <a:xfrm>
            <a:off x="0" y="1182935"/>
            <a:ext cx="9144000" cy="3129784"/>
          </a:xfrm>
          <a:prstGeom prst="rect">
            <a:avLst/>
          </a:prstGeom>
          <a:solidFill>
            <a:srgbClr val="1A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A6FD8190-D209-FD4A-A39D-EBBCF287DDD4}"/>
              </a:ext>
            </a:extLst>
          </p:cNvPr>
          <p:cNvSpPr/>
          <p:nvPr userDrawn="1"/>
        </p:nvSpPr>
        <p:spPr>
          <a:xfrm>
            <a:off x="2971637" y="328860"/>
            <a:ext cx="4324224" cy="769441"/>
          </a:xfrm>
          <a:prstGeom prst="rect">
            <a:avLst/>
          </a:prstGeom>
        </p:spPr>
        <p:txBody>
          <a:bodyPr wrap="square">
            <a:spAutoFit/>
          </a:bodyPr>
          <a:lstStyle/>
          <a:p>
            <a:pPr algn="ctr"/>
            <a:r>
              <a:rPr lang="en-AU" sz="2200" b="1" i="0" dirty="0">
                <a:solidFill>
                  <a:srgbClr val="1A448C"/>
                </a:solidFill>
                <a:latin typeface="Arial" panose="020B0604020202020204" pitchFamily="34" charset="0"/>
                <a:ea typeface="Calibri" panose="020F0502020204030204" pitchFamily="34" charset="0"/>
                <a:cs typeface="Arial" panose="020B0604020202020204" pitchFamily="34" charset="0"/>
              </a:rPr>
              <a:t>Enabling the decarbonisation of Australia’s energy networks</a:t>
            </a:r>
            <a:endParaRPr lang="en-AU" sz="2200" b="1" i="0" dirty="0">
              <a:solidFill>
                <a:srgbClr val="1A448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24E6C6B-803A-E045-90F8-57997288F19F}"/>
              </a:ext>
            </a:extLst>
          </p:cNvPr>
          <p:cNvPicPr>
            <a:picLocks noChangeAspect="1"/>
          </p:cNvPicPr>
          <p:nvPr userDrawn="1"/>
        </p:nvPicPr>
        <p:blipFill>
          <a:blip r:embed="rId2"/>
          <a:srcRect/>
          <a:stretch/>
        </p:blipFill>
        <p:spPr>
          <a:xfrm>
            <a:off x="1714525" y="244226"/>
            <a:ext cx="1148255" cy="832333"/>
          </a:xfrm>
          <a:prstGeom prst="rect">
            <a:avLst/>
          </a:prstGeom>
        </p:spPr>
      </p:pic>
      <p:sp>
        <p:nvSpPr>
          <p:cNvPr id="8" name="TextBox 7">
            <a:extLst>
              <a:ext uri="{FF2B5EF4-FFF2-40B4-BE49-F238E27FC236}">
                <a16:creationId xmlns:a16="http://schemas.microsoft.com/office/drawing/2014/main" id="{E7ABCAF8-46DF-4577-8766-98C28857C224}"/>
              </a:ext>
            </a:extLst>
          </p:cNvPr>
          <p:cNvSpPr txBox="1"/>
          <p:nvPr userDrawn="1"/>
        </p:nvSpPr>
        <p:spPr>
          <a:xfrm>
            <a:off x="2310307" y="3356591"/>
            <a:ext cx="4523386" cy="769441"/>
          </a:xfrm>
          <a:prstGeom prst="rect">
            <a:avLst/>
          </a:prstGeom>
          <a:noFill/>
        </p:spPr>
        <p:txBody>
          <a:bodyPr wrap="square" rtlCol="0">
            <a:spAutoFit/>
          </a:bodyPr>
          <a:lstStyle/>
          <a:p>
            <a:pPr algn="ctr"/>
            <a:r>
              <a:rPr lang="en-AU" sz="1100">
                <a:solidFill>
                  <a:schemeClr val="bg1"/>
                </a:solidFill>
                <a:latin typeface="Arial" panose="020B0604020202020204" pitchFamily="34" charset="0"/>
                <a:cs typeface="Arial" panose="020B0604020202020204" pitchFamily="34" charset="0"/>
              </a:rPr>
              <a:t>Future Fuels CRC is supported through the Australian Government’s Cooperative Research Centres Program. We gratefully acknowledge the cash and in-kind support from all our research, government and industry participants</a:t>
            </a:r>
            <a:r>
              <a:rPr lang="en-US" sz="1100">
                <a:solidFill>
                  <a:schemeClr val="bg1"/>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AF9E5ACD-FD20-429E-8CE2-77BB2644BB8A}"/>
              </a:ext>
            </a:extLst>
          </p:cNvPr>
          <p:cNvSpPr txBox="1"/>
          <p:nvPr userDrawn="1"/>
        </p:nvSpPr>
        <p:spPr>
          <a:xfrm>
            <a:off x="3732272" y="1900980"/>
            <a:ext cx="2637492" cy="810478"/>
          </a:xfrm>
          <a:prstGeom prst="rect">
            <a:avLst/>
          </a:prstGeom>
          <a:noFill/>
        </p:spPr>
        <p:txBody>
          <a:bodyPr wrap="square" rtlCol="0">
            <a:spAutoFit/>
          </a:bodyPr>
          <a:lstStyle/>
          <a:p>
            <a:pPr>
              <a:spcBef>
                <a:spcPts val="800"/>
              </a:spcBef>
            </a:pPr>
            <a:r>
              <a:rPr lang="en-US" sz="2000" dirty="0" err="1">
                <a:solidFill>
                  <a:schemeClr val="bg1"/>
                </a:solidFill>
                <a:latin typeface="Arial" panose="020B0604020202020204" pitchFamily="34" charset="0"/>
                <a:cs typeface="Arial" panose="020B0604020202020204" pitchFamily="34" charset="0"/>
              </a:rPr>
              <a:t>futurefuelscrc</a:t>
            </a:r>
            <a:endParaRPr lang="en-US" sz="2000" dirty="0">
              <a:solidFill>
                <a:schemeClr val="bg1"/>
              </a:solidFill>
              <a:latin typeface="Arial" panose="020B0604020202020204" pitchFamily="34" charset="0"/>
              <a:cs typeface="Arial" panose="020B0604020202020204" pitchFamily="34" charset="0"/>
            </a:endParaRPr>
          </a:p>
          <a:p>
            <a:pPr>
              <a:spcBef>
                <a:spcPts val="800"/>
              </a:spcBef>
            </a:pPr>
            <a:r>
              <a:rPr lang="en-US" sz="2000" dirty="0">
                <a:solidFill>
                  <a:schemeClr val="bg1"/>
                </a:solidFill>
                <a:latin typeface="Arial" panose="020B0604020202020204" pitchFamily="34" charset="0"/>
                <a:cs typeface="Arial" panose="020B0604020202020204" pitchFamily="34" charset="0"/>
              </a:rPr>
              <a:t>futurefuelscrc.com</a:t>
            </a:r>
          </a:p>
        </p:txBody>
      </p:sp>
      <p:pic>
        <p:nvPicPr>
          <p:cNvPr id="6" name="Picture 5" descr="Icon&#10;&#10;Description automatically generated">
            <a:extLst>
              <a:ext uri="{FF2B5EF4-FFF2-40B4-BE49-F238E27FC236}">
                <a16:creationId xmlns:a16="http://schemas.microsoft.com/office/drawing/2014/main" id="{6FF2F7C5-9723-422A-B95E-4013997CE9C0}"/>
              </a:ext>
            </a:extLst>
          </p:cNvPr>
          <p:cNvPicPr>
            <a:picLocks noChangeAspect="1"/>
          </p:cNvPicPr>
          <p:nvPr userDrawn="1"/>
        </p:nvPicPr>
        <p:blipFill rotWithShape="1">
          <a:blip r:embed="rId3"/>
          <a:srcRect t="30436"/>
          <a:stretch/>
        </p:blipFill>
        <p:spPr>
          <a:xfrm>
            <a:off x="3400444" y="1900980"/>
            <a:ext cx="331828" cy="769441"/>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31B286AE-878D-DE80-5CD8-8ABAB3E2DA26}"/>
              </a:ext>
            </a:extLst>
          </p:cNvPr>
          <p:cNvPicPr>
            <a:picLocks noChangeAspect="1"/>
          </p:cNvPicPr>
          <p:nvPr userDrawn="1"/>
        </p:nvPicPr>
        <p:blipFill>
          <a:blip r:embed="rId4"/>
          <a:stretch>
            <a:fillRect/>
          </a:stretch>
        </p:blipFill>
        <p:spPr>
          <a:xfrm>
            <a:off x="2154520" y="4363134"/>
            <a:ext cx="4985554" cy="667630"/>
          </a:xfrm>
          <a:prstGeom prst="rect">
            <a:avLst/>
          </a:prstGeom>
        </p:spPr>
      </p:pic>
    </p:spTree>
    <p:extLst>
      <p:ext uri="{BB962C8B-B14F-4D97-AF65-F5344CB8AC3E}">
        <p14:creationId xmlns:p14="http://schemas.microsoft.com/office/powerpoint/2010/main" val="4048397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F78F225-3FCC-8D46-9F99-17F562874DFF}" type="datetimeFigureOut">
              <a:rPr lang="en-US" smtClean="0"/>
              <a:t>3/5/2025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279E40-2680-C047-8B6E-7917035D4DEF}" type="slidenum">
              <a:rPr lang="en-US" smtClean="0"/>
              <a:t>‹#›</a:t>
            </a:fld>
            <a:endParaRPr lang="en-US"/>
          </a:p>
        </p:txBody>
      </p:sp>
    </p:spTree>
    <p:extLst>
      <p:ext uri="{BB962C8B-B14F-4D97-AF65-F5344CB8AC3E}">
        <p14:creationId xmlns:p14="http://schemas.microsoft.com/office/powerpoint/2010/main" val="311690328"/>
      </p:ext>
    </p:extLst>
  </p:cSld>
  <p:clrMap bg1="lt1" tx1="dk1" bg2="lt2" tx2="dk2" accent1="accent1" accent2="accent2" accent3="accent3" accent4="accent4" accent5="accent5" accent6="accent6" hlink="hlink" folHlink="folHlink"/>
  <p:sldLayoutIdLst>
    <p:sldLayoutId id="2147483676" r:id="rId1"/>
    <p:sldLayoutId id="2147483687" r:id="rId2"/>
    <p:sldLayoutId id="2147483677" r:id="rId3"/>
    <p:sldLayoutId id="2147483673" r:id="rId4"/>
    <p:sldLayoutId id="2147483689" r:id="rId5"/>
    <p:sldLayoutId id="2147483682"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gif"/><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0F5A-8F08-AE48-A367-EDA4CC2E9150}"/>
              </a:ext>
            </a:extLst>
          </p:cNvPr>
          <p:cNvSpPr>
            <a:spLocks noGrp="1"/>
          </p:cNvSpPr>
          <p:nvPr>
            <p:ph type="ctrTitle"/>
          </p:nvPr>
        </p:nvSpPr>
        <p:spPr>
          <a:xfrm>
            <a:off x="473774" y="1091625"/>
            <a:ext cx="7772400" cy="1790700"/>
          </a:xfrm>
        </p:spPr>
        <p:txBody>
          <a:bodyPr/>
          <a:lstStyle/>
          <a:p>
            <a:r>
              <a:rPr lang="en-US" dirty="0"/>
              <a:t>Chapter 11 - Safety</a:t>
            </a:r>
          </a:p>
        </p:txBody>
      </p:sp>
      <p:sp>
        <p:nvSpPr>
          <p:cNvPr id="3" name="Subtitle 2">
            <a:extLst>
              <a:ext uri="{FF2B5EF4-FFF2-40B4-BE49-F238E27FC236}">
                <a16:creationId xmlns:a16="http://schemas.microsoft.com/office/drawing/2014/main" id="{E88A6096-1F8D-4743-81E7-600B2B4324F7}"/>
              </a:ext>
            </a:extLst>
          </p:cNvPr>
          <p:cNvSpPr>
            <a:spLocks noGrp="1"/>
          </p:cNvSpPr>
          <p:nvPr>
            <p:ph type="subTitle" idx="1"/>
          </p:nvPr>
        </p:nvSpPr>
        <p:spPr/>
        <p:txBody>
          <a:bodyPr>
            <a:normAutofit fontScale="70000" lnSpcReduction="20000"/>
          </a:bodyPr>
          <a:lstStyle/>
          <a:p>
            <a:r>
              <a:rPr lang="en-US" dirty="0"/>
              <a:t>Richard McDonough (GPA), Lisa Hein (GPA), Phil Colvin (Jemena)</a:t>
            </a:r>
          </a:p>
        </p:txBody>
      </p:sp>
    </p:spTree>
    <p:extLst>
      <p:ext uri="{BB962C8B-B14F-4D97-AF65-F5344CB8AC3E}">
        <p14:creationId xmlns:p14="http://schemas.microsoft.com/office/powerpoint/2010/main" val="19815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61A8B-D710-3129-0BC5-5B6856ED65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9C3BBAB-5D1A-7268-E494-FE387391AA63}"/>
              </a:ext>
            </a:extLst>
          </p:cNvPr>
          <p:cNvSpPr>
            <a:spLocks noGrp="1"/>
          </p:cNvSpPr>
          <p:nvPr>
            <p:ph type="title"/>
          </p:nvPr>
        </p:nvSpPr>
        <p:spPr>
          <a:xfrm>
            <a:off x="623887" y="522625"/>
            <a:ext cx="7623814" cy="497801"/>
          </a:xfrm>
        </p:spPr>
        <p:txBody>
          <a:bodyPr>
            <a:normAutofit fontScale="90000"/>
          </a:bodyPr>
          <a:lstStyle/>
          <a:p>
            <a:r>
              <a:rPr lang="en-US" sz="3600" dirty="0"/>
              <a:t>Emergency Management Considerations</a:t>
            </a:r>
          </a:p>
        </p:txBody>
      </p:sp>
      <p:sp>
        <p:nvSpPr>
          <p:cNvPr id="4" name="Text Placeholder 3">
            <a:extLst>
              <a:ext uri="{FF2B5EF4-FFF2-40B4-BE49-F238E27FC236}">
                <a16:creationId xmlns:a16="http://schemas.microsoft.com/office/drawing/2014/main" id="{B3120761-0620-7982-4BEB-46D5797153E1}"/>
              </a:ext>
            </a:extLst>
          </p:cNvPr>
          <p:cNvSpPr>
            <a:spLocks noGrp="1"/>
          </p:cNvSpPr>
          <p:nvPr>
            <p:ph type="body" idx="1"/>
          </p:nvPr>
        </p:nvSpPr>
        <p:spPr>
          <a:xfrm>
            <a:off x="623888" y="1020763"/>
            <a:ext cx="6469502" cy="498475"/>
          </a:xfrm>
        </p:spPr>
        <p:txBody>
          <a:bodyPr>
            <a:normAutofit fontScale="92500"/>
          </a:bodyPr>
          <a:lstStyle/>
          <a:p>
            <a:r>
              <a:rPr lang="en-US" sz="1800" b="1" dirty="0"/>
              <a:t>AS 2885.3 Section 11 – Emergency response preparedness</a:t>
            </a:r>
            <a:endParaRPr lang="en-US" b="1" dirty="0"/>
          </a:p>
        </p:txBody>
      </p:sp>
      <p:sp>
        <p:nvSpPr>
          <p:cNvPr id="7" name="Text Placeholder 6">
            <a:extLst>
              <a:ext uri="{FF2B5EF4-FFF2-40B4-BE49-F238E27FC236}">
                <a16:creationId xmlns:a16="http://schemas.microsoft.com/office/drawing/2014/main" id="{D92BA565-0122-4395-7A51-081B07A577CB}"/>
              </a:ext>
            </a:extLst>
          </p:cNvPr>
          <p:cNvSpPr>
            <a:spLocks noGrp="1"/>
          </p:cNvSpPr>
          <p:nvPr>
            <p:ph type="body" sz="quarter" idx="10"/>
          </p:nvPr>
        </p:nvSpPr>
        <p:spPr>
          <a:xfrm>
            <a:off x="623887" y="1519238"/>
            <a:ext cx="8058386" cy="3175498"/>
          </a:xfrm>
        </p:spPr>
        <p:txBody>
          <a:bodyPr>
            <a:normAutofit/>
          </a:bodyPr>
          <a:lstStyle/>
          <a:p>
            <a:pPr fontAlgn="ctr"/>
            <a:r>
              <a:rPr lang="en-AU" sz="1600" dirty="0"/>
              <a:t>Principles and requirements are clear, but hydrogen-specific issues need to be addressed</a:t>
            </a:r>
          </a:p>
          <a:p>
            <a:r>
              <a:rPr lang="en-AU" sz="1600" dirty="0"/>
              <a:t>Every aspect of the ERP needs to scrutinised and updated so that hydrogen emergencies are successfully managed.  Examples:</a:t>
            </a:r>
          </a:p>
          <a:p>
            <a:pPr marL="514350" lvl="2">
              <a:spcBef>
                <a:spcPts val="750"/>
              </a:spcBef>
            </a:pPr>
            <a:r>
              <a:rPr lang="en-AU" sz="1600" dirty="0"/>
              <a:t>Consideration of blast effects (explosion overpressure)</a:t>
            </a:r>
          </a:p>
          <a:p>
            <a:pPr marL="514350" lvl="2">
              <a:spcBef>
                <a:spcPts val="750"/>
              </a:spcBef>
            </a:pPr>
            <a:r>
              <a:rPr lang="en-AU" sz="1600" dirty="0"/>
              <a:t>Avoid confusion between hydrogen systems and natural gas systems, particularly where they are in close proximity (signage, maps, GIS)</a:t>
            </a:r>
          </a:p>
          <a:p>
            <a:pPr marL="514350" lvl="2">
              <a:spcBef>
                <a:spcPts val="750"/>
              </a:spcBef>
            </a:pPr>
            <a:r>
              <a:rPr lang="en-AU" sz="1600" dirty="0"/>
              <a:t>Communication and training protocols, particularly first responders, emergency services</a:t>
            </a:r>
          </a:p>
          <a:p>
            <a:pPr marL="514350" lvl="2">
              <a:spcBef>
                <a:spcPts val="750"/>
              </a:spcBef>
            </a:pPr>
            <a:r>
              <a:rPr lang="en-AU" sz="1600" dirty="0"/>
              <a:t>Hydrogen-specific replacement pipe, fittings, weld procedures...</a:t>
            </a:r>
          </a:p>
        </p:txBody>
      </p:sp>
    </p:spTree>
    <p:extLst>
      <p:ext uri="{BB962C8B-B14F-4D97-AF65-F5344CB8AC3E}">
        <p14:creationId xmlns:p14="http://schemas.microsoft.com/office/powerpoint/2010/main" val="268915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962E-5D3C-C3F6-935B-93663C258FB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C52EC03-7175-A1A5-020E-CE0AE0407695}"/>
              </a:ext>
            </a:extLst>
          </p:cNvPr>
          <p:cNvSpPr>
            <a:spLocks noGrp="1"/>
          </p:cNvSpPr>
          <p:nvPr>
            <p:ph type="title"/>
          </p:nvPr>
        </p:nvSpPr>
        <p:spPr>
          <a:xfrm>
            <a:off x="623887" y="522625"/>
            <a:ext cx="7623814" cy="497801"/>
          </a:xfrm>
        </p:spPr>
        <p:txBody>
          <a:bodyPr>
            <a:normAutofit fontScale="90000"/>
          </a:bodyPr>
          <a:lstStyle/>
          <a:p>
            <a:r>
              <a:rPr lang="en-US" sz="3600" dirty="0"/>
              <a:t>Conclusion</a:t>
            </a:r>
          </a:p>
        </p:txBody>
      </p:sp>
      <p:sp>
        <p:nvSpPr>
          <p:cNvPr id="4" name="Text Placeholder 3">
            <a:extLst>
              <a:ext uri="{FF2B5EF4-FFF2-40B4-BE49-F238E27FC236}">
                <a16:creationId xmlns:a16="http://schemas.microsoft.com/office/drawing/2014/main" id="{A4BC0545-C7C1-54DF-582C-1745B44E19DC}"/>
              </a:ext>
            </a:extLst>
          </p:cNvPr>
          <p:cNvSpPr>
            <a:spLocks noGrp="1"/>
          </p:cNvSpPr>
          <p:nvPr>
            <p:ph type="body" idx="1"/>
          </p:nvPr>
        </p:nvSpPr>
        <p:spPr>
          <a:xfrm>
            <a:off x="623888" y="1020763"/>
            <a:ext cx="6469502" cy="498475"/>
          </a:xfrm>
        </p:spPr>
        <p:txBody>
          <a:bodyPr>
            <a:normAutofit/>
          </a:bodyPr>
          <a:lstStyle/>
          <a:p>
            <a:endParaRPr lang="en-US" b="1" dirty="0"/>
          </a:p>
        </p:txBody>
      </p:sp>
      <p:sp>
        <p:nvSpPr>
          <p:cNvPr id="7" name="Text Placeholder 6">
            <a:extLst>
              <a:ext uri="{FF2B5EF4-FFF2-40B4-BE49-F238E27FC236}">
                <a16:creationId xmlns:a16="http://schemas.microsoft.com/office/drawing/2014/main" id="{575A566A-A60E-E7D5-540F-077D187A0354}"/>
              </a:ext>
            </a:extLst>
          </p:cNvPr>
          <p:cNvSpPr>
            <a:spLocks noGrp="1"/>
          </p:cNvSpPr>
          <p:nvPr>
            <p:ph type="body" sz="quarter" idx="10"/>
          </p:nvPr>
        </p:nvSpPr>
        <p:spPr>
          <a:xfrm>
            <a:off x="623887" y="1519238"/>
            <a:ext cx="8058386" cy="3175498"/>
          </a:xfrm>
        </p:spPr>
        <p:txBody>
          <a:bodyPr>
            <a:normAutofit/>
          </a:bodyPr>
          <a:lstStyle/>
          <a:p>
            <a:pPr fontAlgn="ctr"/>
            <a:r>
              <a:rPr lang="en-US" sz="1600" dirty="0">
                <a:effectLst/>
                <a:latin typeface="Aptos" panose="020B0004020202020204" pitchFamily="34" charset="0"/>
              </a:rPr>
              <a:t>AS(/NZS) 2885 provides a robust framework for hydrogen pipeline safety </a:t>
            </a:r>
            <a:endParaRPr lang="en-US" sz="1600" dirty="0">
              <a:latin typeface="Aptos" panose="020B0004020202020204" pitchFamily="34" charset="0"/>
            </a:endParaRPr>
          </a:p>
          <a:p>
            <a:pPr fontAlgn="ctr"/>
            <a:r>
              <a:rPr lang="en-US" sz="1600" dirty="0">
                <a:latin typeface="Aptos" panose="020B0004020202020204" pitchFamily="34" charset="0"/>
              </a:rPr>
              <a:t>Chapter 11 Safety draws attention to the hydrogen-specific issues that need be understood and accounted for</a:t>
            </a:r>
          </a:p>
          <a:p>
            <a:pPr fontAlgn="ctr"/>
            <a:r>
              <a:rPr lang="en-US" sz="1600" dirty="0">
                <a:latin typeface="Aptos" panose="020B0004020202020204" pitchFamily="34" charset="0"/>
              </a:rPr>
              <a:t>Conservative guidance is provided where industry experience, knowledge and research is in development </a:t>
            </a:r>
          </a:p>
          <a:p>
            <a:pPr fontAlgn="ctr"/>
            <a:r>
              <a:rPr lang="en-US" sz="1600" dirty="0">
                <a:latin typeface="Aptos" panose="020B0004020202020204" pitchFamily="34" charset="0"/>
              </a:rPr>
              <a:t>Guidance will be refined as the industry matures</a:t>
            </a:r>
          </a:p>
          <a:p>
            <a:pPr fontAlgn="ctr"/>
            <a:endParaRPr lang="en-US" sz="1600" dirty="0">
              <a:latin typeface="Aptos" panose="020B0004020202020204" pitchFamily="34" charset="0"/>
            </a:endParaRPr>
          </a:p>
          <a:p>
            <a:pPr fontAlgn="ctr"/>
            <a:endParaRPr lang="en-US" sz="1600" dirty="0">
              <a:solidFill>
                <a:srgbClr val="FA0000"/>
              </a:solidFill>
              <a:latin typeface="Aptos" panose="020B0004020202020204" pitchFamily="34" charset="0"/>
            </a:endParaRPr>
          </a:p>
          <a:p>
            <a:pPr fontAlgn="ctr"/>
            <a:endParaRPr lang="en-US" sz="1600" b="1" i="1" dirty="0">
              <a:solidFill>
                <a:srgbClr val="FA0000"/>
              </a:solidFill>
            </a:endParaRPr>
          </a:p>
        </p:txBody>
      </p:sp>
    </p:spTree>
    <p:extLst>
      <p:ext uri="{BB962C8B-B14F-4D97-AF65-F5344CB8AC3E}">
        <p14:creationId xmlns:p14="http://schemas.microsoft.com/office/powerpoint/2010/main" val="391730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15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FD989-0D5A-344A-9744-37AFEBF32547}"/>
              </a:ext>
            </a:extLst>
          </p:cNvPr>
          <p:cNvSpPr>
            <a:spLocks noGrp="1"/>
          </p:cNvSpPr>
          <p:nvPr>
            <p:ph type="title"/>
          </p:nvPr>
        </p:nvSpPr>
        <p:spPr/>
        <p:txBody>
          <a:bodyPr>
            <a:normAutofit fontScale="90000"/>
          </a:bodyPr>
          <a:lstStyle/>
          <a:p>
            <a:r>
              <a:rPr lang="en-US" dirty="0"/>
              <a:t>Overview</a:t>
            </a:r>
          </a:p>
        </p:txBody>
      </p:sp>
      <p:sp>
        <p:nvSpPr>
          <p:cNvPr id="4" name="Text Placeholder 3">
            <a:extLst>
              <a:ext uri="{FF2B5EF4-FFF2-40B4-BE49-F238E27FC236}">
                <a16:creationId xmlns:a16="http://schemas.microsoft.com/office/drawing/2014/main" id="{F53957D1-A1DF-AE43-B3A5-1311F380098D}"/>
              </a:ext>
            </a:extLst>
          </p:cNvPr>
          <p:cNvSpPr>
            <a:spLocks noGrp="1"/>
          </p:cNvSpPr>
          <p:nvPr>
            <p:ph type="body" idx="1"/>
          </p:nvPr>
        </p:nvSpPr>
        <p:spPr>
          <a:xfrm>
            <a:off x="623888" y="1020763"/>
            <a:ext cx="5667375" cy="498475"/>
          </a:xfrm>
        </p:spPr>
        <p:txBody>
          <a:bodyPr/>
          <a:lstStyle/>
          <a:p>
            <a:r>
              <a:rPr lang="en-US" b="1" dirty="0"/>
              <a:t>GENERAL</a:t>
            </a:r>
          </a:p>
          <a:p>
            <a:endParaRPr lang="en-US" dirty="0"/>
          </a:p>
        </p:txBody>
      </p:sp>
      <p:sp>
        <p:nvSpPr>
          <p:cNvPr id="7" name="Text Placeholder 6">
            <a:extLst>
              <a:ext uri="{FF2B5EF4-FFF2-40B4-BE49-F238E27FC236}">
                <a16:creationId xmlns:a16="http://schemas.microsoft.com/office/drawing/2014/main" id="{9C67381D-07D1-6C4F-A6AD-6AFAA07E8132}"/>
              </a:ext>
            </a:extLst>
          </p:cNvPr>
          <p:cNvSpPr>
            <a:spLocks noGrp="1"/>
          </p:cNvSpPr>
          <p:nvPr>
            <p:ph type="body" sz="quarter" idx="10"/>
          </p:nvPr>
        </p:nvSpPr>
        <p:spPr>
          <a:xfrm>
            <a:off x="623888" y="1519238"/>
            <a:ext cx="6818061" cy="2645356"/>
          </a:xfrm>
        </p:spPr>
        <p:txBody>
          <a:bodyPr>
            <a:normAutofit fontScale="92500" lnSpcReduction="10000"/>
          </a:bodyPr>
          <a:lstStyle/>
          <a:p>
            <a:r>
              <a:rPr lang="en-US" sz="1700" dirty="0"/>
              <a:t>AS(/NZS) 2885 (and AS 4645) already provides for a range of fluids </a:t>
            </a:r>
          </a:p>
          <a:p>
            <a:pPr lvl="1"/>
            <a:r>
              <a:rPr lang="en-US" sz="1700" dirty="0"/>
              <a:t>Principles, requirements, guidance</a:t>
            </a:r>
          </a:p>
          <a:p>
            <a:pPr lvl="1"/>
            <a:r>
              <a:rPr lang="en-US" sz="1700" dirty="0"/>
              <a:t>Natural gas, liquid hydrocarbon, well-stream fluids, HVPLs, CO</a:t>
            </a:r>
            <a:r>
              <a:rPr lang="en-US" sz="1700" baseline="-25000" dirty="0"/>
              <a:t>2</a:t>
            </a:r>
          </a:p>
          <a:p>
            <a:r>
              <a:rPr lang="en-US" sz="1700" dirty="0"/>
              <a:t>Hydrogen service </a:t>
            </a:r>
          </a:p>
          <a:p>
            <a:pPr lvl="1"/>
            <a:r>
              <a:rPr lang="en-US" sz="1700" dirty="0"/>
              <a:t>Specific issues and challenges identified</a:t>
            </a:r>
          </a:p>
          <a:p>
            <a:pPr lvl="1"/>
            <a:r>
              <a:rPr lang="en-US" sz="1700" dirty="0"/>
              <a:t>Relevant sections of H2CoP referenced</a:t>
            </a:r>
          </a:p>
          <a:p>
            <a:pPr marL="0" indent="0">
              <a:buNone/>
            </a:pPr>
            <a:endParaRPr lang="en-US" sz="1700" b="1" i="1" dirty="0">
              <a:solidFill>
                <a:srgbClr val="FA0000"/>
              </a:solidFill>
              <a:effectLst/>
            </a:endParaRPr>
          </a:p>
          <a:p>
            <a:pPr marL="0" indent="0">
              <a:buNone/>
            </a:pPr>
            <a:r>
              <a:rPr lang="en-US" sz="1700" b="1" i="1" dirty="0">
                <a:solidFill>
                  <a:srgbClr val="FA0000"/>
                </a:solidFill>
                <a:effectLst/>
              </a:rPr>
              <a:t>AS(/NZS) 2885 provides a robust framework for hydrogen pipeline safety, so long as specific hydrogen properties are understood and addressed.</a:t>
            </a:r>
            <a:endParaRPr lang="en-US" sz="1700" b="1" i="1" u="sng" dirty="0">
              <a:solidFill>
                <a:srgbClr val="FA0000"/>
              </a:solidFill>
              <a:effectLst/>
            </a:endParaRPr>
          </a:p>
          <a:p>
            <a:pPr marL="342900" lvl="1" indent="0">
              <a:buNone/>
            </a:pPr>
            <a:endParaRPr lang="en-US" dirty="0"/>
          </a:p>
        </p:txBody>
      </p:sp>
    </p:spTree>
    <p:extLst>
      <p:ext uri="{BB962C8B-B14F-4D97-AF65-F5344CB8AC3E}">
        <p14:creationId xmlns:p14="http://schemas.microsoft.com/office/powerpoint/2010/main" val="385969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09C32-6991-3EA4-E74A-B548BBC4218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EF9C1E-03F1-55C7-9E3F-12479415C826}"/>
              </a:ext>
            </a:extLst>
          </p:cNvPr>
          <p:cNvSpPr>
            <a:spLocks noGrp="1"/>
          </p:cNvSpPr>
          <p:nvPr>
            <p:ph type="title"/>
          </p:nvPr>
        </p:nvSpPr>
        <p:spPr/>
        <p:txBody>
          <a:bodyPr>
            <a:normAutofit fontScale="90000"/>
          </a:bodyPr>
          <a:lstStyle/>
          <a:p>
            <a:r>
              <a:rPr lang="en-US" dirty="0"/>
              <a:t>Safety in AS(/NZS) 2885</a:t>
            </a:r>
          </a:p>
        </p:txBody>
      </p:sp>
      <p:sp>
        <p:nvSpPr>
          <p:cNvPr id="4" name="Text Placeholder 3">
            <a:extLst>
              <a:ext uri="{FF2B5EF4-FFF2-40B4-BE49-F238E27FC236}">
                <a16:creationId xmlns:a16="http://schemas.microsoft.com/office/drawing/2014/main" id="{BB9EB372-79DB-93F5-5C3A-6E18BC50F4B0}"/>
              </a:ext>
            </a:extLst>
          </p:cNvPr>
          <p:cNvSpPr>
            <a:spLocks noGrp="1"/>
          </p:cNvSpPr>
          <p:nvPr>
            <p:ph type="body" idx="1"/>
          </p:nvPr>
        </p:nvSpPr>
        <p:spPr>
          <a:xfrm>
            <a:off x="623888" y="1020763"/>
            <a:ext cx="5667375" cy="498475"/>
          </a:xfrm>
        </p:spPr>
        <p:txBody>
          <a:bodyPr/>
          <a:lstStyle/>
          <a:p>
            <a:endParaRPr lang="en-US" dirty="0"/>
          </a:p>
        </p:txBody>
      </p:sp>
      <p:sp>
        <p:nvSpPr>
          <p:cNvPr id="7" name="Text Placeholder 6">
            <a:extLst>
              <a:ext uri="{FF2B5EF4-FFF2-40B4-BE49-F238E27FC236}">
                <a16:creationId xmlns:a16="http://schemas.microsoft.com/office/drawing/2014/main" id="{B17CEC86-3E24-F226-96A1-644675BAD315}"/>
              </a:ext>
            </a:extLst>
          </p:cNvPr>
          <p:cNvSpPr>
            <a:spLocks noGrp="1"/>
          </p:cNvSpPr>
          <p:nvPr>
            <p:ph type="body" sz="quarter" idx="10"/>
          </p:nvPr>
        </p:nvSpPr>
        <p:spPr>
          <a:xfrm>
            <a:off x="623888" y="1519238"/>
            <a:ext cx="6799954" cy="1916113"/>
          </a:xfrm>
        </p:spPr>
        <p:txBody>
          <a:bodyPr>
            <a:normAutofit/>
          </a:bodyPr>
          <a:lstStyle/>
          <a:p>
            <a:r>
              <a:rPr lang="en-US" sz="2400" dirty="0"/>
              <a:t>Pipeline Safety Management</a:t>
            </a:r>
          </a:p>
          <a:p>
            <a:r>
              <a:rPr lang="en-US" sz="2400" dirty="0"/>
              <a:t>Facilities Risk and Hazard Management</a:t>
            </a:r>
          </a:p>
          <a:p>
            <a:r>
              <a:rPr lang="en-US" sz="2400" dirty="0"/>
              <a:t>Emergency Management</a:t>
            </a:r>
          </a:p>
        </p:txBody>
      </p:sp>
    </p:spTree>
    <p:extLst>
      <p:ext uri="{BB962C8B-B14F-4D97-AF65-F5344CB8AC3E}">
        <p14:creationId xmlns:p14="http://schemas.microsoft.com/office/powerpoint/2010/main" val="55141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0B6C-90FB-9F09-B6C8-F5D29E9AFCD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B06A22-E32A-393E-B1BE-2D01B30F519D}"/>
              </a:ext>
            </a:extLst>
          </p:cNvPr>
          <p:cNvSpPr>
            <a:spLocks noGrp="1"/>
          </p:cNvSpPr>
          <p:nvPr>
            <p:ph type="title"/>
          </p:nvPr>
        </p:nvSpPr>
        <p:spPr/>
        <p:txBody>
          <a:bodyPr>
            <a:normAutofit fontScale="90000"/>
          </a:bodyPr>
          <a:lstStyle/>
          <a:p>
            <a:r>
              <a:rPr lang="en-US" dirty="0"/>
              <a:t>Pipeline Safety Management</a:t>
            </a:r>
          </a:p>
        </p:txBody>
      </p:sp>
      <p:sp>
        <p:nvSpPr>
          <p:cNvPr id="4" name="Text Placeholder 3">
            <a:extLst>
              <a:ext uri="{FF2B5EF4-FFF2-40B4-BE49-F238E27FC236}">
                <a16:creationId xmlns:a16="http://schemas.microsoft.com/office/drawing/2014/main" id="{DB204E62-CABB-6AFA-86E5-5579C06C5378}"/>
              </a:ext>
            </a:extLst>
          </p:cNvPr>
          <p:cNvSpPr>
            <a:spLocks noGrp="1"/>
          </p:cNvSpPr>
          <p:nvPr>
            <p:ph type="body" idx="1"/>
          </p:nvPr>
        </p:nvSpPr>
        <p:spPr>
          <a:xfrm>
            <a:off x="623888" y="1020763"/>
            <a:ext cx="5667375" cy="498475"/>
          </a:xfrm>
        </p:spPr>
        <p:txBody>
          <a:bodyPr/>
          <a:lstStyle/>
          <a:p>
            <a:r>
              <a:rPr lang="en-US" b="1" dirty="0"/>
              <a:t>TOPICS</a:t>
            </a:r>
          </a:p>
        </p:txBody>
      </p:sp>
      <p:sp>
        <p:nvSpPr>
          <p:cNvPr id="7" name="Text Placeholder 6">
            <a:extLst>
              <a:ext uri="{FF2B5EF4-FFF2-40B4-BE49-F238E27FC236}">
                <a16:creationId xmlns:a16="http://schemas.microsoft.com/office/drawing/2014/main" id="{E5C7BCA8-B34F-3436-9404-8E824EF84CD5}"/>
              </a:ext>
            </a:extLst>
          </p:cNvPr>
          <p:cNvSpPr>
            <a:spLocks noGrp="1"/>
          </p:cNvSpPr>
          <p:nvPr>
            <p:ph type="body" sz="quarter" idx="10"/>
          </p:nvPr>
        </p:nvSpPr>
        <p:spPr>
          <a:xfrm>
            <a:off x="623888" y="1519238"/>
            <a:ext cx="5667375" cy="1916113"/>
          </a:xfrm>
        </p:spPr>
        <p:txBody>
          <a:bodyPr/>
          <a:lstStyle/>
          <a:p>
            <a:r>
              <a:rPr lang="en-US" sz="1600" dirty="0"/>
              <a:t>Measurement length</a:t>
            </a:r>
          </a:p>
          <a:p>
            <a:r>
              <a:rPr lang="en-US" sz="1600" dirty="0"/>
              <a:t>Provisions for high consequence areas</a:t>
            </a:r>
          </a:p>
          <a:p>
            <a:r>
              <a:rPr lang="en-US" sz="1600" dirty="0"/>
              <a:t>Failure analysis</a:t>
            </a:r>
          </a:p>
          <a:p>
            <a:r>
              <a:rPr lang="en-US" sz="1600" dirty="0"/>
              <a:t>Risk assessment</a:t>
            </a:r>
          </a:p>
          <a:p>
            <a:endParaRPr lang="en-US" dirty="0"/>
          </a:p>
        </p:txBody>
      </p:sp>
    </p:spTree>
    <p:extLst>
      <p:ext uri="{BB962C8B-B14F-4D97-AF65-F5344CB8AC3E}">
        <p14:creationId xmlns:p14="http://schemas.microsoft.com/office/powerpoint/2010/main" val="293189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1028-BEB3-48CB-9229-38F50DA60E30}"/>
            </a:ext>
          </a:extLst>
        </p:cNvPr>
        <p:cNvGrpSpPr/>
        <p:nvPr/>
      </p:nvGrpSpPr>
      <p:grpSpPr>
        <a:xfrm>
          <a:off x="0" y="0"/>
          <a:ext cx="0" cy="0"/>
          <a:chOff x="0" y="0"/>
          <a:chExt cx="0" cy="0"/>
        </a:xfrm>
      </p:grpSpPr>
      <p:pic>
        <p:nvPicPr>
          <p:cNvPr id="8" name="Picture 7" descr="A red and white sign with black graphic&#10;&#10;AI-generated content may be incorrect.">
            <a:extLst>
              <a:ext uri="{FF2B5EF4-FFF2-40B4-BE49-F238E27FC236}">
                <a16:creationId xmlns:a16="http://schemas.microsoft.com/office/drawing/2014/main" id="{C762BFDA-D42A-26A1-1B19-B278C18E718F}"/>
              </a:ext>
            </a:extLst>
          </p:cNvPr>
          <p:cNvPicPr>
            <a:picLocks noChangeAspect="1"/>
          </p:cNvPicPr>
          <p:nvPr/>
        </p:nvPicPr>
        <p:blipFill>
          <a:blip r:embed="rId3"/>
          <a:stretch>
            <a:fillRect/>
          </a:stretch>
        </p:blipFill>
        <p:spPr>
          <a:xfrm>
            <a:off x="6900112" y="1558924"/>
            <a:ext cx="1620000" cy="1620000"/>
          </a:xfrm>
          <a:prstGeom prst="rect">
            <a:avLst/>
          </a:prstGeom>
        </p:spPr>
      </p:pic>
      <p:pic>
        <p:nvPicPr>
          <p:cNvPr id="3" name="Picture 2" descr="A sign with a fire symbol&#10;&#10;AI-generated content may be incorrect.">
            <a:extLst>
              <a:ext uri="{FF2B5EF4-FFF2-40B4-BE49-F238E27FC236}">
                <a16:creationId xmlns:a16="http://schemas.microsoft.com/office/drawing/2014/main" id="{6A5E4D9D-17A5-CC71-4984-330BCDBFE145}"/>
              </a:ext>
            </a:extLst>
          </p:cNvPr>
          <p:cNvPicPr>
            <a:picLocks noChangeAspect="1"/>
          </p:cNvPicPr>
          <p:nvPr/>
        </p:nvPicPr>
        <p:blipFill>
          <a:blip r:embed="rId4"/>
          <a:stretch>
            <a:fillRect/>
          </a:stretch>
        </p:blipFill>
        <p:spPr>
          <a:xfrm>
            <a:off x="5228800" y="1558924"/>
            <a:ext cx="1620000" cy="1620000"/>
          </a:xfrm>
          <a:prstGeom prst="rect">
            <a:avLst/>
          </a:prstGeom>
        </p:spPr>
      </p:pic>
      <p:sp>
        <p:nvSpPr>
          <p:cNvPr id="6" name="Title 5">
            <a:extLst>
              <a:ext uri="{FF2B5EF4-FFF2-40B4-BE49-F238E27FC236}">
                <a16:creationId xmlns:a16="http://schemas.microsoft.com/office/drawing/2014/main" id="{91C3CA32-3777-9CC6-4392-08DBD822DE35}"/>
              </a:ext>
            </a:extLst>
          </p:cNvPr>
          <p:cNvSpPr>
            <a:spLocks noGrp="1"/>
          </p:cNvSpPr>
          <p:nvPr>
            <p:ph type="title"/>
          </p:nvPr>
        </p:nvSpPr>
        <p:spPr/>
        <p:txBody>
          <a:bodyPr>
            <a:normAutofit fontScale="90000"/>
          </a:bodyPr>
          <a:lstStyle/>
          <a:p>
            <a:r>
              <a:rPr lang="en-US" dirty="0"/>
              <a:t>Pipeline Safety Management</a:t>
            </a:r>
          </a:p>
        </p:txBody>
      </p:sp>
      <p:sp>
        <p:nvSpPr>
          <p:cNvPr id="4" name="Text Placeholder 3">
            <a:extLst>
              <a:ext uri="{FF2B5EF4-FFF2-40B4-BE49-F238E27FC236}">
                <a16:creationId xmlns:a16="http://schemas.microsoft.com/office/drawing/2014/main" id="{029C75D1-E8FA-91A1-57C6-5EDF35FBC235}"/>
              </a:ext>
            </a:extLst>
          </p:cNvPr>
          <p:cNvSpPr>
            <a:spLocks noGrp="1"/>
          </p:cNvSpPr>
          <p:nvPr>
            <p:ph type="body" idx="1"/>
          </p:nvPr>
        </p:nvSpPr>
        <p:spPr>
          <a:xfrm>
            <a:off x="623888" y="1020763"/>
            <a:ext cx="5667375" cy="498475"/>
          </a:xfrm>
        </p:spPr>
        <p:txBody>
          <a:bodyPr/>
          <a:lstStyle/>
          <a:p>
            <a:r>
              <a:rPr lang="en-US" b="1" dirty="0"/>
              <a:t>MEASUREMENT LENGTH</a:t>
            </a:r>
          </a:p>
          <a:p>
            <a:endParaRPr lang="en-US" dirty="0"/>
          </a:p>
        </p:txBody>
      </p:sp>
      <p:sp>
        <p:nvSpPr>
          <p:cNvPr id="7" name="Text Placeholder 6">
            <a:extLst>
              <a:ext uri="{FF2B5EF4-FFF2-40B4-BE49-F238E27FC236}">
                <a16:creationId xmlns:a16="http://schemas.microsoft.com/office/drawing/2014/main" id="{82F89F57-3DD8-F907-FCCE-4B73C1D0713B}"/>
              </a:ext>
            </a:extLst>
          </p:cNvPr>
          <p:cNvSpPr>
            <a:spLocks noGrp="1"/>
          </p:cNvSpPr>
          <p:nvPr>
            <p:ph type="body" sz="quarter" idx="10"/>
          </p:nvPr>
        </p:nvSpPr>
        <p:spPr>
          <a:xfrm>
            <a:off x="623888" y="1519238"/>
            <a:ext cx="5667375" cy="3102556"/>
          </a:xfrm>
        </p:spPr>
        <p:txBody>
          <a:bodyPr>
            <a:normAutofit/>
          </a:bodyPr>
          <a:lstStyle/>
          <a:p>
            <a:r>
              <a:rPr lang="en-US" sz="1600" dirty="0"/>
              <a:t>Location classification and threat control requirements</a:t>
            </a:r>
          </a:p>
          <a:p>
            <a:r>
              <a:rPr lang="en-US" sz="1600" dirty="0"/>
              <a:t>Principle – </a:t>
            </a:r>
          </a:p>
          <a:p>
            <a:pPr lvl="1"/>
            <a:r>
              <a:rPr lang="en-US" sz="1600" dirty="0"/>
              <a:t>serious injury distance for full bore rupture</a:t>
            </a:r>
          </a:p>
          <a:p>
            <a:r>
              <a:rPr lang="en-US" sz="1600" dirty="0"/>
              <a:t>Hydrogen hazards – </a:t>
            </a:r>
          </a:p>
          <a:p>
            <a:pPr lvl="1"/>
            <a:r>
              <a:rPr lang="en-US" sz="1600" dirty="0"/>
              <a:t>Heat radiation</a:t>
            </a:r>
          </a:p>
          <a:p>
            <a:pPr lvl="1"/>
            <a:r>
              <a:rPr lang="en-US" sz="1600" dirty="0"/>
              <a:t>Explosion / overpressure</a:t>
            </a:r>
          </a:p>
          <a:p>
            <a:r>
              <a:rPr lang="en-US" sz="1600" dirty="0"/>
              <a:t>Worst case hazard determines measurement length </a:t>
            </a:r>
          </a:p>
          <a:p>
            <a:pPr marL="0" indent="0">
              <a:buNone/>
            </a:pPr>
            <a:endParaRPr lang="en-US" sz="1600" b="1" i="1" dirty="0">
              <a:solidFill>
                <a:srgbClr val="FA0000"/>
              </a:solidFill>
              <a:effectLst/>
              <a:latin typeface="Calibri" panose="020F0502020204030204" pitchFamily="34" charset="0"/>
            </a:endParaRPr>
          </a:p>
          <a:p>
            <a:pPr marL="0" indent="0">
              <a:buNone/>
            </a:pPr>
            <a:r>
              <a:rPr lang="en-US" sz="1600" b="1" i="1" dirty="0">
                <a:solidFill>
                  <a:srgbClr val="FA0000"/>
                </a:solidFill>
              </a:rPr>
              <a:t>Apply measurement length principles to h</a:t>
            </a:r>
            <a:r>
              <a:rPr lang="en-US" sz="1600" b="1" i="1" dirty="0">
                <a:solidFill>
                  <a:srgbClr val="FA0000"/>
                </a:solidFill>
                <a:effectLst/>
              </a:rPr>
              <a:t>ydrogen, including explosion and overpressure</a:t>
            </a:r>
            <a:endParaRPr lang="en-US" sz="1600" dirty="0"/>
          </a:p>
        </p:txBody>
      </p:sp>
      <p:pic>
        <p:nvPicPr>
          <p:cNvPr id="5" name="Picture 4">
            <a:extLst>
              <a:ext uri="{FF2B5EF4-FFF2-40B4-BE49-F238E27FC236}">
                <a16:creationId xmlns:a16="http://schemas.microsoft.com/office/drawing/2014/main" id="{670473B4-08F7-B067-C12E-67FFBFCF279C}"/>
              </a:ext>
            </a:extLst>
          </p:cNvPr>
          <p:cNvPicPr>
            <a:picLocks noChangeAspect="1"/>
          </p:cNvPicPr>
          <p:nvPr/>
        </p:nvPicPr>
        <p:blipFill>
          <a:blip r:embed="rId5"/>
          <a:stretch>
            <a:fillRect/>
          </a:stretch>
        </p:blipFill>
        <p:spPr>
          <a:xfrm>
            <a:off x="6336562" y="3178924"/>
            <a:ext cx="1127100" cy="1503333"/>
          </a:xfrm>
          <a:prstGeom prst="rect">
            <a:avLst/>
          </a:prstGeom>
        </p:spPr>
      </p:pic>
    </p:spTree>
    <p:extLst>
      <p:ext uri="{BB962C8B-B14F-4D97-AF65-F5344CB8AC3E}">
        <p14:creationId xmlns:p14="http://schemas.microsoft.com/office/powerpoint/2010/main" val="2927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EBC34-EBDA-EB15-4C88-6DC1096EE95E}"/>
            </a:ext>
          </a:extLst>
        </p:cNvPr>
        <p:cNvGrpSpPr/>
        <p:nvPr/>
      </p:nvGrpSpPr>
      <p:grpSpPr>
        <a:xfrm>
          <a:off x="0" y="0"/>
          <a:ext cx="0" cy="0"/>
          <a:chOff x="0" y="0"/>
          <a:chExt cx="0" cy="0"/>
        </a:xfrm>
      </p:grpSpPr>
      <p:pic>
        <p:nvPicPr>
          <p:cNvPr id="2" name="Picture 1" descr="A red and white sign with black graphic&#10;&#10;AI-generated content may be incorrect.">
            <a:extLst>
              <a:ext uri="{FF2B5EF4-FFF2-40B4-BE49-F238E27FC236}">
                <a16:creationId xmlns:a16="http://schemas.microsoft.com/office/drawing/2014/main" id="{24E9ABE3-D259-3B6B-AB3E-2FA82DE78B79}"/>
              </a:ext>
            </a:extLst>
          </p:cNvPr>
          <p:cNvPicPr>
            <a:picLocks noChangeAspect="1"/>
          </p:cNvPicPr>
          <p:nvPr/>
        </p:nvPicPr>
        <p:blipFill>
          <a:blip r:embed="rId3"/>
          <a:stretch>
            <a:fillRect/>
          </a:stretch>
        </p:blipFill>
        <p:spPr>
          <a:xfrm>
            <a:off x="6038800" y="2938135"/>
            <a:ext cx="1620000" cy="1620000"/>
          </a:xfrm>
          <a:prstGeom prst="rect">
            <a:avLst/>
          </a:prstGeom>
        </p:spPr>
      </p:pic>
      <p:pic>
        <p:nvPicPr>
          <p:cNvPr id="3" name="Picture 2" descr="A sign with a fire symbol&#10;&#10;AI-generated content may be incorrect.">
            <a:extLst>
              <a:ext uri="{FF2B5EF4-FFF2-40B4-BE49-F238E27FC236}">
                <a16:creationId xmlns:a16="http://schemas.microsoft.com/office/drawing/2014/main" id="{47EEB2CE-770A-D6FC-DCF5-0379233D3EB2}"/>
              </a:ext>
            </a:extLst>
          </p:cNvPr>
          <p:cNvPicPr>
            <a:picLocks noChangeAspect="1"/>
          </p:cNvPicPr>
          <p:nvPr/>
        </p:nvPicPr>
        <p:blipFill>
          <a:blip r:embed="rId4"/>
          <a:stretch>
            <a:fillRect/>
          </a:stretch>
        </p:blipFill>
        <p:spPr>
          <a:xfrm>
            <a:off x="6038800" y="1270000"/>
            <a:ext cx="1620000" cy="1620000"/>
          </a:xfrm>
          <a:prstGeom prst="rect">
            <a:avLst/>
          </a:prstGeom>
        </p:spPr>
      </p:pic>
      <p:sp>
        <p:nvSpPr>
          <p:cNvPr id="6" name="Title 5">
            <a:extLst>
              <a:ext uri="{FF2B5EF4-FFF2-40B4-BE49-F238E27FC236}">
                <a16:creationId xmlns:a16="http://schemas.microsoft.com/office/drawing/2014/main" id="{F7172D16-2F85-3455-A871-9FC41F56772D}"/>
              </a:ext>
            </a:extLst>
          </p:cNvPr>
          <p:cNvSpPr>
            <a:spLocks noGrp="1"/>
          </p:cNvSpPr>
          <p:nvPr>
            <p:ph type="title"/>
          </p:nvPr>
        </p:nvSpPr>
        <p:spPr/>
        <p:txBody>
          <a:bodyPr>
            <a:normAutofit fontScale="90000"/>
          </a:bodyPr>
          <a:lstStyle/>
          <a:p>
            <a:r>
              <a:rPr lang="en-US" dirty="0"/>
              <a:t>Pipeline Safety Management</a:t>
            </a:r>
          </a:p>
        </p:txBody>
      </p:sp>
      <p:sp>
        <p:nvSpPr>
          <p:cNvPr id="4" name="Text Placeholder 3">
            <a:extLst>
              <a:ext uri="{FF2B5EF4-FFF2-40B4-BE49-F238E27FC236}">
                <a16:creationId xmlns:a16="http://schemas.microsoft.com/office/drawing/2014/main" id="{D4FB0840-B5F7-1E16-F2B5-365A96F09EBF}"/>
              </a:ext>
            </a:extLst>
          </p:cNvPr>
          <p:cNvSpPr>
            <a:spLocks noGrp="1"/>
          </p:cNvSpPr>
          <p:nvPr>
            <p:ph type="body" idx="1"/>
          </p:nvPr>
        </p:nvSpPr>
        <p:spPr>
          <a:xfrm>
            <a:off x="623888" y="1020763"/>
            <a:ext cx="5667375" cy="498475"/>
          </a:xfrm>
        </p:spPr>
        <p:txBody>
          <a:bodyPr/>
          <a:lstStyle/>
          <a:p>
            <a:r>
              <a:rPr lang="en-US" b="1" dirty="0"/>
              <a:t>HIGH CONSEQUENCE AREAS</a:t>
            </a:r>
          </a:p>
          <a:p>
            <a:endParaRPr lang="en-US" dirty="0"/>
          </a:p>
        </p:txBody>
      </p:sp>
      <p:sp>
        <p:nvSpPr>
          <p:cNvPr id="7" name="Text Placeholder 6">
            <a:extLst>
              <a:ext uri="{FF2B5EF4-FFF2-40B4-BE49-F238E27FC236}">
                <a16:creationId xmlns:a16="http://schemas.microsoft.com/office/drawing/2014/main" id="{32AE3052-D70E-F9CB-D031-F8BCFD59825C}"/>
              </a:ext>
            </a:extLst>
          </p:cNvPr>
          <p:cNvSpPr>
            <a:spLocks noGrp="1"/>
          </p:cNvSpPr>
          <p:nvPr>
            <p:ph type="body" sz="quarter" idx="10"/>
          </p:nvPr>
        </p:nvSpPr>
        <p:spPr>
          <a:xfrm>
            <a:off x="623888" y="1519238"/>
            <a:ext cx="5667375" cy="2603499"/>
          </a:xfrm>
        </p:spPr>
        <p:txBody>
          <a:bodyPr>
            <a:normAutofit fontScale="92500" lnSpcReduction="10000"/>
          </a:bodyPr>
          <a:lstStyle/>
          <a:p>
            <a:r>
              <a:rPr lang="en-US" sz="1700" dirty="0"/>
              <a:t>No rupture</a:t>
            </a:r>
          </a:p>
          <a:p>
            <a:pPr lvl="1"/>
            <a:r>
              <a:rPr lang="en-US" sz="1700" u="sng" dirty="0"/>
              <a:t>Requirements</a:t>
            </a:r>
            <a:r>
              <a:rPr lang="en-US" sz="1700" dirty="0"/>
              <a:t> are independent of the fluid type</a:t>
            </a:r>
          </a:p>
          <a:p>
            <a:pPr lvl="1"/>
            <a:r>
              <a:rPr lang="en-US" sz="1700" dirty="0"/>
              <a:t>Hydrogen service determines failure mode</a:t>
            </a:r>
          </a:p>
          <a:p>
            <a:r>
              <a:rPr lang="en-US" sz="1700" dirty="0"/>
              <a:t>Maximum energy release rate</a:t>
            </a:r>
          </a:p>
          <a:p>
            <a:pPr lvl="1"/>
            <a:r>
              <a:rPr lang="en-US" sz="1700" dirty="0"/>
              <a:t>Based on heat radiation hazard</a:t>
            </a:r>
          </a:p>
          <a:p>
            <a:pPr lvl="1"/>
            <a:r>
              <a:rPr lang="en-US" sz="1700" dirty="0"/>
              <a:t>Suggested approach for explosion hazard – injury / fatality contours should not exceed heat radiation</a:t>
            </a:r>
          </a:p>
          <a:p>
            <a:pPr marL="0" indent="0">
              <a:buNone/>
            </a:pPr>
            <a:endParaRPr lang="en-US" sz="1800" b="1" i="1" dirty="0">
              <a:solidFill>
                <a:srgbClr val="FA0000"/>
              </a:solidFill>
              <a:effectLst/>
              <a:latin typeface="Calibri" panose="020F0502020204030204" pitchFamily="34" charset="0"/>
            </a:endParaRPr>
          </a:p>
          <a:p>
            <a:pPr marL="0" indent="0">
              <a:buNone/>
            </a:pPr>
            <a:r>
              <a:rPr lang="en-US" sz="1700" b="1" i="1" dirty="0">
                <a:solidFill>
                  <a:srgbClr val="FA0000"/>
                </a:solidFill>
                <a:effectLst/>
              </a:rPr>
              <a:t>Apply "energy release rate equivalent" for explosion case</a:t>
            </a:r>
            <a:endParaRPr lang="en-US" sz="1700" i="1" dirty="0"/>
          </a:p>
          <a:p>
            <a:endParaRPr lang="en-US" dirty="0"/>
          </a:p>
        </p:txBody>
      </p:sp>
    </p:spTree>
    <p:extLst>
      <p:ext uri="{BB962C8B-B14F-4D97-AF65-F5344CB8AC3E}">
        <p14:creationId xmlns:p14="http://schemas.microsoft.com/office/powerpoint/2010/main" val="63713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C6029-FD8F-0F4A-1486-FD461B4F4AB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15F2030-27A8-06CC-2F98-7022288B5043}"/>
              </a:ext>
            </a:extLst>
          </p:cNvPr>
          <p:cNvPicPr>
            <a:picLocks noChangeAspect="1"/>
          </p:cNvPicPr>
          <p:nvPr/>
        </p:nvPicPr>
        <p:blipFill>
          <a:blip r:embed="rId3"/>
          <a:stretch>
            <a:fillRect/>
          </a:stretch>
        </p:blipFill>
        <p:spPr>
          <a:xfrm>
            <a:off x="5192882" y="0"/>
            <a:ext cx="3961736" cy="3169389"/>
          </a:xfrm>
          <a:prstGeom prst="rect">
            <a:avLst/>
          </a:prstGeom>
        </p:spPr>
      </p:pic>
      <p:sp>
        <p:nvSpPr>
          <p:cNvPr id="6" name="Title 5">
            <a:extLst>
              <a:ext uri="{FF2B5EF4-FFF2-40B4-BE49-F238E27FC236}">
                <a16:creationId xmlns:a16="http://schemas.microsoft.com/office/drawing/2014/main" id="{FB4698A1-ADE7-4A7F-461F-9470ABB47D34}"/>
              </a:ext>
            </a:extLst>
          </p:cNvPr>
          <p:cNvSpPr>
            <a:spLocks noGrp="1"/>
          </p:cNvSpPr>
          <p:nvPr>
            <p:ph type="title"/>
          </p:nvPr>
        </p:nvSpPr>
        <p:spPr/>
        <p:txBody>
          <a:bodyPr>
            <a:normAutofit fontScale="90000"/>
          </a:bodyPr>
          <a:lstStyle/>
          <a:p>
            <a:r>
              <a:rPr lang="en-US" dirty="0"/>
              <a:t>Pipeline Safety Management</a:t>
            </a:r>
          </a:p>
        </p:txBody>
      </p:sp>
      <p:sp>
        <p:nvSpPr>
          <p:cNvPr id="4" name="Text Placeholder 3">
            <a:extLst>
              <a:ext uri="{FF2B5EF4-FFF2-40B4-BE49-F238E27FC236}">
                <a16:creationId xmlns:a16="http://schemas.microsoft.com/office/drawing/2014/main" id="{682B78D7-22EE-6499-54C1-D2C08147DD02}"/>
              </a:ext>
            </a:extLst>
          </p:cNvPr>
          <p:cNvSpPr>
            <a:spLocks noGrp="1"/>
          </p:cNvSpPr>
          <p:nvPr>
            <p:ph type="body" idx="1"/>
          </p:nvPr>
        </p:nvSpPr>
        <p:spPr>
          <a:xfrm>
            <a:off x="623888" y="1020763"/>
            <a:ext cx="5667375" cy="498475"/>
          </a:xfrm>
        </p:spPr>
        <p:txBody>
          <a:bodyPr/>
          <a:lstStyle/>
          <a:p>
            <a:r>
              <a:rPr lang="en-US" b="1" dirty="0"/>
              <a:t>FAILURE ANALYSIS</a:t>
            </a:r>
          </a:p>
          <a:p>
            <a:endParaRPr lang="en-US" dirty="0"/>
          </a:p>
        </p:txBody>
      </p:sp>
      <p:sp>
        <p:nvSpPr>
          <p:cNvPr id="7" name="Text Placeholder 6">
            <a:extLst>
              <a:ext uri="{FF2B5EF4-FFF2-40B4-BE49-F238E27FC236}">
                <a16:creationId xmlns:a16="http://schemas.microsoft.com/office/drawing/2014/main" id="{78B1D207-A187-502A-6FFD-86B6F98683BD}"/>
              </a:ext>
            </a:extLst>
          </p:cNvPr>
          <p:cNvSpPr>
            <a:spLocks noGrp="1"/>
          </p:cNvSpPr>
          <p:nvPr>
            <p:ph type="body" sz="quarter" idx="10"/>
          </p:nvPr>
        </p:nvSpPr>
        <p:spPr>
          <a:xfrm>
            <a:off x="623888" y="1519238"/>
            <a:ext cx="5355926" cy="3070869"/>
          </a:xfrm>
        </p:spPr>
        <p:txBody>
          <a:bodyPr/>
          <a:lstStyle/>
          <a:p>
            <a:r>
              <a:rPr lang="en-US" sz="1600" cap="small" dirty="0"/>
              <a:t>Uncontrolled threats </a:t>
            </a:r>
            <a:r>
              <a:rPr lang="en-US" sz="1600" dirty="0"/>
              <a:t>are subject to failure analysis</a:t>
            </a:r>
          </a:p>
          <a:p>
            <a:r>
              <a:rPr lang="en-US" sz="1600" dirty="0"/>
              <a:t>Hydrogen affects toughness and therefore failure mode</a:t>
            </a:r>
          </a:p>
          <a:p>
            <a:pPr lvl="1"/>
            <a:r>
              <a:rPr lang="en-US" sz="1600" dirty="0"/>
              <a:t>Rupture more likely for hydrogen than “equivalent” natural gas pipeline</a:t>
            </a:r>
          </a:p>
          <a:p>
            <a:r>
              <a:rPr lang="en-US" sz="1600" dirty="0"/>
              <a:t>Failure consequence needs to consider explosion / detonation</a:t>
            </a:r>
          </a:p>
        </p:txBody>
      </p:sp>
      <p:pic>
        <p:nvPicPr>
          <p:cNvPr id="3" name="Picture 2" descr="A black and red sign with a red circle and a red circle with a red and white border&#10;&#10;AI-generated content may be incorrect.">
            <a:extLst>
              <a:ext uri="{FF2B5EF4-FFF2-40B4-BE49-F238E27FC236}">
                <a16:creationId xmlns:a16="http://schemas.microsoft.com/office/drawing/2014/main" id="{5524F851-CA09-8544-FF22-009D1086B6F3}"/>
              </a:ext>
            </a:extLst>
          </p:cNvPr>
          <p:cNvPicPr>
            <a:picLocks noChangeAspect="1"/>
          </p:cNvPicPr>
          <p:nvPr/>
        </p:nvPicPr>
        <p:blipFill>
          <a:blip r:embed="rId4"/>
          <a:stretch>
            <a:fillRect/>
          </a:stretch>
        </p:blipFill>
        <p:spPr>
          <a:xfrm>
            <a:off x="5812325" y="2825708"/>
            <a:ext cx="2181885" cy="1684312"/>
          </a:xfrm>
          <a:prstGeom prst="rect">
            <a:avLst/>
          </a:prstGeom>
        </p:spPr>
      </p:pic>
      <p:pic>
        <p:nvPicPr>
          <p:cNvPr id="9" name="Picture 8" descr="A red and white sign with black graphic&#10;&#10;AI-generated content may be incorrect.">
            <a:extLst>
              <a:ext uri="{FF2B5EF4-FFF2-40B4-BE49-F238E27FC236}">
                <a16:creationId xmlns:a16="http://schemas.microsoft.com/office/drawing/2014/main" id="{3D281CEC-C091-B320-CA5C-2DF76113716C}"/>
              </a:ext>
            </a:extLst>
          </p:cNvPr>
          <p:cNvPicPr>
            <a:picLocks noChangeAspect="1"/>
          </p:cNvPicPr>
          <p:nvPr/>
        </p:nvPicPr>
        <p:blipFill>
          <a:blip r:embed="rId5"/>
          <a:stretch>
            <a:fillRect/>
          </a:stretch>
        </p:blipFill>
        <p:spPr>
          <a:xfrm>
            <a:off x="4053876" y="2948149"/>
            <a:ext cx="1620000" cy="1620000"/>
          </a:xfrm>
          <a:prstGeom prst="rect">
            <a:avLst/>
          </a:prstGeom>
        </p:spPr>
      </p:pic>
    </p:spTree>
    <p:extLst>
      <p:ext uri="{BB962C8B-B14F-4D97-AF65-F5344CB8AC3E}">
        <p14:creationId xmlns:p14="http://schemas.microsoft.com/office/powerpoint/2010/main" val="408198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3C7F-FB3A-8E84-FF8F-32B6E2F651A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30A048C-964B-384E-6B0A-7088E81EF58D}"/>
              </a:ext>
            </a:extLst>
          </p:cNvPr>
          <p:cNvSpPr>
            <a:spLocks noGrp="1"/>
          </p:cNvSpPr>
          <p:nvPr>
            <p:ph type="title"/>
          </p:nvPr>
        </p:nvSpPr>
        <p:spPr/>
        <p:txBody>
          <a:bodyPr>
            <a:normAutofit fontScale="90000"/>
          </a:bodyPr>
          <a:lstStyle/>
          <a:p>
            <a:r>
              <a:rPr lang="en-US" dirty="0"/>
              <a:t>Pipeline Safety Management</a:t>
            </a:r>
          </a:p>
        </p:txBody>
      </p:sp>
      <p:sp>
        <p:nvSpPr>
          <p:cNvPr id="4" name="Text Placeholder 3">
            <a:extLst>
              <a:ext uri="{FF2B5EF4-FFF2-40B4-BE49-F238E27FC236}">
                <a16:creationId xmlns:a16="http://schemas.microsoft.com/office/drawing/2014/main" id="{4D3735A5-1987-26C2-5448-33F23AD1CB89}"/>
              </a:ext>
            </a:extLst>
          </p:cNvPr>
          <p:cNvSpPr>
            <a:spLocks noGrp="1"/>
          </p:cNvSpPr>
          <p:nvPr>
            <p:ph type="body" idx="1"/>
          </p:nvPr>
        </p:nvSpPr>
        <p:spPr>
          <a:xfrm>
            <a:off x="623888" y="1020763"/>
            <a:ext cx="5667375" cy="498475"/>
          </a:xfrm>
        </p:spPr>
        <p:txBody>
          <a:bodyPr/>
          <a:lstStyle/>
          <a:p>
            <a:r>
              <a:rPr lang="en-US" b="1" dirty="0"/>
              <a:t>RISK ASSESSMENT</a:t>
            </a:r>
          </a:p>
          <a:p>
            <a:endParaRPr lang="en-US" dirty="0"/>
          </a:p>
        </p:txBody>
      </p:sp>
      <p:sp>
        <p:nvSpPr>
          <p:cNvPr id="7" name="Text Placeholder 6">
            <a:extLst>
              <a:ext uri="{FF2B5EF4-FFF2-40B4-BE49-F238E27FC236}">
                <a16:creationId xmlns:a16="http://schemas.microsoft.com/office/drawing/2014/main" id="{977ED1AB-079F-4537-2074-24DF6CE14A25}"/>
              </a:ext>
            </a:extLst>
          </p:cNvPr>
          <p:cNvSpPr>
            <a:spLocks noGrp="1"/>
          </p:cNvSpPr>
          <p:nvPr>
            <p:ph type="body" sz="quarter" idx="10"/>
          </p:nvPr>
        </p:nvSpPr>
        <p:spPr>
          <a:xfrm>
            <a:off x="565039" y="1570802"/>
            <a:ext cx="8095970" cy="3165321"/>
          </a:xfrm>
        </p:spPr>
        <p:txBody>
          <a:bodyPr>
            <a:normAutofit/>
          </a:bodyPr>
          <a:lstStyle/>
          <a:p>
            <a:r>
              <a:rPr lang="en-US" sz="1600" b="1" dirty="0"/>
              <a:t>Natural Gas Pipelines</a:t>
            </a:r>
          </a:p>
          <a:p>
            <a:pPr lvl="1"/>
            <a:r>
              <a:rPr lang="en-US" sz="1600" dirty="0"/>
              <a:t>Severity and frequency informed by &gt;18 million </a:t>
            </a:r>
            <a:r>
              <a:rPr lang="en-US" sz="1600" dirty="0" err="1"/>
              <a:t>km.years</a:t>
            </a:r>
            <a:r>
              <a:rPr lang="en-US" sz="1600" dirty="0"/>
              <a:t> of data (EGIG and DoT)</a:t>
            </a:r>
          </a:p>
          <a:p>
            <a:pPr lvl="1"/>
            <a:r>
              <a:rPr lang="en-US" sz="1600" dirty="0"/>
              <a:t>Failure mode, ignition probability, fatality probability</a:t>
            </a:r>
          </a:p>
          <a:p>
            <a:pPr lvl="1"/>
            <a:r>
              <a:rPr lang="en-US" sz="1600" dirty="0"/>
              <a:t>Heat radiation dominant</a:t>
            </a:r>
          </a:p>
          <a:p>
            <a:r>
              <a:rPr lang="en-US" sz="1600" b="1" dirty="0"/>
              <a:t>Hydrogen Pipelines </a:t>
            </a:r>
          </a:p>
          <a:p>
            <a:pPr lvl="1"/>
            <a:r>
              <a:rPr lang="en-US" sz="1600" dirty="0"/>
              <a:t>Little or no statistical data, so conservative guidance provided</a:t>
            </a:r>
          </a:p>
          <a:p>
            <a:pPr lvl="1"/>
            <a:r>
              <a:rPr lang="en-US" sz="1600" dirty="0"/>
              <a:t>Ignition probability ~100%, auto-ignition, increased fatality probability </a:t>
            </a:r>
          </a:p>
          <a:p>
            <a:pPr lvl="1"/>
            <a:r>
              <a:rPr lang="en-US" sz="1600" dirty="0"/>
              <a:t>Explosion consequences &gt; heat radiation consequence (?)</a:t>
            </a:r>
          </a:p>
          <a:p>
            <a:pPr lvl="1"/>
            <a:r>
              <a:rPr lang="en-US" sz="1100" dirty="0">
                <a:latin typeface="Aptos" panose="020B0004020202020204" pitchFamily="34" charset="0"/>
              </a:rPr>
              <a:t>Refer Thomas Jackson, </a:t>
            </a:r>
            <a:r>
              <a:rPr lang="en-US" sz="1100" i="1" dirty="0">
                <a:latin typeface="Aptos" panose="020B0004020202020204" pitchFamily="34" charset="0"/>
              </a:rPr>
              <a:t>Assessing and Managing Process Safety Risks for Future Fuels, APGA Conference 2024</a:t>
            </a:r>
            <a:endParaRPr lang="en-US" sz="1600" dirty="0"/>
          </a:p>
          <a:p>
            <a:pPr marL="0" indent="0">
              <a:buNone/>
            </a:pPr>
            <a:r>
              <a:rPr lang="en-US" sz="1600" b="1" i="1" dirty="0">
                <a:solidFill>
                  <a:srgbClr val="FA0000"/>
                </a:solidFill>
              </a:rPr>
              <a:t>Hydrogen service risk &gt; “equivalent” natural gas pipeline risk – add risk controls</a:t>
            </a:r>
            <a:endParaRPr lang="en-US" sz="1400" i="1" dirty="0"/>
          </a:p>
        </p:txBody>
      </p:sp>
    </p:spTree>
    <p:extLst>
      <p:ext uri="{BB962C8B-B14F-4D97-AF65-F5344CB8AC3E}">
        <p14:creationId xmlns:p14="http://schemas.microsoft.com/office/powerpoint/2010/main" val="325397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BCE26-71D9-EAB1-00AB-5BB5CE54AD1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31CECA7-5C5F-3437-D754-CB805FEFE9DD}"/>
              </a:ext>
            </a:extLst>
          </p:cNvPr>
          <p:cNvSpPr>
            <a:spLocks noGrp="1"/>
          </p:cNvSpPr>
          <p:nvPr>
            <p:ph type="title"/>
          </p:nvPr>
        </p:nvSpPr>
        <p:spPr>
          <a:xfrm>
            <a:off x="623893" y="448764"/>
            <a:ext cx="7623814" cy="497801"/>
          </a:xfrm>
        </p:spPr>
        <p:txBody>
          <a:bodyPr>
            <a:normAutofit fontScale="90000"/>
          </a:bodyPr>
          <a:lstStyle/>
          <a:p>
            <a:r>
              <a:rPr lang="en-US" sz="3600" dirty="0"/>
              <a:t>Facilities Risk and Hazard Management</a:t>
            </a:r>
          </a:p>
        </p:txBody>
      </p:sp>
      <p:sp>
        <p:nvSpPr>
          <p:cNvPr id="4" name="Text Placeholder 3">
            <a:extLst>
              <a:ext uri="{FF2B5EF4-FFF2-40B4-BE49-F238E27FC236}">
                <a16:creationId xmlns:a16="http://schemas.microsoft.com/office/drawing/2014/main" id="{CEEFC824-E831-8CC0-7D4D-4BB85AA69733}"/>
              </a:ext>
            </a:extLst>
          </p:cNvPr>
          <p:cNvSpPr>
            <a:spLocks noGrp="1"/>
          </p:cNvSpPr>
          <p:nvPr>
            <p:ph type="body" idx="1"/>
          </p:nvPr>
        </p:nvSpPr>
        <p:spPr>
          <a:xfrm>
            <a:off x="623888" y="1020763"/>
            <a:ext cx="5667375" cy="498475"/>
          </a:xfrm>
        </p:spPr>
        <p:txBody>
          <a:bodyPr/>
          <a:lstStyle/>
          <a:p>
            <a:r>
              <a:rPr lang="en-US" b="1" dirty="0"/>
              <a:t>TOPICS</a:t>
            </a:r>
          </a:p>
          <a:p>
            <a:endParaRPr lang="en-US" dirty="0"/>
          </a:p>
        </p:txBody>
      </p:sp>
      <p:sp>
        <p:nvSpPr>
          <p:cNvPr id="7" name="Text Placeholder 6">
            <a:extLst>
              <a:ext uri="{FF2B5EF4-FFF2-40B4-BE49-F238E27FC236}">
                <a16:creationId xmlns:a16="http://schemas.microsoft.com/office/drawing/2014/main" id="{4FE0D97D-39BD-E45C-8A00-3B6882A2F194}"/>
              </a:ext>
            </a:extLst>
          </p:cNvPr>
          <p:cNvSpPr>
            <a:spLocks noGrp="1"/>
          </p:cNvSpPr>
          <p:nvPr>
            <p:ph type="body" sz="quarter" idx="10"/>
          </p:nvPr>
        </p:nvSpPr>
        <p:spPr>
          <a:xfrm>
            <a:off x="623887" y="1519238"/>
            <a:ext cx="6981023" cy="3175498"/>
          </a:xfrm>
        </p:spPr>
        <p:txBody>
          <a:bodyPr>
            <a:normAutofit lnSpcReduction="10000"/>
          </a:bodyPr>
          <a:lstStyle/>
          <a:p>
            <a:r>
              <a:rPr lang="en-US" sz="1600" dirty="0"/>
              <a:t>Established Hazard Analysis / Risk Assessment apply</a:t>
            </a:r>
          </a:p>
          <a:p>
            <a:pPr lvl="1"/>
            <a:r>
              <a:rPr lang="en-US" sz="1600" dirty="0"/>
              <a:t>For example - HIPAP 4 and HIPAP 6</a:t>
            </a:r>
          </a:p>
          <a:p>
            <a:r>
              <a:rPr lang="en-US" sz="1600" dirty="0"/>
              <a:t>Leak detection and flame detection</a:t>
            </a:r>
            <a:endParaRPr lang="en-US" sz="1600" dirty="0">
              <a:solidFill>
                <a:srgbClr val="FF0000"/>
              </a:solidFill>
            </a:endParaRPr>
          </a:p>
          <a:p>
            <a:pPr lvl="1"/>
            <a:r>
              <a:rPr lang="en-US" sz="1600" dirty="0"/>
              <a:t>Hydrogen-specific systems required (invisible flame)</a:t>
            </a:r>
          </a:p>
          <a:p>
            <a:pPr lvl="1"/>
            <a:r>
              <a:rPr lang="en-US" sz="1600" dirty="0"/>
              <a:t>Co-sensitive detectors may be affected (e.g. carbon monoxide)</a:t>
            </a:r>
          </a:p>
          <a:p>
            <a:r>
              <a:rPr lang="en-US" sz="1600" dirty="0"/>
              <a:t>Control of ignition sources – hazardous area assessment</a:t>
            </a:r>
          </a:p>
          <a:p>
            <a:pPr lvl="1"/>
            <a:r>
              <a:rPr lang="en-US" sz="1600" dirty="0"/>
              <a:t>Low ignition energy increases ignition probability</a:t>
            </a:r>
          </a:p>
          <a:p>
            <a:r>
              <a:rPr lang="en-US" sz="1600" dirty="0"/>
              <a:t>Escalation controls</a:t>
            </a:r>
          </a:p>
          <a:p>
            <a:pPr lvl="1"/>
            <a:r>
              <a:rPr lang="en-US" sz="1600" dirty="0"/>
              <a:t>Protection for heat radiation and blast hazards</a:t>
            </a:r>
          </a:p>
          <a:p>
            <a:r>
              <a:rPr lang="en-US" sz="1600" dirty="0"/>
              <a:t>Human Factors</a:t>
            </a:r>
          </a:p>
          <a:p>
            <a:pPr lvl="1"/>
            <a:r>
              <a:rPr lang="en-US" sz="1600" dirty="0"/>
              <a:t>Hydrogen-specific systems, procedures, training</a:t>
            </a:r>
          </a:p>
        </p:txBody>
      </p:sp>
      <p:pic>
        <p:nvPicPr>
          <p:cNvPr id="8" name="Picture 7">
            <a:extLst>
              <a:ext uri="{FF2B5EF4-FFF2-40B4-BE49-F238E27FC236}">
                <a16:creationId xmlns:a16="http://schemas.microsoft.com/office/drawing/2014/main" id="{3D0F82F0-6DDC-FA66-909F-183138DD51EE}"/>
              </a:ext>
            </a:extLst>
          </p:cNvPr>
          <p:cNvPicPr>
            <a:picLocks noChangeAspect="1"/>
          </p:cNvPicPr>
          <p:nvPr/>
        </p:nvPicPr>
        <p:blipFill>
          <a:blip r:embed="rId3"/>
          <a:stretch>
            <a:fillRect/>
          </a:stretch>
        </p:blipFill>
        <p:spPr>
          <a:xfrm>
            <a:off x="6894699" y="1392796"/>
            <a:ext cx="1253467" cy="1714191"/>
          </a:xfrm>
          <a:prstGeom prst="rect">
            <a:avLst/>
          </a:prstGeom>
        </p:spPr>
      </p:pic>
      <p:pic>
        <p:nvPicPr>
          <p:cNvPr id="3" name="Picture 2">
            <a:extLst>
              <a:ext uri="{FF2B5EF4-FFF2-40B4-BE49-F238E27FC236}">
                <a16:creationId xmlns:a16="http://schemas.microsoft.com/office/drawing/2014/main" id="{E4F27ECC-19DD-C200-92B5-70045B7E5A73}"/>
              </a:ext>
            </a:extLst>
          </p:cNvPr>
          <p:cNvPicPr>
            <a:picLocks noChangeAspect="1"/>
          </p:cNvPicPr>
          <p:nvPr/>
        </p:nvPicPr>
        <p:blipFill>
          <a:blip r:embed="rId4"/>
          <a:stretch>
            <a:fillRect/>
          </a:stretch>
        </p:blipFill>
        <p:spPr>
          <a:xfrm>
            <a:off x="7604910" y="2571750"/>
            <a:ext cx="1253467" cy="1671882"/>
          </a:xfrm>
          <a:prstGeom prst="rect">
            <a:avLst/>
          </a:prstGeom>
        </p:spPr>
      </p:pic>
    </p:spTree>
    <p:extLst>
      <p:ext uri="{BB962C8B-B14F-4D97-AF65-F5344CB8AC3E}">
        <p14:creationId xmlns:p14="http://schemas.microsoft.com/office/powerpoint/2010/main" val="1920715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FAC3F5DC53AA48B45BFE3C9DBD7AC3" ma:contentTypeVersion="17" ma:contentTypeDescription="Create a new document." ma:contentTypeScope="" ma:versionID="8d9a1c25e5cd89af91997251e37cfd1a">
  <xsd:schema xmlns:xsd="http://www.w3.org/2001/XMLSchema" xmlns:xs="http://www.w3.org/2001/XMLSchema" xmlns:p="http://schemas.microsoft.com/office/2006/metadata/properties" xmlns:ns2="2f732a9f-8d01-475f-a814-84d06fc7189b" xmlns:ns3="5e80721e-ec21-4d83-87b2-1bc9ea5ddc25" xmlns:ns4="e35f1a1b-9455-4987-aeba-2c5d3ff84d62" targetNamespace="http://schemas.microsoft.com/office/2006/metadata/properties" ma:root="true" ma:fieldsID="9429253fdb06cd8922924efae1996ac4" ns2:_="" ns3:_="" ns4:_="">
    <xsd:import namespace="2f732a9f-8d01-475f-a814-84d06fc7189b"/>
    <xsd:import namespace="5e80721e-ec21-4d83-87b2-1bc9ea5ddc25"/>
    <xsd:import namespace="e35f1a1b-9455-4987-aeba-2c5d3ff84d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32a9f-8d01-475f-a814-84d06fc71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7b88db-b703-4d04-81b7-e61a8f0436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80721e-ec21-4d83-87b2-1bc9ea5ddc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5f1a1b-9455-4987-aeba-2c5d3ff84d6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65044ba-0430-49f4-a201-87e7242bc9f6}" ma:internalName="TaxCatchAll" ma:showField="CatchAllData" ma:web="e35f1a1b-9455-4987-aeba-2c5d3ff84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e80721e-ec21-4d83-87b2-1bc9ea5ddc25">
      <UserInfo>
        <DisplayName/>
        <AccountId xsi:nil="true"/>
        <AccountType/>
      </UserInfo>
    </SharedWithUsers>
    <TaxCatchAll xmlns="e35f1a1b-9455-4987-aeba-2c5d3ff84d62" xsi:nil="true"/>
    <lcf76f155ced4ddcb4097134ff3c332f xmlns="2f732a9f-8d01-475f-a814-84d06fc718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1B2B9F-83B3-4EE5-8C5C-9E10CE6C0944}"/>
</file>

<file path=customXml/itemProps2.xml><?xml version="1.0" encoding="utf-8"?>
<ds:datastoreItem xmlns:ds="http://schemas.openxmlformats.org/officeDocument/2006/customXml" ds:itemID="{D4AEE850-ABD7-4B0F-AA3E-081B615619B9}">
  <ds:schemaRefs>
    <ds:schemaRef ds:uri="http://schemas.microsoft.com/sharepoint/v3/contenttype/forms"/>
  </ds:schemaRefs>
</ds:datastoreItem>
</file>

<file path=customXml/itemProps3.xml><?xml version="1.0" encoding="utf-8"?>
<ds:datastoreItem xmlns:ds="http://schemas.openxmlformats.org/officeDocument/2006/customXml" ds:itemID="{45E1B3EC-60E3-42F1-88CD-9B9BA966C398}">
  <ds:schemaRefs>
    <ds:schemaRef ds:uri="http://schemas.microsoft.com/office/2006/documentManagement/types"/>
    <ds:schemaRef ds:uri="http://purl.org/dc/dcmitype/"/>
    <ds:schemaRef ds:uri="http://purl.org/dc/terms/"/>
    <ds:schemaRef ds:uri="http://schemas.openxmlformats.org/package/2006/metadata/core-properties"/>
    <ds:schemaRef ds:uri="4bd2851d-78fa-4755-bea0-e81e8d2e92e1"/>
    <ds:schemaRef ds:uri="http://schemas.microsoft.com/office/2006/metadata/properties"/>
    <ds:schemaRef ds:uri="http://www.w3.org/XML/1998/namespace"/>
    <ds:schemaRef ds:uri="http://schemas.microsoft.com/office/infopath/2007/PartnerControls"/>
    <ds:schemaRef ds:uri="c4363bc9-e002-4f81-a5e1-8f41fba3c29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1295</TotalTime>
  <Words>1811</Words>
  <Application>Microsoft Office PowerPoint</Application>
  <PresentationFormat>On-screen Show (16:9)</PresentationFormat>
  <Paragraphs>209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Office Theme</vt:lpstr>
      <vt:lpstr>Chapter 11 - Safety</vt:lpstr>
      <vt:lpstr>Overview</vt:lpstr>
      <vt:lpstr>Safety in AS(/NZS) 2885</vt:lpstr>
      <vt:lpstr>Pipeline Safety Management</vt:lpstr>
      <vt:lpstr>Pipeline Safety Management</vt:lpstr>
      <vt:lpstr>Pipeline Safety Management</vt:lpstr>
      <vt:lpstr>Pipeline Safety Management</vt:lpstr>
      <vt:lpstr>Pipeline Safety Management</vt:lpstr>
      <vt:lpstr>Facilities Risk and Hazard Management</vt:lpstr>
      <vt:lpstr>Emergency Management Considerations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Richard McDonough</cp:lastModifiedBy>
  <cp:revision>77</cp:revision>
  <cp:lastPrinted>2025-03-05T00:30:18Z</cp:lastPrinted>
  <dcterms:created xsi:type="dcterms:W3CDTF">2020-04-22T00:43:54Z</dcterms:created>
  <dcterms:modified xsi:type="dcterms:W3CDTF">2025-03-05T01:49:54Z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0x01010069FAC3F5DC53AA48B45BFE3C9DBD7AC3</vt:lpwstr>
  </property>
  <property fmtid="{D5CDD505-2E9C-101B-9397-08002B2CF9AE}" pid="3" name="Order">
    <vt:r8>901100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