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sldIdLst>
    <p:sldId id="259" r:id="rId5"/>
    <p:sldId id="296" r:id="rId6"/>
    <p:sldId id="274" r:id="rId7"/>
    <p:sldId id="297" r:id="rId8"/>
    <p:sldId id="279" r:id="rId9"/>
    <p:sldId id="295" r:id="rId10"/>
    <p:sldId id="264" r:id="rId11"/>
    <p:sldId id="272" r:id="rId12"/>
    <p:sldId id="261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53C"/>
    <a:srgbClr val="1A448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3FEFB-2C4F-4707-8AAA-BEE454BED30F}" v="29" dt="2025-03-06T00:19:57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9"/>
    <p:restoredTop sz="92752" autoAdjust="0"/>
  </p:normalViewPr>
  <p:slideViewPr>
    <p:cSldViewPr snapToGrid="0" snapToObjects="1">
      <p:cViewPr varScale="1">
        <p:scale>
          <a:sx n="98" d="100"/>
          <a:sy n="98" d="100"/>
        </p:scale>
        <p:origin x="13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33E2B3-52EB-0E41-9333-FC28914F8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E4959D-6655-4947-8861-58B3AAB04DA7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92EB-FC4F-8547-A90D-F55AF8C56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3711"/>
            <a:ext cx="5667375" cy="191611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1601B-0654-C742-BCD2-7B3C13CF1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DA654-0C4F-E545-844D-490A131FB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B70A9-40BC-9446-9121-77D651FBE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C74D46-2DC1-B348-94D8-1A8C97224C3A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02CD1-C943-8D46-91A4-E3547F67E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436"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700796-5A8D-E8C6-EA81-96A6EB8E0BF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1375" y="857226"/>
            <a:ext cx="8201250" cy="248145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125" b="1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AU" noProof="0"/>
              <a:t>Click to add 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CFA1AE-1484-CA9F-231A-835E5F854B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375" y="1247511"/>
            <a:ext cx="3645000" cy="30375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40E7E3F-220F-D87A-F8B4-CB7A602530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1247511"/>
            <a:ext cx="3645000" cy="30375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5B4FEF-01ED-4A80-3350-59CC7F65BB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1375" y="4243075"/>
            <a:ext cx="8201250" cy="377539"/>
          </a:xfrm>
        </p:spPr>
        <p:txBody>
          <a:bodyPr anchor="b" anchorCtr="0">
            <a:spAutoFit/>
          </a:bodyPr>
          <a:lstStyle>
            <a:lvl1pPr marL="81000" indent="-81000">
              <a:lnSpc>
                <a:spcPct val="90000"/>
              </a:lnSpc>
              <a:spcBef>
                <a:spcPts val="169"/>
              </a:spcBef>
              <a:spcAft>
                <a:spcPts val="0"/>
              </a:spcAft>
              <a:buSzPct val="100000"/>
              <a:buFont typeface="+mj-lt"/>
              <a:buAutoNum type="arabicPeriod"/>
              <a:defRPr sz="563" b="0"/>
            </a:lvl1pPr>
            <a:lvl2pPr marL="40500" indent="-40500">
              <a:lnSpc>
                <a:spcPct val="90000"/>
              </a:lnSpc>
              <a:spcBef>
                <a:spcPts val="169"/>
              </a:spcBef>
              <a:spcAft>
                <a:spcPts val="0"/>
              </a:spcAft>
              <a:buFont typeface="Arial" panose="020B0604020202020204" pitchFamily="34" charset="0"/>
              <a:buChar char="⃰"/>
              <a:defRPr sz="563" b="0"/>
            </a:lvl2pPr>
            <a:lvl3pPr marL="0" indent="-40500">
              <a:lnSpc>
                <a:spcPct val="90000"/>
              </a:lnSpc>
              <a:spcBef>
                <a:spcPts val="169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0500" algn="l"/>
              </a:tabLst>
              <a:defRPr sz="563" b="0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AU" noProof="0"/>
              <a:t>Click to add notes – increase list level for notes with an asterisk or generic text</a:t>
            </a:r>
          </a:p>
          <a:p>
            <a:pPr lvl="1"/>
            <a:r>
              <a:rPr lang="en-AU" noProof="0"/>
              <a:t>Notes with asterisk</a:t>
            </a:r>
          </a:p>
          <a:p>
            <a:pPr lvl="2"/>
            <a:r>
              <a:rPr lang="en-AU" noProof="0"/>
              <a:t>Generic notes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2911434-496C-FFCB-E680-B36398211D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noProof="0"/>
              <a:t>Presentation title and date goes in footer  |  Month Year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E77673F-9FBA-0626-5F8B-BD972D6728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316B6A-336A-44FF-82DA-A4D1594FA055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78448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Hydrogen Pipeline Systems Code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  <p:sldLayoutId id="2147483689" r:id="rId4"/>
    <p:sldLayoutId id="2147483692" r:id="rId5"/>
    <p:sldLayoutId id="2147483682" r:id="rId6"/>
    <p:sldLayoutId id="214748369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uturefuelscrc.com/project/rp3-2-10-hydrogen-pipeline-code-of-practice-design-construction-and-operatio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4B452-B39E-DE47-8FF7-715397C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Hydrogen Pipeline Systems Code of Practice – wrap up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B0AB9-57FC-7E46-B7B8-B5A55412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Dissemination Workshop March 2025</a:t>
            </a:r>
          </a:p>
        </p:txBody>
      </p:sp>
    </p:spTree>
    <p:extLst>
      <p:ext uri="{BB962C8B-B14F-4D97-AF65-F5344CB8AC3E}">
        <p14:creationId xmlns:p14="http://schemas.microsoft.com/office/powerpoint/2010/main" val="48591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CEA62-F806-4067-4922-7C0125033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386B41-B17E-0AE7-F5E2-E9B9A8B4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3" y="343509"/>
            <a:ext cx="6697885" cy="4978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Background</a:t>
            </a:r>
            <a:r>
              <a:rPr lang="en-US" sz="33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4835F-125F-F077-2498-499757E8A051}"/>
              </a:ext>
            </a:extLst>
          </p:cNvPr>
          <p:cNvSpPr txBox="1"/>
          <p:nvPr/>
        </p:nvSpPr>
        <p:spPr>
          <a:xfrm>
            <a:off x="639521" y="1071902"/>
            <a:ext cx="6449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Proposal – Industry Need (2021) </a:t>
            </a:r>
          </a:p>
          <a:p>
            <a:endParaRPr lang="en-AU" sz="1400" b="1" dirty="0">
              <a:solidFill>
                <a:srgbClr val="8EC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AS2885 does not currently provide requirements for hydrogen service, and does not consider the different design and material limitations or the associated conditions to safely accommodate hydrogen as a fluid. 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This project will provide industry with a Code of Practice for Hydrogen pipeline design and operation, including pipelines carrying hydrogen/methane blends and existing pipelines that are converted to hydrogen service and covering both carbon steel and composite materials. 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A future phase of this project is anticipated at the end of the FFCRC life, to incorporate outcomes of research that has not yet been completed.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FD989-0D5A-344A-9744-37AFEBF3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38" y="238539"/>
            <a:ext cx="6697885" cy="4978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World class research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B99CF-4F34-6250-1B9C-AE13CDEA9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075" y="340405"/>
            <a:ext cx="2075644" cy="1947065"/>
          </a:xfrm>
          <a:prstGeom prst="rect">
            <a:avLst/>
          </a:prstGeom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33F7EA82-5112-6999-24CF-743C9D4D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81" y="2410189"/>
            <a:ext cx="2973394" cy="16576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E8CE7-9D83-8B7F-C5E6-51388EADE5BE}"/>
              </a:ext>
            </a:extLst>
          </p:cNvPr>
          <p:cNvSpPr txBox="1"/>
          <p:nvPr/>
        </p:nvSpPr>
        <p:spPr>
          <a:xfrm>
            <a:off x="371619" y="4472958"/>
            <a:ext cx="2447173" cy="497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Example FE mesh on dent-gouge damage in hydrogen service. </a:t>
            </a:r>
            <a:endParaRPr lang="en-A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E1524-1CD2-963B-990F-1F7F684C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8" y="1639580"/>
            <a:ext cx="2350668" cy="1743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BE9FE-3297-F915-02FA-AF6587748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82" y="3165015"/>
            <a:ext cx="2358990" cy="1307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238F0-C916-CEB5-F690-A482CCACB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8"/>
          <a:stretch/>
        </p:blipFill>
        <p:spPr bwMode="auto">
          <a:xfrm>
            <a:off x="2986195" y="1313938"/>
            <a:ext cx="2483857" cy="215963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45AD0D-DA29-CA2A-385B-8970874AF2CD}"/>
              </a:ext>
            </a:extLst>
          </p:cNvPr>
          <p:cNvSpPr txBox="1"/>
          <p:nvPr/>
        </p:nvSpPr>
        <p:spPr>
          <a:xfrm>
            <a:off x="3004536" y="3570085"/>
            <a:ext cx="2447173" cy="497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Hydrogen distribution grid test bed at Deakin University </a:t>
            </a:r>
            <a:endParaRPr lang="en-A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EA519-1444-8958-DB71-58BBF90C3F25}"/>
              </a:ext>
            </a:extLst>
          </p:cNvPr>
          <p:cNvSpPr txBox="1"/>
          <p:nvPr/>
        </p:nvSpPr>
        <p:spPr>
          <a:xfrm>
            <a:off x="5798486" y="4260943"/>
            <a:ext cx="2447173" cy="2823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A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03C6C-6F93-4871-67DB-7327DA3214FF}"/>
              </a:ext>
            </a:extLst>
          </p:cNvPr>
          <p:cNvSpPr txBox="1"/>
          <p:nvPr/>
        </p:nvSpPr>
        <p:spPr>
          <a:xfrm>
            <a:off x="5757866" y="4230670"/>
            <a:ext cx="2447173" cy="497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Hydrogen materials test lab at the University of Wollongong</a:t>
            </a:r>
            <a:endParaRPr lang="en-A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C7C2B9F-1F4A-ADA2-45C1-AF6C1EDBE36A}"/>
              </a:ext>
            </a:extLst>
          </p:cNvPr>
          <p:cNvSpPr txBox="1">
            <a:spLocks/>
          </p:cNvSpPr>
          <p:nvPr/>
        </p:nvSpPr>
        <p:spPr>
          <a:xfrm>
            <a:off x="567841" y="723067"/>
            <a:ext cx="7289302" cy="3416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2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8EC53C"/>
                </a:solidFill>
              </a:rPr>
              <a:t>Industry led research through Future Fuels CRC </a:t>
            </a:r>
          </a:p>
        </p:txBody>
      </p:sp>
    </p:spTree>
    <p:extLst>
      <p:ext uri="{BB962C8B-B14F-4D97-AF65-F5344CB8AC3E}">
        <p14:creationId xmlns:p14="http://schemas.microsoft.com/office/powerpoint/2010/main" val="20663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D41B-D73D-D86B-217C-7B82788D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9BB8AB-6D81-4C78-ABF7-0DE02744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20" y="325205"/>
            <a:ext cx="8735148" cy="31162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Engineering guidance for hydrogen pipelines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A43E3B-DFBE-AB10-B538-7B19A2AB680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4627" y="691622"/>
            <a:ext cx="8079458" cy="341632"/>
          </a:xfrm>
        </p:spPr>
        <p:txBody>
          <a:bodyPr/>
          <a:lstStyle/>
          <a:p>
            <a:r>
              <a:rPr lang="en-AU" sz="1800" dirty="0">
                <a:solidFill>
                  <a:srgbClr val="8EC53C"/>
                </a:solidFill>
              </a:rPr>
              <a:t>Engineering guidance is constantly developing internationally </a:t>
            </a:r>
            <a:r>
              <a:rPr lang="en-AU" sz="1800" u="sng" dirty="0">
                <a:solidFill>
                  <a:srgbClr val="8EC53C"/>
                </a:solidFill>
              </a:rPr>
              <a:t>and not in isolation 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F277D1-D719-491D-7471-CFD8A4908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915" y="1193200"/>
            <a:ext cx="4022085" cy="3050553"/>
          </a:xfrm>
        </p:spPr>
        <p:txBody>
          <a:bodyPr>
            <a:normAutofit fontScale="92500" lnSpcReduction="10000"/>
          </a:bodyPr>
          <a:lstStyle/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ASME B31.12: 2023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: Hydrogen Piping and Pipelines </a:t>
            </a:r>
          </a:p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CSA 2024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: Assessment of Natural Gas Pipeline Materials for Hydrogen Service</a:t>
            </a:r>
          </a:p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EPRG 2024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: Hydrogen Pipelines Integrity Management and Repurposing Guideline White Paper </a:t>
            </a:r>
          </a:p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EPRG 2024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: Best Practice guidelines for small scale fracture toughness testing in hydrogen gas of carbon steel pipeline material</a:t>
            </a:r>
          </a:p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PRCI CER 2024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: for Pipelines in Hydrogen and Hydrogen Blend Service</a:t>
            </a:r>
          </a:p>
          <a:p>
            <a:r>
              <a:rPr lang="en-AU" sz="1500" b="1" dirty="0">
                <a:latin typeface="Arial" panose="020B0604020202020204" pitchFamily="34" charset="0"/>
                <a:cs typeface="Arial" panose="020B0604020202020204" pitchFamily="34" charset="0"/>
              </a:rPr>
              <a:t>FFCRC 2024: </a:t>
            </a: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Hydrogen Pipeline Systems Code of Practice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49968-9249-082D-79F7-B371F585F3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84335" y="4655979"/>
            <a:ext cx="3086100" cy="273844"/>
          </a:xfrm>
        </p:spPr>
        <p:txBody>
          <a:bodyPr/>
          <a:lstStyle/>
          <a:p>
            <a:r>
              <a:rPr lang="en-AU" noProof="0" dirty="0"/>
              <a:t>APGA Convention |  October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D6213-B3B3-3E59-F739-99C3AE8D3B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316B6A-336A-44FF-82DA-A4D1594FA055}" type="slidenum">
              <a:rPr lang="en-AU" noProof="0" smtClean="0"/>
              <a:pPr/>
              <a:t>4</a:t>
            </a:fld>
            <a:endParaRPr lang="en-AU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5900CB-E5D0-4A95-4053-2B0498CA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064" y="1193201"/>
            <a:ext cx="4007021" cy="30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51A6-E72A-9341-B55E-04FC4C1D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69" y="285832"/>
            <a:ext cx="7000493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Read the instructions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091" y="901525"/>
            <a:ext cx="4734509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spcAft>
                <a:spcPts val="800"/>
              </a:spcAft>
            </a:pPr>
            <a:r>
              <a:rPr lang="en-AU" sz="1600" b="1" dirty="0">
                <a:solidFill>
                  <a:srgbClr val="8EC5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 CoP is not exhaustive, due to current limited operating experience and understanding that continues to evolve to close gaps*</a:t>
            </a:r>
            <a:endParaRPr lang="en-A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1:</a:t>
            </a:r>
          </a:p>
          <a:p>
            <a:pPr marL="7429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this Hydrogen Pipeline Systems Code of Practice (CoP) is </a:t>
            </a:r>
            <a:r>
              <a:rPr lang="en-A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guidance based on current knowledge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design, construction and operation of transmission pipeline systems transporting gaseous hydrogen or blends of hydrogen and hydrocarbon fluids.</a:t>
            </a:r>
          </a:p>
          <a:p>
            <a:pPr marL="7429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the CoP may be further developed into a published standard in the future, this current revision of </a:t>
            </a:r>
            <a:r>
              <a:rPr lang="en-A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CoP is not equivalent to a formal, published Australian standard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aution Machine Sign Read Instructions ...">
            <a:extLst>
              <a:ext uri="{FF2B5EF4-FFF2-40B4-BE49-F238E27FC236}">
                <a16:creationId xmlns:a16="http://schemas.microsoft.com/office/drawing/2014/main" id="{3858A0F6-EE59-AAB1-7E9B-885529C1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09" y="167022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4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2D7C06-41F3-6200-F6D6-18917A06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60" y="325205"/>
            <a:ext cx="8735148" cy="31162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Plagiarism warning…..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7A252-C7E1-156C-60CF-7E2A70EF39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84737" y="4630341"/>
            <a:ext cx="2462127" cy="273844"/>
          </a:xfrm>
        </p:spPr>
        <p:txBody>
          <a:bodyPr/>
          <a:lstStyle/>
          <a:p>
            <a:r>
              <a:rPr lang="en-AU" noProof="0" dirty="0"/>
              <a:t>APGA Convention |  October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73EAD-1421-33EC-1F4F-919781B481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316B6A-336A-44FF-82DA-A4D1594FA055}" type="slidenum">
              <a:rPr lang="en-AU" noProof="0" smtClean="0"/>
              <a:pPr/>
              <a:t>6</a:t>
            </a:fld>
            <a:endParaRPr lang="en-AU" noProof="0"/>
          </a:p>
        </p:txBody>
      </p:sp>
      <p:pic>
        <p:nvPicPr>
          <p:cNvPr id="1026" name="Picture 2" descr="Self-Plagiarism: How to Define It and Why You Should Avoid It | AJE">
            <a:extLst>
              <a:ext uri="{FF2B5EF4-FFF2-40B4-BE49-F238E27FC236}">
                <a16:creationId xmlns:a16="http://schemas.microsoft.com/office/drawing/2014/main" id="{6A3B33E8-DDC1-76B4-0359-FD1024F5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0" y="1002049"/>
            <a:ext cx="5814571" cy="3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2F622AE-5728-0556-7643-ADCF973FAA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4627" y="689085"/>
            <a:ext cx="7289302" cy="341632"/>
          </a:xfrm>
        </p:spPr>
        <p:txBody>
          <a:bodyPr/>
          <a:lstStyle/>
          <a:p>
            <a:r>
              <a:rPr lang="en-AU" sz="1800" dirty="0">
                <a:solidFill>
                  <a:srgbClr val="8EC53C"/>
                </a:solidFill>
              </a:rPr>
              <a:t>Josh Wickham’s best late-night work is coming up next </a:t>
            </a:r>
          </a:p>
        </p:txBody>
      </p:sp>
    </p:spTree>
    <p:extLst>
      <p:ext uri="{BB962C8B-B14F-4D97-AF65-F5344CB8AC3E}">
        <p14:creationId xmlns:p14="http://schemas.microsoft.com/office/powerpoint/2010/main" val="24849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69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solidFill>
                  <a:srgbClr val="FFFF00"/>
                </a:solidFill>
                <a:hlinkClick r:id="rId2"/>
              </a:rPr>
              <a:t>https://www.futurefuelscrc.com/project/rp3-2-10-hydrogen-pipeline-code-of-practice-design-construction-and-operation/</a:t>
            </a:r>
            <a:r>
              <a:rPr lang="en-AU" sz="12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47" y="198631"/>
            <a:ext cx="2986602" cy="422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6611"/>
            <a:ext cx="5848213" cy="5553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8214" y="1342054"/>
            <a:ext cx="4637810" cy="2168634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Calibri" panose="020F0502020204030204" pitchFamily="34" charset="0"/>
              <a:buChar char="›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alibri" panose="020F0502020204030204" pitchFamily="34" charset="0"/>
              <a:buChar char="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/>
              <a:t>The Hydrogen Pipeline Code of Practice: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Design, Construction and Operation</a:t>
            </a:r>
          </a:p>
          <a:p>
            <a:pPr marL="0" indent="0">
              <a:buNone/>
            </a:pPr>
            <a:r>
              <a:rPr lang="en-US" sz="1800" dirty="0"/>
              <a:t>“</a:t>
            </a:r>
            <a:r>
              <a:rPr lang="en-AU" sz="1500" dirty="0"/>
              <a:t>Guidance and recommended practice for the design, construction and operation of transmission pipeline systems for transporting hydrogen or blends of hydrogen and hydrocarbon fluids”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tx1"/>
              </a:solidFill>
            </a:endParaRPr>
          </a:p>
          <a:p>
            <a:endParaRPr lang="en-A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100" dirty="0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A03517A-D554-EC4E-A439-CB0BAA57610A}"/>
              </a:ext>
            </a:extLst>
          </p:cNvPr>
          <p:cNvSpPr txBox="1">
            <a:spLocks/>
          </p:cNvSpPr>
          <p:nvPr/>
        </p:nvSpPr>
        <p:spPr>
          <a:xfrm>
            <a:off x="1913263" y="448764"/>
            <a:ext cx="7171531" cy="49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Publication Status</a:t>
            </a:r>
          </a:p>
        </p:txBody>
      </p:sp>
    </p:spTree>
    <p:extLst>
      <p:ext uri="{BB962C8B-B14F-4D97-AF65-F5344CB8AC3E}">
        <p14:creationId xmlns:p14="http://schemas.microsoft.com/office/powerpoint/2010/main" val="197704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Arrow Connector 114"/>
          <p:cNvCxnSpPr/>
          <p:nvPr/>
        </p:nvCxnSpPr>
        <p:spPr>
          <a:xfrm flipH="1" flipV="1">
            <a:off x="8387906" y="1755733"/>
            <a:ext cx="1" cy="1526337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7734490" y="3282070"/>
            <a:ext cx="8347" cy="808691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313361" y="3082963"/>
            <a:ext cx="0" cy="1381041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360957" y="1701296"/>
            <a:ext cx="0" cy="2046152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381468" y="1109738"/>
            <a:ext cx="5741855" cy="3047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Rectangle 81"/>
          <p:cNvSpPr/>
          <p:nvPr/>
        </p:nvSpPr>
        <p:spPr>
          <a:xfrm>
            <a:off x="7477" y="1051584"/>
            <a:ext cx="2186225" cy="2904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7123323" y="1690940"/>
            <a:ext cx="1" cy="1526337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38" idx="2"/>
          </p:cNvCxnSpPr>
          <p:nvPr/>
        </p:nvCxnSpPr>
        <p:spPr>
          <a:xfrm flipV="1">
            <a:off x="2193702" y="1932352"/>
            <a:ext cx="3240632" cy="25340"/>
          </a:xfrm>
          <a:prstGeom prst="straightConnector1">
            <a:avLst/>
          </a:prstGeom>
          <a:ln w="57150">
            <a:solidFill>
              <a:srgbClr val="8EC53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124990" y="2864288"/>
            <a:ext cx="8867706" cy="338233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61446" y="2427064"/>
            <a:ext cx="0" cy="426868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39252" y="2561955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 Box 9"/>
          <p:cNvSpPr txBox="1"/>
          <p:nvPr/>
        </p:nvSpPr>
        <p:spPr>
          <a:xfrm>
            <a:off x="357124" y="2516889"/>
            <a:ext cx="579107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2008-2014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44078" y="3250839"/>
            <a:ext cx="693227" cy="97250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Box 9"/>
          <p:cNvSpPr txBox="1"/>
          <p:nvPr/>
        </p:nvSpPr>
        <p:spPr>
          <a:xfrm>
            <a:off x="285760" y="3357934"/>
            <a:ext cx="691828" cy="8061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ASME B31.12</a:t>
            </a:r>
          </a:p>
          <a:p>
            <a:pPr algn="l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1st – 3</a:t>
            </a:r>
            <a:r>
              <a:rPr lang="en-US" sz="10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Rev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2082633" y="1525617"/>
            <a:ext cx="828880" cy="9798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53975">
            <a:solidFill>
              <a:srgbClr val="8EC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 Box 9"/>
          <p:cNvSpPr txBox="1"/>
          <p:nvPr/>
        </p:nvSpPr>
        <p:spPr>
          <a:xfrm>
            <a:off x="2093050" y="1526835"/>
            <a:ext cx="818463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FFCRC COP Research Proposal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93702" y="2587949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 Box 9"/>
          <p:cNvSpPr txBox="1"/>
          <p:nvPr/>
        </p:nvSpPr>
        <p:spPr>
          <a:xfrm>
            <a:off x="2218599" y="2694388"/>
            <a:ext cx="539749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42" y="3594710"/>
            <a:ext cx="696018" cy="97621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077313" y="2918517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 Box 9"/>
          <p:cNvSpPr txBox="1"/>
          <p:nvPr/>
        </p:nvSpPr>
        <p:spPr>
          <a:xfrm>
            <a:off x="5077313" y="2890282"/>
            <a:ext cx="539749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June2024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4999178" y="1560989"/>
            <a:ext cx="828880" cy="9798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53975">
            <a:solidFill>
              <a:srgbClr val="8EC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Box 9"/>
          <p:cNvSpPr txBox="1"/>
          <p:nvPr/>
        </p:nvSpPr>
        <p:spPr>
          <a:xfrm>
            <a:off x="5025102" y="1540564"/>
            <a:ext cx="818463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FFCRC COP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Rev Published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1391" y="2559383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 Box 9"/>
          <p:cNvSpPr txBox="1"/>
          <p:nvPr/>
        </p:nvSpPr>
        <p:spPr>
          <a:xfrm>
            <a:off x="1346289" y="2665822"/>
            <a:ext cx="540846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1262749" y="3217276"/>
            <a:ext cx="641932" cy="82184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 Box 9"/>
          <p:cNvSpPr txBox="1"/>
          <p:nvPr/>
        </p:nvSpPr>
        <p:spPr>
          <a:xfrm>
            <a:off x="1303032" y="3252077"/>
            <a:ext cx="691828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ASME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B31.12</a:t>
            </a:r>
          </a:p>
          <a:p>
            <a:pPr algn="l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563671" y="2596110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Text Box 9"/>
          <p:cNvSpPr txBox="1"/>
          <p:nvPr/>
        </p:nvSpPr>
        <p:spPr>
          <a:xfrm>
            <a:off x="3588569" y="2702549"/>
            <a:ext cx="540846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ound Diagonal Corner Rectangle 59"/>
          <p:cNvSpPr/>
          <p:nvPr/>
        </p:nvSpPr>
        <p:spPr>
          <a:xfrm>
            <a:off x="3529964" y="3253055"/>
            <a:ext cx="650850" cy="79869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Text Box 9"/>
          <p:cNvSpPr txBox="1"/>
          <p:nvPr/>
        </p:nvSpPr>
        <p:spPr>
          <a:xfrm>
            <a:off x="3503455" y="3230623"/>
            <a:ext cx="691828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ASME B31.12</a:t>
            </a:r>
          </a:p>
          <a:p>
            <a:pPr algn="l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0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Rev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1510" t="2778" b="-1"/>
          <a:stretch/>
        </p:blipFill>
        <p:spPr>
          <a:xfrm>
            <a:off x="5892178" y="3595683"/>
            <a:ext cx="842366" cy="975241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6010395" y="2915304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 Box 9"/>
          <p:cNvSpPr txBox="1"/>
          <p:nvPr/>
        </p:nvSpPr>
        <p:spPr>
          <a:xfrm>
            <a:off x="6010395" y="2887069"/>
            <a:ext cx="539749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 2024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9"/>
          <p:cNvSpPr txBox="1"/>
          <p:nvPr/>
        </p:nvSpPr>
        <p:spPr>
          <a:xfrm>
            <a:off x="3232315" y="1584934"/>
            <a:ext cx="1805644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Development</a:t>
            </a:r>
            <a:endParaRPr lang="en-AU" sz="1200" dirty="0">
              <a:solidFill>
                <a:srgbClr val="8EC53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9"/>
          <p:cNvSpPr txBox="1"/>
          <p:nvPr/>
        </p:nvSpPr>
        <p:spPr>
          <a:xfrm>
            <a:off x="5987570" y="4061267"/>
            <a:ext cx="818463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</a:t>
            </a:r>
            <a:endParaRPr lang="en-AU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841584" y="2904400"/>
            <a:ext cx="565744" cy="60466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Text Box 9"/>
          <p:cNvSpPr txBox="1"/>
          <p:nvPr/>
        </p:nvSpPr>
        <p:spPr>
          <a:xfrm>
            <a:off x="6841584" y="2876165"/>
            <a:ext cx="539749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ound Diagonal Corner Rectangle 72"/>
          <p:cNvSpPr/>
          <p:nvPr/>
        </p:nvSpPr>
        <p:spPr>
          <a:xfrm>
            <a:off x="6733530" y="1538005"/>
            <a:ext cx="828880" cy="9798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53975">
            <a:solidFill>
              <a:srgbClr val="8EC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Text Box 9"/>
          <p:cNvSpPr txBox="1"/>
          <p:nvPr/>
        </p:nvSpPr>
        <p:spPr>
          <a:xfrm>
            <a:off x="6767764" y="1547670"/>
            <a:ext cx="818463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APGA COP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 Published</a:t>
            </a:r>
            <a:endParaRPr lang="en-AU" sz="1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9"/>
          <p:cNvSpPr txBox="1"/>
          <p:nvPr/>
        </p:nvSpPr>
        <p:spPr>
          <a:xfrm>
            <a:off x="-38019" y="1010141"/>
            <a:ext cx="2306156" cy="3136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Pipelines CRC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(2009 – 2019)</a:t>
            </a:r>
            <a:endParaRPr lang="en-A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9"/>
          <p:cNvSpPr txBox="1"/>
          <p:nvPr/>
        </p:nvSpPr>
        <p:spPr>
          <a:xfrm>
            <a:off x="3771852" y="1083137"/>
            <a:ext cx="2306156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Fuels CRC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(2018 – 2025)</a:t>
            </a:r>
            <a:endParaRPr lang="en-A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486429" y="2891360"/>
            <a:ext cx="565744" cy="60466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Text Box 9"/>
          <p:cNvSpPr txBox="1"/>
          <p:nvPr/>
        </p:nvSpPr>
        <p:spPr>
          <a:xfrm>
            <a:off x="7524690" y="3000873"/>
            <a:ext cx="539749" cy="5015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ound Diagonal Corner Rectangle 87"/>
          <p:cNvSpPr/>
          <p:nvPr/>
        </p:nvSpPr>
        <p:spPr>
          <a:xfrm>
            <a:off x="7448819" y="3577400"/>
            <a:ext cx="641932" cy="99352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Text Box 9"/>
          <p:cNvSpPr txBox="1"/>
          <p:nvPr/>
        </p:nvSpPr>
        <p:spPr>
          <a:xfrm>
            <a:off x="7426721" y="3565093"/>
            <a:ext cx="691828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ASME B31.8</a:t>
            </a:r>
          </a:p>
          <a:p>
            <a:pPr algn="ctr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(Adopts H2)</a:t>
            </a:r>
          </a:p>
        </p:txBody>
      </p:sp>
      <p:sp>
        <p:nvSpPr>
          <p:cNvPr id="90" name="Title 6">
            <a:extLst>
              <a:ext uri="{FF2B5EF4-FFF2-40B4-BE49-F238E27FC236}">
                <a16:creationId xmlns:a16="http://schemas.microsoft.com/office/drawing/2014/main" id="{6A03517A-D554-EC4E-A439-CB0BAA57610A}"/>
              </a:ext>
            </a:extLst>
          </p:cNvPr>
          <p:cNvSpPr txBox="1">
            <a:spLocks/>
          </p:cNvSpPr>
          <p:nvPr/>
        </p:nvSpPr>
        <p:spPr>
          <a:xfrm>
            <a:off x="1913263" y="448764"/>
            <a:ext cx="7171531" cy="49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</a:rPr>
              <a:t>CoP Development Timeline </a:t>
            </a:r>
          </a:p>
        </p:txBody>
      </p:sp>
      <p:sp>
        <p:nvSpPr>
          <p:cNvPr id="91" name="Oval 90"/>
          <p:cNvSpPr/>
          <p:nvPr/>
        </p:nvSpPr>
        <p:spPr>
          <a:xfrm>
            <a:off x="2890715" y="2589027"/>
            <a:ext cx="565744" cy="60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Text Box 9"/>
          <p:cNvSpPr txBox="1"/>
          <p:nvPr/>
        </p:nvSpPr>
        <p:spPr>
          <a:xfrm>
            <a:off x="2915612" y="2695466"/>
            <a:ext cx="539749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51040" y="2608189"/>
            <a:ext cx="125964" cy="499305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8" name="Straight Arrow Connector 97"/>
          <p:cNvCxnSpPr>
            <a:stCxn id="62" idx="3"/>
            <a:endCxn id="88" idx="2"/>
          </p:cNvCxnSpPr>
          <p:nvPr/>
        </p:nvCxnSpPr>
        <p:spPr>
          <a:xfrm flipV="1">
            <a:off x="6734544" y="4074162"/>
            <a:ext cx="714275" cy="914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9"/>
          <p:cNvSpPr txBox="1"/>
          <p:nvPr/>
        </p:nvSpPr>
        <p:spPr>
          <a:xfrm>
            <a:off x="7147970" y="1091295"/>
            <a:ext cx="2306156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APGA RSC Ongoing </a:t>
            </a:r>
            <a:r>
              <a:rPr lang="en-US" sz="1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AU" sz="1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140" y="3529762"/>
            <a:ext cx="718329" cy="940820"/>
          </a:xfrm>
          <a:prstGeom prst="rect">
            <a:avLst/>
          </a:prstGeom>
        </p:spPr>
      </p:pic>
      <p:sp>
        <p:nvSpPr>
          <p:cNvPr id="108" name="Text Box 9"/>
          <p:cNvSpPr txBox="1"/>
          <p:nvPr/>
        </p:nvSpPr>
        <p:spPr>
          <a:xfrm>
            <a:off x="4259755" y="3801282"/>
            <a:ext cx="866000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CSA Z662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9"/>
          <p:cNvSpPr txBox="1"/>
          <p:nvPr/>
        </p:nvSpPr>
        <p:spPr>
          <a:xfrm>
            <a:off x="5025102" y="3551554"/>
            <a:ext cx="866000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EPRG Guideline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105035" y="2898443"/>
            <a:ext cx="565744" cy="60466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Text Box 9"/>
          <p:cNvSpPr txBox="1"/>
          <p:nvPr/>
        </p:nvSpPr>
        <p:spPr>
          <a:xfrm>
            <a:off x="8143296" y="3007956"/>
            <a:ext cx="539749" cy="5015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202?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ound Diagonal Corner Rectangle 116"/>
          <p:cNvSpPr/>
          <p:nvPr/>
        </p:nvSpPr>
        <p:spPr>
          <a:xfrm>
            <a:off x="8041973" y="1532033"/>
            <a:ext cx="641932" cy="99352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Text Box 9"/>
          <p:cNvSpPr txBox="1"/>
          <p:nvPr/>
        </p:nvSpPr>
        <p:spPr>
          <a:xfrm>
            <a:off x="8019875" y="1578569"/>
            <a:ext cx="691828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AS 2885 Series </a:t>
            </a:r>
          </a:p>
          <a:p>
            <a:pPr algn="ctr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Adopts H2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7595065" y="1968977"/>
            <a:ext cx="446908" cy="457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81" y="1538005"/>
            <a:ext cx="567795" cy="813801"/>
          </a:xfrm>
          <a:prstGeom prst="rect">
            <a:avLst/>
          </a:prstGeom>
        </p:spPr>
      </p:pic>
      <p:sp>
        <p:nvSpPr>
          <p:cNvPr id="123" name="Text Box 9"/>
          <p:cNvSpPr txBox="1"/>
          <p:nvPr/>
        </p:nvSpPr>
        <p:spPr>
          <a:xfrm>
            <a:off x="475586" y="1512889"/>
            <a:ext cx="866000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EIGA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 Box 9"/>
          <p:cNvSpPr txBox="1"/>
          <p:nvPr/>
        </p:nvSpPr>
        <p:spPr>
          <a:xfrm>
            <a:off x="321578" y="1894229"/>
            <a:ext cx="866000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IGC Doc 121/14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4" y="3278857"/>
            <a:ext cx="627205" cy="321824"/>
          </a:xfrm>
          <a:prstGeom prst="rect">
            <a:avLst/>
          </a:prstGeom>
        </p:spPr>
      </p:pic>
      <p:sp>
        <p:nvSpPr>
          <p:cNvPr id="126" name="Text Box 9"/>
          <p:cNvSpPr txBox="1"/>
          <p:nvPr/>
        </p:nvSpPr>
        <p:spPr>
          <a:xfrm>
            <a:off x="2572518" y="3943342"/>
            <a:ext cx="861228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 &amp; UK Hydrogen Injection /  Blending Trials</a:t>
            </a:r>
            <a:endParaRPr lang="en-AU" sz="800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509" y="4226907"/>
            <a:ext cx="964739" cy="24719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108" y="3293109"/>
            <a:ext cx="438846" cy="30972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478" y="3694235"/>
            <a:ext cx="886036" cy="255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18882-B559-7852-A23B-2E4CCCDB7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432" y="1299440"/>
            <a:ext cx="880311" cy="118695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B493E6-7175-5300-BEF0-4BA030E368BB}"/>
              </a:ext>
            </a:extLst>
          </p:cNvPr>
          <p:cNvCxnSpPr>
            <a:cxnSpLocks/>
            <a:stCxn id="94" idx="3"/>
          </p:cNvCxnSpPr>
          <p:nvPr/>
        </p:nvCxnSpPr>
        <p:spPr>
          <a:xfrm flipV="1">
            <a:off x="1177004" y="2258994"/>
            <a:ext cx="0" cy="598848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A12E9-BE99-AF17-6A41-351BF496D302}"/>
              </a:ext>
            </a:extLst>
          </p:cNvPr>
          <p:cNvSpPr/>
          <p:nvPr/>
        </p:nvSpPr>
        <p:spPr>
          <a:xfrm>
            <a:off x="6608794" y="1355710"/>
            <a:ext cx="1072834" cy="2174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1893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6A03517A-D554-EC4E-A439-CB0BAA57610A}"/>
              </a:ext>
            </a:extLst>
          </p:cNvPr>
          <p:cNvSpPr txBox="1">
            <a:spLocks/>
          </p:cNvSpPr>
          <p:nvPr/>
        </p:nvSpPr>
        <p:spPr>
          <a:xfrm>
            <a:off x="1678801" y="323282"/>
            <a:ext cx="7465200" cy="569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Industry-research collaboration at its best!  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2356335" y="1465917"/>
            <a:ext cx="3903787" cy="20711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Marzieh Amanabadi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 Amrein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Andrej Atrens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Phil Colvin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Czornohalan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Oliver Day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Cameron Dinnis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Gilles Dour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A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A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A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Amir </a:t>
            </a:r>
            <a:r>
              <a:rPr lang="en-AU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Esmaeili</a:t>
            </a:r>
            <a:endParaRPr lang="en-A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Raj Jeyarajah</a:t>
            </a:r>
          </a:p>
          <a:p>
            <a:pPr>
              <a:lnSpc>
                <a:spcPct val="15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Meyer-Rodenbeck</a:t>
            </a:r>
          </a:p>
          <a:p>
            <a:pPr>
              <a:lnSpc>
                <a:spcPct val="15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Guillaume Michal</a:t>
            </a:r>
          </a:p>
          <a:p>
            <a:pPr>
              <a:lnSpc>
                <a:spcPct val="15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 Peoples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Phil Colvin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Mehdi Fardi </a:t>
            </a:r>
          </a:p>
          <a:p>
            <a:pPr>
              <a:lnSpc>
                <a:spcPct val="15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Klaas van Alphen</a:t>
            </a:r>
          </a:p>
          <a:p>
            <a:pPr>
              <a:lnSpc>
                <a:spcPct val="150000"/>
              </a:lnSpc>
            </a:pPr>
            <a:endParaRPr lang="en-AU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ts val="1050"/>
              </a:lnSpc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208610" y="772996"/>
            <a:ext cx="8726780" cy="1554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ts val="1050"/>
              </a:lnSpc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A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162367" y="1158449"/>
            <a:ext cx="1923627" cy="3409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u="sng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Authors 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Josh Wickham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Nick Kastelein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Margaret Gayen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 Hatwell 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Lackenby 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Craig Clarke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Dennis Kirk-Burnnand 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McDonough</a:t>
            </a:r>
            <a:endParaRPr lang="en-AU" sz="14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2328023" y="1158448"/>
            <a:ext cx="3771166" cy="391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1400" b="1" u="sng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Authors &amp; Lead Reviewers</a:t>
            </a:r>
            <a:endParaRPr lang="en-AU" sz="1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79" y="2115983"/>
            <a:ext cx="2721276" cy="135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65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1B3EC-60E3-42F1-88CD-9B9BA966C398}">
  <ds:schemaRefs>
    <ds:schemaRef ds:uri="c4363bc9-e002-4f81-a5e1-8f41fba3c29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bd2851d-78fa-4755-bea0-e81e8d2e92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5e80721e-ec21-4d83-87b2-1bc9ea5ddc25"/>
    <ds:schemaRef ds:uri="e35f1a1b-9455-4987-aeba-2c5d3ff84d62"/>
    <ds:schemaRef ds:uri="2f732a9f-8d01-475f-a814-84d06fc7189b"/>
  </ds:schemaRefs>
</ds:datastoreItem>
</file>

<file path=customXml/itemProps2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DC712-37A3-4A84-81A2-8E29F1F4C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32a9f-8d01-475f-a814-84d06fc7189b"/>
    <ds:schemaRef ds:uri="5e80721e-ec21-4d83-87b2-1bc9ea5ddc25"/>
    <ds:schemaRef ds:uri="e35f1a1b-9455-4987-aeba-2c5d3ff84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594</Words>
  <Application>Microsoft Office PowerPoint</Application>
  <PresentationFormat>On-screen Show (16:9)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Hydrogen Pipeline Systems Code of Practice – wrap up </vt:lpstr>
      <vt:lpstr>Background </vt:lpstr>
      <vt:lpstr>World class research  </vt:lpstr>
      <vt:lpstr>Engineering guidance for hydrogen pipelines </vt:lpstr>
      <vt:lpstr>Read the instructions </vt:lpstr>
      <vt:lpstr>Plagiarism warning…..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 Alphen, Klaas</cp:lastModifiedBy>
  <cp:revision>69</cp:revision>
  <dcterms:created xsi:type="dcterms:W3CDTF">2020-04-22T00:43:54Z</dcterms:created>
  <dcterms:modified xsi:type="dcterms:W3CDTF">2025-03-06T00:35:25Z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  <property fmtid="{D5CDD505-2E9C-101B-9397-08002B2CF9AE}" pid="8" name="MSIP_Label_b17cf72f-dc04-4766-87fe-c147305a620c_Enabled">
    <vt:lpwstr>true</vt:lpwstr>
  </property>
  <property fmtid="{D5CDD505-2E9C-101B-9397-08002B2CF9AE}" pid="9" name="MSIP_Label_b17cf72f-dc04-4766-87fe-c147305a620c_SetDate">
    <vt:lpwstr>2025-03-05T22:10:20Z</vt:lpwstr>
  </property>
  <property fmtid="{D5CDD505-2E9C-101B-9397-08002B2CF9AE}" pid="10" name="MSIP_Label_b17cf72f-dc04-4766-87fe-c147305a620c_Method">
    <vt:lpwstr>Privileged</vt:lpwstr>
  </property>
  <property fmtid="{D5CDD505-2E9C-101B-9397-08002B2CF9AE}" pid="11" name="MSIP_Label_b17cf72f-dc04-4766-87fe-c147305a620c_Name">
    <vt:lpwstr>Public</vt:lpwstr>
  </property>
  <property fmtid="{D5CDD505-2E9C-101B-9397-08002B2CF9AE}" pid="12" name="MSIP_Label_b17cf72f-dc04-4766-87fe-c147305a620c_SiteId">
    <vt:lpwstr>234ac309-c216-4661-a5ba-18879f6c4c75</vt:lpwstr>
  </property>
  <property fmtid="{D5CDD505-2E9C-101B-9397-08002B2CF9AE}" pid="13" name="MSIP_Label_b17cf72f-dc04-4766-87fe-c147305a620c_ActionId">
    <vt:lpwstr>820e60db-98f9-428e-bdde-d544888c504d</vt:lpwstr>
  </property>
  <property fmtid="{D5CDD505-2E9C-101B-9397-08002B2CF9AE}" pid="14" name="MSIP_Label_b17cf72f-dc04-4766-87fe-c147305a620c_ContentBits">
    <vt:lpwstr>0</vt:lpwstr>
  </property>
  <property fmtid="{D5CDD505-2E9C-101B-9397-08002B2CF9AE}" pid="15" name="MSIP_Label_b17cf72f-dc04-4766-87fe-c147305a620c_Tag">
    <vt:lpwstr>10, 0, 1, 1</vt:lpwstr>
  </property>
</Properties>
</file>