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4"/>
  </p:sldMasterIdLst>
  <p:notesMasterIdLst>
    <p:notesMasterId r:id="rId28"/>
  </p:notesMasterIdLst>
  <p:sldIdLst>
    <p:sldId id="259" r:id="rId5"/>
    <p:sldId id="268" r:id="rId6"/>
    <p:sldId id="264" r:id="rId7"/>
    <p:sldId id="2134806257" r:id="rId8"/>
    <p:sldId id="2134806256" r:id="rId9"/>
    <p:sldId id="2134806260" r:id="rId10"/>
    <p:sldId id="2134806258" r:id="rId11"/>
    <p:sldId id="2134806250" r:id="rId12"/>
    <p:sldId id="2134806264" r:id="rId13"/>
    <p:sldId id="2134806265" r:id="rId14"/>
    <p:sldId id="2134806259" r:id="rId15"/>
    <p:sldId id="2134806251" r:id="rId16"/>
    <p:sldId id="2134806253" r:id="rId17"/>
    <p:sldId id="2134806252" r:id="rId18"/>
    <p:sldId id="271" r:id="rId19"/>
    <p:sldId id="2134806267" r:id="rId20"/>
    <p:sldId id="2134806266" r:id="rId21"/>
    <p:sldId id="2134806261" r:id="rId22"/>
    <p:sldId id="2134806262" r:id="rId23"/>
    <p:sldId id="260" r:id="rId24"/>
    <p:sldId id="2134806268" r:id="rId25"/>
    <p:sldId id="266" r:id="rId26"/>
    <p:sldId id="267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C53C"/>
    <a:srgbClr val="1A448C"/>
    <a:srgbClr val="575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93" autoAdjust="0"/>
    <p:restoredTop sz="96405"/>
  </p:normalViewPr>
  <p:slideViewPr>
    <p:cSldViewPr snapToGrid="0" snapToObjects="1">
      <p:cViewPr varScale="1">
        <p:scale>
          <a:sx n="79" d="100"/>
          <a:sy n="79" d="100"/>
        </p:scale>
        <p:origin x="92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B92710-66BC-4EA4-AA01-36173CDE2177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13EC9FCC-662A-43E9-B4C4-BB26D0BB9E47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ysClr val="windowText" lastClr="000000"/>
              </a:solidFill>
            </a:rPr>
            <a:t>Hydrogen molecules dissociate into atomic form</a:t>
          </a:r>
        </a:p>
      </dgm:t>
    </dgm:pt>
    <dgm:pt modelId="{698C5B9F-5432-4C1D-9C6B-938229FE5B34}" type="parTrans" cxnId="{32855FD5-DCB7-4DDA-8DE8-32759EFA5EF5}">
      <dgm:prSet/>
      <dgm:spPr/>
      <dgm:t>
        <a:bodyPr/>
        <a:lstStyle/>
        <a:p>
          <a:endParaRPr lang="en-US"/>
        </a:p>
      </dgm:t>
    </dgm:pt>
    <dgm:pt modelId="{78F363C6-FBF5-4E6C-AABD-57539FB3C548}" type="sibTrans" cxnId="{32855FD5-DCB7-4DDA-8DE8-32759EFA5EF5}">
      <dgm:prSet/>
      <dgm:spPr/>
      <dgm:t>
        <a:bodyPr/>
        <a:lstStyle/>
        <a:p>
          <a:endParaRPr lang="en-US"/>
        </a:p>
      </dgm:t>
    </dgm:pt>
    <dgm:pt modelId="{5AC9480D-A931-4FEA-BA34-D0BDC3306857}">
      <dgm:prSet phldrT="[Tex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ysClr val="windowText" lastClr="000000"/>
              </a:solidFill>
            </a:rPr>
            <a:t>Hydrogen atoms permeate into the steel</a:t>
          </a:r>
        </a:p>
      </dgm:t>
    </dgm:pt>
    <dgm:pt modelId="{94FB38A1-7E56-49F6-8F0A-E4364D20E83D}" type="parTrans" cxnId="{3F5F0800-DD69-4460-A1B6-AB3CCD02EE96}">
      <dgm:prSet/>
      <dgm:spPr/>
      <dgm:t>
        <a:bodyPr/>
        <a:lstStyle/>
        <a:p>
          <a:endParaRPr lang="en-US"/>
        </a:p>
      </dgm:t>
    </dgm:pt>
    <dgm:pt modelId="{62FC9158-FBC1-47DD-9A80-928DC24CD4A5}" type="sibTrans" cxnId="{3F5F0800-DD69-4460-A1B6-AB3CCD02EE96}">
      <dgm:prSet/>
      <dgm:spPr/>
      <dgm:t>
        <a:bodyPr/>
        <a:lstStyle/>
        <a:p>
          <a:endParaRPr lang="en-US"/>
        </a:p>
      </dgm:t>
    </dgm:pt>
    <dgm:pt modelId="{0AA40F19-583E-47A6-8624-908235841ECA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ysClr val="windowText" lastClr="000000"/>
              </a:solidFill>
            </a:rPr>
            <a:t>Hydrogen atoms collect at defects</a:t>
          </a:r>
        </a:p>
      </dgm:t>
    </dgm:pt>
    <dgm:pt modelId="{6B603BA5-CF34-4477-B75E-9BAA1CBF68EC}" type="parTrans" cxnId="{5398BBA8-1FD4-498B-82EB-324168382B8B}">
      <dgm:prSet/>
      <dgm:spPr/>
      <dgm:t>
        <a:bodyPr/>
        <a:lstStyle/>
        <a:p>
          <a:endParaRPr lang="en-US"/>
        </a:p>
      </dgm:t>
    </dgm:pt>
    <dgm:pt modelId="{CFB1B346-4C15-409A-9CF5-8F1E56C40A9B}" type="sibTrans" cxnId="{5398BBA8-1FD4-498B-82EB-324168382B8B}">
      <dgm:prSet/>
      <dgm:spPr/>
      <dgm:t>
        <a:bodyPr/>
        <a:lstStyle/>
        <a:p>
          <a:endParaRPr lang="en-US"/>
        </a:p>
      </dgm:t>
    </dgm:pt>
    <dgm:pt modelId="{4A799C5C-EFBB-44DA-9DDE-F944DC2B6CE0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ysClr val="windowText" lastClr="000000"/>
              </a:solidFill>
            </a:rPr>
            <a:t>Greater pressure on crack tips</a:t>
          </a:r>
        </a:p>
      </dgm:t>
    </dgm:pt>
    <dgm:pt modelId="{975BE732-B669-4C71-958F-4673DE5AB52D}" type="parTrans" cxnId="{3F780A81-A540-42B9-959E-7BE7D9C73E15}">
      <dgm:prSet/>
      <dgm:spPr/>
      <dgm:t>
        <a:bodyPr/>
        <a:lstStyle/>
        <a:p>
          <a:endParaRPr lang="en-US"/>
        </a:p>
      </dgm:t>
    </dgm:pt>
    <dgm:pt modelId="{04253DDB-FCBE-4F1C-8D2B-8F7EBFB17D11}" type="sibTrans" cxnId="{3F780A81-A540-42B9-959E-7BE7D9C73E15}">
      <dgm:prSet/>
      <dgm:spPr/>
      <dgm:t>
        <a:bodyPr/>
        <a:lstStyle/>
        <a:p>
          <a:endParaRPr lang="en-US"/>
        </a:p>
      </dgm:t>
    </dgm:pt>
    <dgm:pt modelId="{1337B9C0-B83A-4075-8DCA-08055C02169B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ysClr val="windowText" lastClr="000000"/>
              </a:solidFill>
            </a:rPr>
            <a:t>Steel is more likely to crack than deform</a:t>
          </a:r>
        </a:p>
      </dgm:t>
    </dgm:pt>
    <dgm:pt modelId="{9DD5DA02-D51A-4C42-9DE3-CB895483E728}" type="parTrans" cxnId="{D0C74AC2-BA90-4D69-AD58-991010FBBEEC}">
      <dgm:prSet/>
      <dgm:spPr/>
      <dgm:t>
        <a:bodyPr/>
        <a:lstStyle/>
        <a:p>
          <a:endParaRPr lang="en-US"/>
        </a:p>
      </dgm:t>
    </dgm:pt>
    <dgm:pt modelId="{4D243F9C-7135-4773-8E36-70CD4B0794FD}" type="sibTrans" cxnId="{D0C74AC2-BA90-4D69-AD58-991010FBBEEC}">
      <dgm:prSet/>
      <dgm:spPr/>
      <dgm:t>
        <a:bodyPr/>
        <a:lstStyle/>
        <a:p>
          <a:endParaRPr lang="en-US"/>
        </a:p>
      </dgm:t>
    </dgm:pt>
    <dgm:pt modelId="{850F175E-82F3-45D5-92F7-E0400B6754C2}" type="pres">
      <dgm:prSet presAssocID="{8DB92710-66BC-4EA4-AA01-36173CDE2177}" presName="Name0" presStyleCnt="0">
        <dgm:presLayoutVars>
          <dgm:dir/>
          <dgm:resizeHandles val="exact"/>
        </dgm:presLayoutVars>
      </dgm:prSet>
      <dgm:spPr/>
    </dgm:pt>
    <dgm:pt modelId="{AE391D6A-C81E-490C-A26E-290F281E1F5F}" type="pres">
      <dgm:prSet presAssocID="{13EC9FCC-662A-43E9-B4C4-BB26D0BB9E47}" presName="node" presStyleLbl="node1" presStyleIdx="0" presStyleCnt="5">
        <dgm:presLayoutVars>
          <dgm:bulletEnabled val="1"/>
        </dgm:presLayoutVars>
      </dgm:prSet>
      <dgm:spPr/>
    </dgm:pt>
    <dgm:pt modelId="{CF63928E-9A1F-49C9-9563-B61A36257460}" type="pres">
      <dgm:prSet presAssocID="{78F363C6-FBF5-4E6C-AABD-57539FB3C548}" presName="sibTrans" presStyleLbl="sibTrans2D1" presStyleIdx="0" presStyleCnt="4"/>
      <dgm:spPr/>
    </dgm:pt>
    <dgm:pt modelId="{0BDFF92C-444F-4405-A949-918F7CB1585B}" type="pres">
      <dgm:prSet presAssocID="{78F363C6-FBF5-4E6C-AABD-57539FB3C548}" presName="connectorText" presStyleLbl="sibTrans2D1" presStyleIdx="0" presStyleCnt="4"/>
      <dgm:spPr/>
    </dgm:pt>
    <dgm:pt modelId="{6E7AB62D-E8CC-49D7-840F-E589918218A1}" type="pres">
      <dgm:prSet presAssocID="{5AC9480D-A931-4FEA-BA34-D0BDC3306857}" presName="node" presStyleLbl="node1" presStyleIdx="1" presStyleCnt="5">
        <dgm:presLayoutVars>
          <dgm:bulletEnabled val="1"/>
        </dgm:presLayoutVars>
      </dgm:prSet>
      <dgm:spPr/>
    </dgm:pt>
    <dgm:pt modelId="{728B93FB-C10F-4282-85A3-5D4A613E2C67}" type="pres">
      <dgm:prSet presAssocID="{62FC9158-FBC1-47DD-9A80-928DC24CD4A5}" presName="sibTrans" presStyleLbl="sibTrans2D1" presStyleIdx="1" presStyleCnt="4"/>
      <dgm:spPr/>
    </dgm:pt>
    <dgm:pt modelId="{E6813888-4431-4EE0-9678-8F167852ED37}" type="pres">
      <dgm:prSet presAssocID="{62FC9158-FBC1-47DD-9A80-928DC24CD4A5}" presName="connectorText" presStyleLbl="sibTrans2D1" presStyleIdx="1" presStyleCnt="4"/>
      <dgm:spPr/>
    </dgm:pt>
    <dgm:pt modelId="{794A1A2E-7792-4943-B547-092B7DD9741B}" type="pres">
      <dgm:prSet presAssocID="{0AA40F19-583E-47A6-8624-908235841ECA}" presName="node" presStyleLbl="node1" presStyleIdx="2" presStyleCnt="5">
        <dgm:presLayoutVars>
          <dgm:bulletEnabled val="1"/>
        </dgm:presLayoutVars>
      </dgm:prSet>
      <dgm:spPr/>
    </dgm:pt>
    <dgm:pt modelId="{CE217237-66E7-4307-AA87-AFF37D99CA04}" type="pres">
      <dgm:prSet presAssocID="{CFB1B346-4C15-409A-9CF5-8F1E56C40A9B}" presName="sibTrans" presStyleLbl="sibTrans2D1" presStyleIdx="2" presStyleCnt="4"/>
      <dgm:spPr/>
    </dgm:pt>
    <dgm:pt modelId="{BF34179C-E40C-4EE3-A897-36F24FAA7CF1}" type="pres">
      <dgm:prSet presAssocID="{CFB1B346-4C15-409A-9CF5-8F1E56C40A9B}" presName="connectorText" presStyleLbl="sibTrans2D1" presStyleIdx="2" presStyleCnt="4"/>
      <dgm:spPr/>
    </dgm:pt>
    <dgm:pt modelId="{2ED33B10-9DC5-42F7-8840-B8EADF2A62A9}" type="pres">
      <dgm:prSet presAssocID="{4A799C5C-EFBB-44DA-9DDE-F944DC2B6CE0}" presName="node" presStyleLbl="node1" presStyleIdx="3" presStyleCnt="5">
        <dgm:presLayoutVars>
          <dgm:bulletEnabled val="1"/>
        </dgm:presLayoutVars>
      </dgm:prSet>
      <dgm:spPr/>
    </dgm:pt>
    <dgm:pt modelId="{4FC4957A-A142-47B0-BC53-40C272C5DCAF}" type="pres">
      <dgm:prSet presAssocID="{04253DDB-FCBE-4F1C-8D2B-8F7EBFB17D11}" presName="sibTrans" presStyleLbl="sibTrans2D1" presStyleIdx="3" presStyleCnt="4"/>
      <dgm:spPr/>
    </dgm:pt>
    <dgm:pt modelId="{B9C8858B-31E2-4259-9041-11D646835A84}" type="pres">
      <dgm:prSet presAssocID="{04253DDB-FCBE-4F1C-8D2B-8F7EBFB17D11}" presName="connectorText" presStyleLbl="sibTrans2D1" presStyleIdx="3" presStyleCnt="4"/>
      <dgm:spPr/>
    </dgm:pt>
    <dgm:pt modelId="{0109D8CB-C115-4761-8501-881F85C984E9}" type="pres">
      <dgm:prSet presAssocID="{1337B9C0-B83A-4075-8DCA-08055C02169B}" presName="node" presStyleLbl="node1" presStyleIdx="4" presStyleCnt="5" custLinFactNeighborX="807">
        <dgm:presLayoutVars>
          <dgm:bulletEnabled val="1"/>
        </dgm:presLayoutVars>
      </dgm:prSet>
      <dgm:spPr/>
    </dgm:pt>
  </dgm:ptLst>
  <dgm:cxnLst>
    <dgm:cxn modelId="{3F5F0800-DD69-4460-A1B6-AB3CCD02EE96}" srcId="{8DB92710-66BC-4EA4-AA01-36173CDE2177}" destId="{5AC9480D-A931-4FEA-BA34-D0BDC3306857}" srcOrd="1" destOrd="0" parTransId="{94FB38A1-7E56-49F6-8F0A-E4364D20E83D}" sibTransId="{62FC9158-FBC1-47DD-9A80-928DC24CD4A5}"/>
    <dgm:cxn modelId="{CE1A4616-06A9-4593-BF88-01A96F8ACCBA}" type="presOf" srcId="{04253DDB-FCBE-4F1C-8D2B-8F7EBFB17D11}" destId="{B9C8858B-31E2-4259-9041-11D646835A84}" srcOrd="1" destOrd="0" presId="urn:microsoft.com/office/officeart/2005/8/layout/process1"/>
    <dgm:cxn modelId="{8E308121-0705-484B-AC84-2E63C1498746}" type="presOf" srcId="{04253DDB-FCBE-4F1C-8D2B-8F7EBFB17D11}" destId="{4FC4957A-A142-47B0-BC53-40C272C5DCAF}" srcOrd="0" destOrd="0" presId="urn:microsoft.com/office/officeart/2005/8/layout/process1"/>
    <dgm:cxn modelId="{F6184B29-04F9-4B43-B2CB-5A5FA1716806}" type="presOf" srcId="{CFB1B346-4C15-409A-9CF5-8F1E56C40A9B}" destId="{CE217237-66E7-4307-AA87-AFF37D99CA04}" srcOrd="0" destOrd="0" presId="urn:microsoft.com/office/officeart/2005/8/layout/process1"/>
    <dgm:cxn modelId="{3F08EB5F-E63E-401C-BD36-A09B39BAD237}" type="presOf" srcId="{62FC9158-FBC1-47DD-9A80-928DC24CD4A5}" destId="{728B93FB-C10F-4282-85A3-5D4A613E2C67}" srcOrd="0" destOrd="0" presId="urn:microsoft.com/office/officeart/2005/8/layout/process1"/>
    <dgm:cxn modelId="{14E3036D-C306-4FB3-8C1F-017B2BBE03D5}" type="presOf" srcId="{4A799C5C-EFBB-44DA-9DDE-F944DC2B6CE0}" destId="{2ED33B10-9DC5-42F7-8840-B8EADF2A62A9}" srcOrd="0" destOrd="0" presId="urn:microsoft.com/office/officeart/2005/8/layout/process1"/>
    <dgm:cxn modelId="{8F0F5D76-769A-4398-871A-4E7BD2BDF6CB}" type="presOf" srcId="{78F363C6-FBF5-4E6C-AABD-57539FB3C548}" destId="{0BDFF92C-444F-4405-A949-918F7CB1585B}" srcOrd="1" destOrd="0" presId="urn:microsoft.com/office/officeart/2005/8/layout/process1"/>
    <dgm:cxn modelId="{3F780A81-A540-42B9-959E-7BE7D9C73E15}" srcId="{8DB92710-66BC-4EA4-AA01-36173CDE2177}" destId="{4A799C5C-EFBB-44DA-9DDE-F944DC2B6CE0}" srcOrd="3" destOrd="0" parTransId="{975BE732-B669-4C71-958F-4673DE5AB52D}" sibTransId="{04253DDB-FCBE-4F1C-8D2B-8F7EBFB17D11}"/>
    <dgm:cxn modelId="{7439D288-6251-49B4-8D4C-8E1F0A3CD028}" type="presOf" srcId="{8DB92710-66BC-4EA4-AA01-36173CDE2177}" destId="{850F175E-82F3-45D5-92F7-E0400B6754C2}" srcOrd="0" destOrd="0" presId="urn:microsoft.com/office/officeart/2005/8/layout/process1"/>
    <dgm:cxn modelId="{5398BBA8-1FD4-498B-82EB-324168382B8B}" srcId="{8DB92710-66BC-4EA4-AA01-36173CDE2177}" destId="{0AA40F19-583E-47A6-8624-908235841ECA}" srcOrd="2" destOrd="0" parTransId="{6B603BA5-CF34-4477-B75E-9BAA1CBF68EC}" sibTransId="{CFB1B346-4C15-409A-9CF5-8F1E56C40A9B}"/>
    <dgm:cxn modelId="{4F879CBD-D78C-4989-9164-A2E2BB9B76C3}" type="presOf" srcId="{13EC9FCC-662A-43E9-B4C4-BB26D0BB9E47}" destId="{AE391D6A-C81E-490C-A26E-290F281E1F5F}" srcOrd="0" destOrd="0" presId="urn:microsoft.com/office/officeart/2005/8/layout/process1"/>
    <dgm:cxn modelId="{D0C74AC2-BA90-4D69-AD58-991010FBBEEC}" srcId="{8DB92710-66BC-4EA4-AA01-36173CDE2177}" destId="{1337B9C0-B83A-4075-8DCA-08055C02169B}" srcOrd="4" destOrd="0" parTransId="{9DD5DA02-D51A-4C42-9DE3-CB895483E728}" sibTransId="{4D243F9C-7135-4773-8E36-70CD4B0794FD}"/>
    <dgm:cxn modelId="{864B6CC4-271B-4FB2-B5DD-DCAD29B8C533}" type="presOf" srcId="{1337B9C0-B83A-4075-8DCA-08055C02169B}" destId="{0109D8CB-C115-4761-8501-881F85C984E9}" srcOrd="0" destOrd="0" presId="urn:microsoft.com/office/officeart/2005/8/layout/process1"/>
    <dgm:cxn modelId="{32855FD5-DCB7-4DDA-8DE8-32759EFA5EF5}" srcId="{8DB92710-66BC-4EA4-AA01-36173CDE2177}" destId="{13EC9FCC-662A-43E9-B4C4-BB26D0BB9E47}" srcOrd="0" destOrd="0" parTransId="{698C5B9F-5432-4C1D-9C6B-938229FE5B34}" sibTransId="{78F363C6-FBF5-4E6C-AABD-57539FB3C548}"/>
    <dgm:cxn modelId="{4431FDD9-AA77-4E64-8126-49F8DBFE3C28}" type="presOf" srcId="{62FC9158-FBC1-47DD-9A80-928DC24CD4A5}" destId="{E6813888-4431-4EE0-9678-8F167852ED37}" srcOrd="1" destOrd="0" presId="urn:microsoft.com/office/officeart/2005/8/layout/process1"/>
    <dgm:cxn modelId="{1524C2DB-6E0D-4F1B-A965-5134BAE9B9CC}" type="presOf" srcId="{78F363C6-FBF5-4E6C-AABD-57539FB3C548}" destId="{CF63928E-9A1F-49C9-9563-B61A36257460}" srcOrd="0" destOrd="0" presId="urn:microsoft.com/office/officeart/2005/8/layout/process1"/>
    <dgm:cxn modelId="{88F3FADC-B728-4DF1-8364-21300F27EA99}" type="presOf" srcId="{5AC9480D-A931-4FEA-BA34-D0BDC3306857}" destId="{6E7AB62D-E8CC-49D7-840F-E589918218A1}" srcOrd="0" destOrd="0" presId="urn:microsoft.com/office/officeart/2005/8/layout/process1"/>
    <dgm:cxn modelId="{65522EEB-919C-4E9E-AD47-D53762765346}" type="presOf" srcId="{0AA40F19-583E-47A6-8624-908235841ECA}" destId="{794A1A2E-7792-4943-B547-092B7DD9741B}" srcOrd="0" destOrd="0" presId="urn:microsoft.com/office/officeart/2005/8/layout/process1"/>
    <dgm:cxn modelId="{F002D7F8-DC81-4A95-9A7F-D43FC4556A40}" type="presOf" srcId="{CFB1B346-4C15-409A-9CF5-8F1E56C40A9B}" destId="{BF34179C-E40C-4EE3-A897-36F24FAA7CF1}" srcOrd="1" destOrd="0" presId="urn:microsoft.com/office/officeart/2005/8/layout/process1"/>
    <dgm:cxn modelId="{9DF3DF19-8053-48E5-9C8B-B251F8E243DD}" type="presParOf" srcId="{850F175E-82F3-45D5-92F7-E0400B6754C2}" destId="{AE391D6A-C81E-490C-A26E-290F281E1F5F}" srcOrd="0" destOrd="0" presId="urn:microsoft.com/office/officeart/2005/8/layout/process1"/>
    <dgm:cxn modelId="{58A775A1-9C06-40AF-B04A-4C652BC6B726}" type="presParOf" srcId="{850F175E-82F3-45D5-92F7-E0400B6754C2}" destId="{CF63928E-9A1F-49C9-9563-B61A36257460}" srcOrd="1" destOrd="0" presId="urn:microsoft.com/office/officeart/2005/8/layout/process1"/>
    <dgm:cxn modelId="{20A6ACB4-BCD7-43EC-88A6-A9E5D5254E27}" type="presParOf" srcId="{CF63928E-9A1F-49C9-9563-B61A36257460}" destId="{0BDFF92C-444F-4405-A949-918F7CB1585B}" srcOrd="0" destOrd="0" presId="urn:microsoft.com/office/officeart/2005/8/layout/process1"/>
    <dgm:cxn modelId="{9AAA5F25-02F2-4F0F-B641-23830C5B8097}" type="presParOf" srcId="{850F175E-82F3-45D5-92F7-E0400B6754C2}" destId="{6E7AB62D-E8CC-49D7-840F-E589918218A1}" srcOrd="2" destOrd="0" presId="urn:microsoft.com/office/officeart/2005/8/layout/process1"/>
    <dgm:cxn modelId="{C7BE2A0A-7B5C-4F26-A64A-7C615A8408B9}" type="presParOf" srcId="{850F175E-82F3-45D5-92F7-E0400B6754C2}" destId="{728B93FB-C10F-4282-85A3-5D4A613E2C67}" srcOrd="3" destOrd="0" presId="urn:microsoft.com/office/officeart/2005/8/layout/process1"/>
    <dgm:cxn modelId="{C3621DA0-96E2-4D56-B948-D340761373AF}" type="presParOf" srcId="{728B93FB-C10F-4282-85A3-5D4A613E2C67}" destId="{E6813888-4431-4EE0-9678-8F167852ED37}" srcOrd="0" destOrd="0" presId="urn:microsoft.com/office/officeart/2005/8/layout/process1"/>
    <dgm:cxn modelId="{92298989-6A83-44E5-888D-8ABFCC511836}" type="presParOf" srcId="{850F175E-82F3-45D5-92F7-E0400B6754C2}" destId="{794A1A2E-7792-4943-B547-092B7DD9741B}" srcOrd="4" destOrd="0" presId="urn:microsoft.com/office/officeart/2005/8/layout/process1"/>
    <dgm:cxn modelId="{06C7436A-09D3-4E2A-9944-1908D29D09E5}" type="presParOf" srcId="{850F175E-82F3-45D5-92F7-E0400B6754C2}" destId="{CE217237-66E7-4307-AA87-AFF37D99CA04}" srcOrd="5" destOrd="0" presId="urn:microsoft.com/office/officeart/2005/8/layout/process1"/>
    <dgm:cxn modelId="{8E6DBD42-6519-4FEA-8177-B3D4F11A6504}" type="presParOf" srcId="{CE217237-66E7-4307-AA87-AFF37D99CA04}" destId="{BF34179C-E40C-4EE3-A897-36F24FAA7CF1}" srcOrd="0" destOrd="0" presId="urn:microsoft.com/office/officeart/2005/8/layout/process1"/>
    <dgm:cxn modelId="{D22892EC-9D8F-4276-A531-212748D2FEDA}" type="presParOf" srcId="{850F175E-82F3-45D5-92F7-E0400B6754C2}" destId="{2ED33B10-9DC5-42F7-8840-B8EADF2A62A9}" srcOrd="6" destOrd="0" presId="urn:microsoft.com/office/officeart/2005/8/layout/process1"/>
    <dgm:cxn modelId="{FFEA568A-3F5F-47F7-9B2F-C2D29822F883}" type="presParOf" srcId="{850F175E-82F3-45D5-92F7-E0400B6754C2}" destId="{4FC4957A-A142-47B0-BC53-40C272C5DCAF}" srcOrd="7" destOrd="0" presId="urn:microsoft.com/office/officeart/2005/8/layout/process1"/>
    <dgm:cxn modelId="{62AC72AE-AE73-4628-8846-B405428358EC}" type="presParOf" srcId="{4FC4957A-A142-47B0-BC53-40C272C5DCAF}" destId="{B9C8858B-31E2-4259-9041-11D646835A84}" srcOrd="0" destOrd="0" presId="urn:microsoft.com/office/officeart/2005/8/layout/process1"/>
    <dgm:cxn modelId="{40F5A013-5981-467B-95A0-1FE86601AF9C}" type="presParOf" srcId="{850F175E-82F3-45D5-92F7-E0400B6754C2}" destId="{0109D8CB-C115-4761-8501-881F85C984E9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391D6A-C81E-490C-A26E-290F281E1F5F}">
      <dsp:nvSpPr>
        <dsp:cNvPr id="0" name=""/>
        <dsp:cNvSpPr/>
      </dsp:nvSpPr>
      <dsp:spPr>
        <a:xfrm>
          <a:off x="3766" y="102506"/>
          <a:ext cx="1167731" cy="897693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ysClr val="windowText" lastClr="000000"/>
              </a:solidFill>
            </a:rPr>
            <a:t>Hydrogen molecules dissociate into atomic form</a:t>
          </a:r>
        </a:p>
      </dsp:txBody>
      <dsp:txXfrm>
        <a:off x="30059" y="128799"/>
        <a:ext cx="1115145" cy="845107"/>
      </dsp:txXfrm>
    </dsp:sp>
    <dsp:sp modelId="{CF63928E-9A1F-49C9-9563-B61A36257460}">
      <dsp:nvSpPr>
        <dsp:cNvPr id="0" name=""/>
        <dsp:cNvSpPr/>
      </dsp:nvSpPr>
      <dsp:spPr>
        <a:xfrm>
          <a:off x="1288271" y="406554"/>
          <a:ext cx="247558" cy="2895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1288271" y="464473"/>
        <a:ext cx="173291" cy="173759"/>
      </dsp:txXfrm>
    </dsp:sp>
    <dsp:sp modelId="{6E7AB62D-E8CC-49D7-840F-E589918218A1}">
      <dsp:nvSpPr>
        <dsp:cNvPr id="0" name=""/>
        <dsp:cNvSpPr/>
      </dsp:nvSpPr>
      <dsp:spPr>
        <a:xfrm>
          <a:off x="1638590" y="102506"/>
          <a:ext cx="1167731" cy="897693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ysClr val="windowText" lastClr="000000"/>
              </a:solidFill>
            </a:rPr>
            <a:t>Hydrogen atoms permeate into the steel</a:t>
          </a:r>
        </a:p>
      </dsp:txBody>
      <dsp:txXfrm>
        <a:off x="1664883" y="128799"/>
        <a:ext cx="1115145" cy="845107"/>
      </dsp:txXfrm>
    </dsp:sp>
    <dsp:sp modelId="{728B93FB-C10F-4282-85A3-5D4A613E2C67}">
      <dsp:nvSpPr>
        <dsp:cNvPr id="0" name=""/>
        <dsp:cNvSpPr/>
      </dsp:nvSpPr>
      <dsp:spPr>
        <a:xfrm>
          <a:off x="2923094" y="406554"/>
          <a:ext cx="247558" cy="2895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923094" y="464473"/>
        <a:ext cx="173291" cy="173759"/>
      </dsp:txXfrm>
    </dsp:sp>
    <dsp:sp modelId="{794A1A2E-7792-4943-B547-092B7DD9741B}">
      <dsp:nvSpPr>
        <dsp:cNvPr id="0" name=""/>
        <dsp:cNvSpPr/>
      </dsp:nvSpPr>
      <dsp:spPr>
        <a:xfrm>
          <a:off x="3273413" y="102506"/>
          <a:ext cx="1167731" cy="897693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ysClr val="windowText" lastClr="000000"/>
              </a:solidFill>
            </a:rPr>
            <a:t>Hydrogen atoms collect at defects</a:t>
          </a:r>
        </a:p>
      </dsp:txBody>
      <dsp:txXfrm>
        <a:off x="3299706" y="128799"/>
        <a:ext cx="1115145" cy="845107"/>
      </dsp:txXfrm>
    </dsp:sp>
    <dsp:sp modelId="{CE217237-66E7-4307-AA87-AFF37D99CA04}">
      <dsp:nvSpPr>
        <dsp:cNvPr id="0" name=""/>
        <dsp:cNvSpPr/>
      </dsp:nvSpPr>
      <dsp:spPr>
        <a:xfrm>
          <a:off x="4557918" y="406554"/>
          <a:ext cx="247558" cy="2895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4557918" y="464473"/>
        <a:ext cx="173291" cy="173759"/>
      </dsp:txXfrm>
    </dsp:sp>
    <dsp:sp modelId="{2ED33B10-9DC5-42F7-8840-B8EADF2A62A9}">
      <dsp:nvSpPr>
        <dsp:cNvPr id="0" name=""/>
        <dsp:cNvSpPr/>
      </dsp:nvSpPr>
      <dsp:spPr>
        <a:xfrm>
          <a:off x="4908237" y="102506"/>
          <a:ext cx="1167731" cy="897693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ysClr val="windowText" lastClr="000000"/>
              </a:solidFill>
            </a:rPr>
            <a:t>Greater pressure on crack tips</a:t>
          </a:r>
        </a:p>
      </dsp:txBody>
      <dsp:txXfrm>
        <a:off x="4934530" y="128799"/>
        <a:ext cx="1115145" cy="845107"/>
      </dsp:txXfrm>
    </dsp:sp>
    <dsp:sp modelId="{4FC4957A-A142-47B0-BC53-40C272C5DCAF}">
      <dsp:nvSpPr>
        <dsp:cNvPr id="0" name=""/>
        <dsp:cNvSpPr/>
      </dsp:nvSpPr>
      <dsp:spPr>
        <a:xfrm>
          <a:off x="6193683" y="406554"/>
          <a:ext cx="249555" cy="2895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6193683" y="464473"/>
        <a:ext cx="174689" cy="173759"/>
      </dsp:txXfrm>
    </dsp:sp>
    <dsp:sp modelId="{0109D8CB-C115-4761-8501-881F85C984E9}">
      <dsp:nvSpPr>
        <dsp:cNvPr id="0" name=""/>
        <dsp:cNvSpPr/>
      </dsp:nvSpPr>
      <dsp:spPr>
        <a:xfrm>
          <a:off x="6546827" y="102506"/>
          <a:ext cx="1167731" cy="897693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ysClr val="windowText" lastClr="000000"/>
              </a:solidFill>
            </a:rPr>
            <a:t>Steel is more likely to crack than deform</a:t>
          </a:r>
        </a:p>
      </dsp:txBody>
      <dsp:txXfrm>
        <a:off x="6573120" y="128799"/>
        <a:ext cx="1115145" cy="8451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A9CBA-F58F-4562-9E2D-05E310932089}" type="datetimeFigureOut">
              <a:rPr lang="en-AU" smtClean="0"/>
              <a:t>5/03/2025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0AD1B-AD0E-4A00-9754-3B45CF253B1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2072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2169BFA-DD34-4A49-9B5A-1F29BCBB3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293" y="1309623"/>
            <a:ext cx="6802128" cy="2387600"/>
          </a:xfrm>
        </p:spPr>
        <p:txBody>
          <a:bodyPr anchor="b">
            <a:normAutofit/>
          </a:bodyPr>
          <a:lstStyle>
            <a:lvl1pPr algn="l">
              <a:defRPr sz="5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514F855-A2C1-B647-8DDF-5EA3D63BE8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293" y="3997431"/>
            <a:ext cx="6858000" cy="571062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B709E4-0A84-1247-8677-08181CB8F6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70237" y="199629"/>
            <a:ext cx="1175815" cy="8523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F10742-AE0D-2D4B-BEEB-613B1D4074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7257" y="0"/>
            <a:ext cx="1516743" cy="154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80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A0A1BF-C49F-2045-AD1A-B455F14FC178}"/>
              </a:ext>
            </a:extLst>
          </p:cNvPr>
          <p:cNvSpPr/>
          <p:nvPr userDrawn="1"/>
        </p:nvSpPr>
        <p:spPr>
          <a:xfrm>
            <a:off x="0" y="1114236"/>
            <a:ext cx="9144000" cy="3557489"/>
          </a:xfrm>
          <a:prstGeom prst="rect">
            <a:avLst/>
          </a:prstGeom>
          <a:solidFill>
            <a:srgbClr val="1A4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95B62BE-6E8B-AE41-A1C1-AA90F30510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6350" y="1863960"/>
            <a:ext cx="7772400" cy="1790700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Section header slide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6036A1D-6F6F-D54D-A1F6-764990FFCFB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86350" y="3879818"/>
            <a:ext cx="6858000" cy="42829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FCB9F1-D1D4-0646-9C6E-6818F794CB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70237" y="199629"/>
            <a:ext cx="1175815" cy="85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09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075A6C-654B-B343-ACD1-D7000A5E2BED}"/>
              </a:ext>
            </a:extLst>
          </p:cNvPr>
          <p:cNvSpPr/>
          <p:nvPr userDrawn="1"/>
        </p:nvSpPr>
        <p:spPr>
          <a:xfrm>
            <a:off x="0" y="1132403"/>
            <a:ext cx="9144000" cy="3539322"/>
          </a:xfrm>
          <a:prstGeom prst="rect">
            <a:avLst/>
          </a:prstGeom>
          <a:solidFill>
            <a:srgbClr val="8EC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459DA2D-1074-0844-A50A-DC05D7D4B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6350" y="1863960"/>
            <a:ext cx="7772400" cy="1790700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Section header slide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1E25D63-D7AD-3743-BA74-38E5B969F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6350" y="3879818"/>
            <a:ext cx="6858000" cy="42829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DE7DC3-EC0D-564F-BC19-9D5A78C0C4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70237" y="199629"/>
            <a:ext cx="1175815" cy="85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54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93" y="448764"/>
            <a:ext cx="6224907" cy="497801"/>
          </a:xfrm>
        </p:spPr>
        <p:txBody>
          <a:bodyPr anchor="t">
            <a:normAutofit/>
          </a:bodyPr>
          <a:lstStyle>
            <a:lvl1pPr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021089"/>
            <a:ext cx="5667822" cy="49780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1A44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slide sub title (if any)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E33E2B3-52EB-0E41-9333-FC28914F8A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970761" y="4330854"/>
            <a:ext cx="972149" cy="70468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6E4959D-6655-4947-8861-58B3AAB04DA7}"/>
              </a:ext>
            </a:extLst>
          </p:cNvPr>
          <p:cNvCxnSpPr>
            <a:cxnSpLocks/>
          </p:cNvCxnSpPr>
          <p:nvPr userDrawn="1"/>
        </p:nvCxnSpPr>
        <p:spPr>
          <a:xfrm>
            <a:off x="581340" y="4697299"/>
            <a:ext cx="7360842" cy="0"/>
          </a:xfrm>
          <a:prstGeom prst="line">
            <a:avLst/>
          </a:prstGeom>
          <a:ln w="9525">
            <a:solidFill>
              <a:srgbClr val="57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5992EB-FC4F-8547-A90D-F55AF8C56F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2293711"/>
            <a:ext cx="5667375" cy="1916113"/>
          </a:xfrm>
        </p:spPr>
        <p:txBody>
          <a:bodyPr>
            <a:normAutofit/>
          </a:bodyPr>
          <a:lstStyle>
            <a:lvl1pPr>
              <a:defRPr sz="1400">
                <a:solidFill>
                  <a:srgbClr val="1A44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1A44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rgbClr val="1A44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1A44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1A44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71601B-0654-C742-BCD2-7B3C13CF15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7257" y="0"/>
            <a:ext cx="1516743" cy="154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116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32E07E6-443D-4A47-8760-FC53D86B4C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93" y="448764"/>
            <a:ext cx="6224907" cy="497801"/>
          </a:xfrm>
        </p:spPr>
        <p:txBody>
          <a:bodyPr anchor="t">
            <a:normAutofit/>
          </a:bodyPr>
          <a:lstStyle>
            <a:lvl1pPr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8FB4CCB-EB2A-A149-9AF1-8AE68C32A018}"/>
              </a:ext>
            </a:extLst>
          </p:cNvPr>
          <p:cNvCxnSpPr>
            <a:cxnSpLocks/>
          </p:cNvCxnSpPr>
          <p:nvPr userDrawn="1"/>
        </p:nvCxnSpPr>
        <p:spPr>
          <a:xfrm>
            <a:off x="581340" y="4697299"/>
            <a:ext cx="7360842" cy="0"/>
          </a:xfrm>
          <a:prstGeom prst="line">
            <a:avLst/>
          </a:prstGeom>
          <a:ln w="9525">
            <a:solidFill>
              <a:srgbClr val="57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DC81D6E-3092-034A-9B23-4A2B1745F6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970761" y="4330854"/>
            <a:ext cx="972149" cy="70468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75A8D9-5E09-3B44-BF27-8041076F8C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888" y="2287588"/>
            <a:ext cx="3198812" cy="198755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1A44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1A44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rgbClr val="1A44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1A44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1A44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036A026-D0C4-FA4B-B360-B5E56202AC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1831" y="2287588"/>
            <a:ext cx="3198812" cy="198755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1A44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1A44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rgbClr val="1A44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1A44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1A44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EA8798D-CC77-9643-BA6C-01510CB2068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1021089"/>
            <a:ext cx="5667822" cy="49780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1A44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slide sub title (if any)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82ED64-E9FB-8E44-A757-028A5BE51C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7257" y="0"/>
            <a:ext cx="1516743" cy="154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623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31DA654-0C4F-E545-844D-490A131FB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93" y="448764"/>
            <a:ext cx="6224907" cy="497801"/>
          </a:xfrm>
        </p:spPr>
        <p:txBody>
          <a:bodyPr anchor="t">
            <a:normAutofit/>
          </a:bodyPr>
          <a:lstStyle>
            <a:lvl1pPr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BFB70A9-40BC-9446-9121-77D651FBE8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1021089"/>
            <a:ext cx="5667822" cy="49780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1A44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slide sub title (if any)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C74D46-2DC1-B348-94D8-1A8C97224C3A}"/>
              </a:ext>
            </a:extLst>
          </p:cNvPr>
          <p:cNvCxnSpPr>
            <a:cxnSpLocks/>
          </p:cNvCxnSpPr>
          <p:nvPr userDrawn="1"/>
        </p:nvCxnSpPr>
        <p:spPr>
          <a:xfrm>
            <a:off x="581340" y="4697299"/>
            <a:ext cx="7360842" cy="0"/>
          </a:xfrm>
          <a:prstGeom prst="line">
            <a:avLst/>
          </a:prstGeom>
          <a:ln w="9525">
            <a:solidFill>
              <a:srgbClr val="57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E802CD1-C943-8D46-91A4-E3547F67E4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970761" y="4330854"/>
            <a:ext cx="972149" cy="70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162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15EE57-1CEB-8D4C-B086-829C1940EE0E}"/>
              </a:ext>
            </a:extLst>
          </p:cNvPr>
          <p:cNvSpPr/>
          <p:nvPr userDrawn="1"/>
        </p:nvSpPr>
        <p:spPr>
          <a:xfrm>
            <a:off x="0" y="1182935"/>
            <a:ext cx="9144000" cy="3129784"/>
          </a:xfrm>
          <a:prstGeom prst="rect">
            <a:avLst/>
          </a:prstGeom>
          <a:solidFill>
            <a:srgbClr val="1A4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FD8190-D209-FD4A-A39D-EBBCF287DDD4}"/>
              </a:ext>
            </a:extLst>
          </p:cNvPr>
          <p:cNvSpPr/>
          <p:nvPr userDrawn="1"/>
        </p:nvSpPr>
        <p:spPr>
          <a:xfrm>
            <a:off x="2971637" y="328860"/>
            <a:ext cx="43242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200" b="1" i="0" dirty="0">
                <a:solidFill>
                  <a:srgbClr val="1A448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Enabling the decarbonisation of Australia’s energy networks</a:t>
            </a:r>
            <a:endParaRPr lang="en-AU" sz="2200" b="1" i="0" dirty="0">
              <a:solidFill>
                <a:srgbClr val="1A44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4E6C6B-803A-E045-90F8-57997288F1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714525" y="244226"/>
            <a:ext cx="1148255" cy="8323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ABCAF8-46DF-4577-8766-98C28857C224}"/>
              </a:ext>
            </a:extLst>
          </p:cNvPr>
          <p:cNvSpPr txBox="1"/>
          <p:nvPr userDrawn="1"/>
        </p:nvSpPr>
        <p:spPr>
          <a:xfrm>
            <a:off x="2310307" y="3356591"/>
            <a:ext cx="45233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Fuels CRC is supported through the Australian Government’s Cooperative Research Centres Program. We gratefully acknowledge the cash and in-kind support from all our research, government and industry participants</a:t>
            </a:r>
            <a:r>
              <a:rPr lang="en-US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E5ACD-FD20-429E-8CE2-77BB2644BB8A}"/>
              </a:ext>
            </a:extLst>
          </p:cNvPr>
          <p:cNvSpPr txBox="1"/>
          <p:nvPr userDrawn="1"/>
        </p:nvSpPr>
        <p:spPr>
          <a:xfrm>
            <a:off x="3732272" y="1900980"/>
            <a:ext cx="2637492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futurefuelscrc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800"/>
              </a:spcBef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futurefuelscrc.com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6FF2F7C5-9723-422A-B95E-4013997CE9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0436"/>
          <a:stretch/>
        </p:blipFill>
        <p:spPr>
          <a:xfrm>
            <a:off x="3400444" y="1900980"/>
            <a:ext cx="331828" cy="769441"/>
          </a:xfrm>
          <a:prstGeom prst="rect">
            <a:avLst/>
          </a:prstGeom>
        </p:spPr>
      </p:pic>
      <p:pic>
        <p:nvPicPr>
          <p:cNvPr id="4" name="Picture 3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31B286AE-878D-DE80-5CD8-8ABAB3E2DA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54520" y="4363134"/>
            <a:ext cx="4985554" cy="66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397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C405363-B2B7-4D46-B117-A4100EC5FA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l="59" t="22488" r="40499" b="31285"/>
          <a:stretch/>
        </p:blipFill>
        <p:spPr>
          <a:xfrm>
            <a:off x="0" y="-170205"/>
            <a:ext cx="9144000" cy="474220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97E1861-A619-364D-B5F1-ADE59A22DF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774" y="2200897"/>
            <a:ext cx="7772400" cy="1790700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Section header slide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0BEBEA8-8E73-1D49-B3D8-75B60D549F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774" y="4053774"/>
            <a:ext cx="6858000" cy="42829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C7DCEF-C72D-AE4B-864D-5BEF82FB1F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70237" y="199629"/>
            <a:ext cx="1175815" cy="85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16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8F225-3FCC-8D46-9F99-17F562874DFF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79E40-2680-C047-8B6E-7917035D4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0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3" r:id="rId3"/>
    <p:sldLayoutId id="2147483689" r:id="rId4"/>
    <p:sldLayoutId id="2147483690" r:id="rId5"/>
    <p:sldLayoutId id="2147483692" r:id="rId6"/>
    <p:sldLayoutId id="2147483682" r:id="rId7"/>
    <p:sldLayoutId id="2147483693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E4B452-B39E-DE47-8FF7-715397CAAD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4: Pipeline System Compatibility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DCB0AB9-57FC-7E46-B7B8-B5A5541235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Margaret Gayen</a:t>
            </a:r>
          </a:p>
        </p:txBody>
      </p:sp>
    </p:spTree>
    <p:extLst>
      <p:ext uri="{BB962C8B-B14F-4D97-AF65-F5344CB8AC3E}">
        <p14:creationId xmlns:p14="http://schemas.microsoft.com/office/powerpoint/2010/main" val="485914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07CC23-7CF7-18B2-B5EC-43F3E3FE8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B59BC79-C4F4-20F4-BD70-95136B222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Materials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7A0AB0-3E69-7DCB-855A-3FE0180A6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020763"/>
            <a:ext cx="5667375" cy="498475"/>
          </a:xfrm>
        </p:spPr>
        <p:txBody>
          <a:bodyPr/>
          <a:lstStyle/>
          <a:p>
            <a:r>
              <a:rPr lang="en-US" dirty="0"/>
              <a:t>Polymers and Elastomers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37BCBE-70F0-600A-A9CD-772DE3F363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1519239"/>
            <a:ext cx="8075612" cy="2374350"/>
          </a:xfrm>
        </p:spPr>
        <p:txBody>
          <a:bodyPr numCol="3">
            <a:normAutofit/>
          </a:bodyPr>
          <a:lstStyle/>
          <a:p>
            <a:r>
              <a:rPr lang="en-US" dirty="0"/>
              <a:t>Usually not corroded by hydrogen</a:t>
            </a:r>
          </a:p>
          <a:p>
            <a:r>
              <a:rPr lang="en-US" dirty="0"/>
              <a:t>Highly permeable</a:t>
            </a:r>
          </a:p>
          <a:p>
            <a:r>
              <a:rPr lang="en-US" dirty="0"/>
              <a:t>Complicated and diverse materials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u="sng" dirty="0"/>
              <a:t>Elastomers</a:t>
            </a:r>
          </a:p>
          <a:p>
            <a:r>
              <a:rPr lang="en-US" dirty="0"/>
              <a:t>Swelling or warping</a:t>
            </a:r>
          </a:p>
          <a:p>
            <a:r>
              <a:rPr lang="en-US" dirty="0"/>
              <a:t>Rapid gas decompression</a:t>
            </a:r>
          </a:p>
          <a:p>
            <a:r>
              <a:rPr lang="en-US" dirty="0"/>
              <a:t>Stiffening</a:t>
            </a:r>
          </a:p>
          <a:p>
            <a:r>
              <a:rPr lang="en-US" dirty="0"/>
              <a:t>Compression setting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94C7EF-5B51-43F0-CC85-10E7B1822111}"/>
              </a:ext>
            </a:extLst>
          </p:cNvPr>
          <p:cNvSpPr txBox="1"/>
          <p:nvPr/>
        </p:nvSpPr>
        <p:spPr>
          <a:xfrm>
            <a:off x="1847894" y="3893588"/>
            <a:ext cx="25558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1A44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Manufacturer</a:t>
            </a:r>
            <a:r>
              <a:rPr lang="en-US" sz="1600" dirty="0"/>
              <a:t> </a:t>
            </a:r>
            <a:r>
              <a:rPr lang="en-US" sz="1400" dirty="0">
                <a:solidFill>
                  <a:srgbClr val="1A44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dependent</a:t>
            </a:r>
          </a:p>
        </p:txBody>
      </p:sp>
      <p:pic>
        <p:nvPicPr>
          <p:cNvPr id="3" name="Picture 6" descr="Recipe - Free food icons">
            <a:extLst>
              <a:ext uri="{FF2B5EF4-FFF2-40B4-BE49-F238E27FC236}">
                <a16:creationId xmlns:a16="http://schemas.microsoft.com/office/drawing/2014/main" id="{200D4DA5-84ED-64E6-CD2E-F5DB2897A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380" y="3809650"/>
            <a:ext cx="596835" cy="59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D8B80A-6CCC-5109-79E9-18D6BBFC4730}"/>
              </a:ext>
            </a:extLst>
          </p:cNvPr>
          <p:cNvSpPr txBox="1"/>
          <p:nvPr/>
        </p:nvSpPr>
        <p:spPr>
          <a:xfrm>
            <a:off x="5198570" y="3893431"/>
            <a:ext cx="28214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1A44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 dependent</a:t>
            </a:r>
          </a:p>
        </p:txBody>
      </p:sp>
      <p:pic>
        <p:nvPicPr>
          <p:cNvPr id="8" name="Graphic 7" descr="Thermometer with solid fill">
            <a:extLst>
              <a:ext uri="{FF2B5EF4-FFF2-40B4-BE49-F238E27FC236}">
                <a16:creationId xmlns:a16="http://schemas.microsoft.com/office/drawing/2014/main" id="{6B250B42-CE0D-CB79-D629-082EB08CD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27895" y="3838988"/>
            <a:ext cx="567497" cy="567497"/>
          </a:xfrm>
          <a:prstGeom prst="rect">
            <a:avLst/>
          </a:prstGeom>
        </p:spPr>
      </p:pic>
      <p:pic>
        <p:nvPicPr>
          <p:cNvPr id="1028" name="Picture 4" descr="Evidence of elastomer RGD damage. Image courtesy of James Walker.">
            <a:extLst>
              <a:ext uri="{FF2B5EF4-FFF2-40B4-BE49-F238E27FC236}">
                <a16:creationId xmlns:a16="http://schemas.microsoft.com/office/drawing/2014/main" id="{7C304763-A636-5FBA-540E-CECA7F41E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883" y="1462522"/>
            <a:ext cx="2113834" cy="162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657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4A010-802B-22E9-799D-B8359E182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CB6034C-34B0-86CD-2BF6-3AF3E95AA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Materials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13E75E-EF6A-CC25-E270-DE2595697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020763"/>
            <a:ext cx="5667375" cy="498475"/>
          </a:xfrm>
        </p:spPr>
        <p:txBody>
          <a:bodyPr/>
          <a:lstStyle/>
          <a:p>
            <a:r>
              <a:rPr lang="en-US" dirty="0"/>
              <a:t>Polymers and Elastomers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F0930CC-A0F5-4746-1003-F6C473CFBA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1519239"/>
            <a:ext cx="8075612" cy="2374350"/>
          </a:xfrm>
        </p:spPr>
        <p:txBody>
          <a:bodyPr numCol="3">
            <a:normAutofit/>
          </a:bodyPr>
          <a:lstStyle/>
          <a:p>
            <a:r>
              <a:rPr lang="en-US" dirty="0"/>
              <a:t>Usually not corroded by hydrogen</a:t>
            </a:r>
          </a:p>
          <a:p>
            <a:r>
              <a:rPr lang="en-US" dirty="0"/>
              <a:t>Highly permeable</a:t>
            </a:r>
          </a:p>
          <a:p>
            <a:r>
              <a:rPr lang="en-US" dirty="0"/>
              <a:t>Complicated and diverse materials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u="sng" dirty="0"/>
              <a:t>Elastomers</a:t>
            </a:r>
          </a:p>
          <a:p>
            <a:r>
              <a:rPr lang="en-US" dirty="0"/>
              <a:t>Swelling or warping</a:t>
            </a:r>
          </a:p>
          <a:p>
            <a:r>
              <a:rPr lang="en-US" dirty="0"/>
              <a:t>Rapid gas decompression</a:t>
            </a:r>
          </a:p>
          <a:p>
            <a:r>
              <a:rPr lang="en-US" dirty="0"/>
              <a:t>Stiffening</a:t>
            </a:r>
          </a:p>
          <a:p>
            <a:r>
              <a:rPr lang="en-US" dirty="0"/>
              <a:t>Compression setting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u="sng" dirty="0"/>
              <a:t>Polymers</a:t>
            </a:r>
          </a:p>
          <a:p>
            <a:r>
              <a:rPr lang="en-US" dirty="0"/>
              <a:t>Accelerated slow crack growth</a:t>
            </a:r>
          </a:p>
          <a:p>
            <a:r>
              <a:rPr lang="en-US" dirty="0"/>
              <a:t>Change in crystallinity</a:t>
            </a:r>
          </a:p>
          <a:p>
            <a:r>
              <a:rPr lang="en-US" dirty="0"/>
              <a:t>Blister fracture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3E3871-55D0-AFE2-4DE9-3EE042902F28}"/>
              </a:ext>
            </a:extLst>
          </p:cNvPr>
          <p:cNvSpPr txBox="1"/>
          <p:nvPr/>
        </p:nvSpPr>
        <p:spPr>
          <a:xfrm>
            <a:off x="1847894" y="3893588"/>
            <a:ext cx="25558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1A44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Manufacturer</a:t>
            </a:r>
            <a:r>
              <a:rPr lang="en-US" sz="1600" dirty="0"/>
              <a:t> </a:t>
            </a:r>
            <a:r>
              <a:rPr lang="en-US" sz="1400" dirty="0">
                <a:solidFill>
                  <a:srgbClr val="1A44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dependent</a:t>
            </a:r>
          </a:p>
        </p:txBody>
      </p:sp>
      <p:pic>
        <p:nvPicPr>
          <p:cNvPr id="3" name="Picture 6" descr="Recipe - Free food icons">
            <a:extLst>
              <a:ext uri="{FF2B5EF4-FFF2-40B4-BE49-F238E27FC236}">
                <a16:creationId xmlns:a16="http://schemas.microsoft.com/office/drawing/2014/main" id="{1C7256A4-C5ED-2405-8D18-9135E8AC0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380" y="3809650"/>
            <a:ext cx="596835" cy="59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317B97-9CDD-C190-90DA-C2D38685251F}"/>
              </a:ext>
            </a:extLst>
          </p:cNvPr>
          <p:cNvSpPr txBox="1"/>
          <p:nvPr/>
        </p:nvSpPr>
        <p:spPr>
          <a:xfrm>
            <a:off x="5198570" y="3893431"/>
            <a:ext cx="28214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1A44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 dependent</a:t>
            </a:r>
          </a:p>
        </p:txBody>
      </p:sp>
      <p:pic>
        <p:nvPicPr>
          <p:cNvPr id="8" name="Graphic 7" descr="Thermometer with solid fill">
            <a:extLst>
              <a:ext uri="{FF2B5EF4-FFF2-40B4-BE49-F238E27FC236}">
                <a16:creationId xmlns:a16="http://schemas.microsoft.com/office/drawing/2014/main" id="{250D0D80-15E9-A7E1-8971-0BC20CF880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27895" y="3838988"/>
            <a:ext cx="567497" cy="56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603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0C8D0C-0AB1-C1D6-E1D2-95EACACD9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DEEA075-1ED9-A6CE-9499-CB167D502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7EBE96-C1BD-66E2-128F-4272E565C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020763"/>
            <a:ext cx="5667375" cy="498475"/>
          </a:xfrm>
        </p:spPr>
        <p:txBody>
          <a:bodyPr/>
          <a:lstStyle/>
          <a:p>
            <a:r>
              <a:rPr lang="en-US" dirty="0"/>
              <a:t>Body text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B03469-9B76-4DA3-AF81-BC3B18E185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1519238"/>
            <a:ext cx="5667375" cy="1916113"/>
          </a:xfrm>
        </p:spPr>
        <p:txBody>
          <a:bodyPr>
            <a:normAutofit/>
          </a:bodyPr>
          <a:lstStyle/>
          <a:p>
            <a:r>
              <a:rPr lang="en-US" dirty="0"/>
              <a:t>Materials are classified as compatible if they are immune or resistant to hydrogen in the application. </a:t>
            </a:r>
          </a:p>
          <a:p>
            <a:pPr lvl="1"/>
            <a:r>
              <a:rPr lang="en-US" dirty="0"/>
              <a:t>a “compatible” classification does not indicate that the materials will be completely unaffected by hydrogen, </a:t>
            </a:r>
          </a:p>
          <a:p>
            <a:pPr lvl="1"/>
            <a:r>
              <a:rPr lang="en-US" dirty="0"/>
              <a:t>but it can be expected that they can be used without significant ill effects within the intended operating window.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65BC59-9541-64FD-D669-BEBCC2B16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02" y="139700"/>
            <a:ext cx="6944086" cy="452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525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F8581-89F0-40D7-6277-362EC55EF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AF59CEB-F33C-4481-558D-AD5134E51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Materials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8403DD-C36B-B7DE-1238-3269FEEAE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020763"/>
            <a:ext cx="5667375" cy="498475"/>
          </a:xfrm>
        </p:spPr>
        <p:txBody>
          <a:bodyPr/>
          <a:lstStyle/>
          <a:p>
            <a:r>
              <a:rPr lang="en-AU" dirty="0"/>
              <a:t>[C] - Performance subject to confirmation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36162F1-FA49-D5D1-0442-B5627A1FC1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1519238"/>
            <a:ext cx="7314399" cy="2989262"/>
          </a:xfrm>
        </p:spPr>
        <p:txBody>
          <a:bodyPr>
            <a:normAutofit/>
          </a:bodyPr>
          <a:lstStyle/>
          <a:p>
            <a:r>
              <a:rPr lang="en-US" dirty="0"/>
              <a:t>Materials that are considered vulnerable to hydrogen may be used considering: </a:t>
            </a:r>
          </a:p>
          <a:p>
            <a:pPr lvl="1"/>
            <a:r>
              <a:rPr lang="en-US" dirty="0"/>
              <a:t>Required performance</a:t>
            </a:r>
          </a:p>
          <a:p>
            <a:pPr lvl="1"/>
            <a:r>
              <a:rPr lang="en-US" dirty="0"/>
              <a:t>Severity of hydrogen degradation</a:t>
            </a:r>
          </a:p>
          <a:p>
            <a:pPr lvl="1"/>
            <a:r>
              <a:rPr lang="en-US" dirty="0"/>
              <a:t>Operating conditions including transient conditions, startup/shutdown</a:t>
            </a:r>
          </a:p>
          <a:p>
            <a:pPr lvl="1"/>
            <a:r>
              <a:rPr lang="en-US" dirty="0"/>
              <a:t>Condition of the material</a:t>
            </a:r>
          </a:p>
          <a:p>
            <a:pPr lvl="1"/>
            <a:r>
              <a:rPr lang="en-US" dirty="0"/>
              <a:t>Consequence of failure</a:t>
            </a:r>
          </a:p>
          <a:p>
            <a:pPr lvl="1"/>
            <a:r>
              <a:rPr lang="en-US" dirty="0"/>
              <a:t>Required service life</a:t>
            </a:r>
          </a:p>
          <a:p>
            <a:pPr lvl="1"/>
            <a:r>
              <a:rPr lang="en-US" dirty="0"/>
              <a:t>Ability to detect failure if it occurs</a:t>
            </a:r>
          </a:p>
          <a:p>
            <a:pPr lvl="1"/>
            <a:r>
              <a:rPr lang="en-US" dirty="0"/>
              <a:t>Ability to isolate and replace the component</a:t>
            </a:r>
          </a:p>
        </p:txBody>
      </p:sp>
    </p:spTree>
    <p:extLst>
      <p:ext uri="{BB962C8B-B14F-4D97-AF65-F5344CB8AC3E}">
        <p14:creationId xmlns:p14="http://schemas.microsoft.com/office/powerpoint/2010/main" val="309383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3744C-A207-B831-25E3-49B4D371B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Materials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7C6A2D-1ACE-AD5C-D825-6E42FBFAE5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Summary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DD7CF8-51FC-C10B-8C44-C6C3C9D15B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6474" y="1549664"/>
            <a:ext cx="7424526" cy="2975140"/>
          </a:xfrm>
        </p:spPr>
        <p:txBody>
          <a:bodyPr>
            <a:normAutofit/>
          </a:bodyPr>
          <a:lstStyle/>
          <a:p>
            <a:r>
              <a:rPr lang="en-AU" i="1" dirty="0"/>
              <a:t>All materials exposed to hydrogen shall be selected based on their required performance, considering </a:t>
            </a:r>
          </a:p>
          <a:p>
            <a:pPr lvl="1"/>
            <a:r>
              <a:rPr lang="en-AU" i="1" dirty="0"/>
              <a:t>hydrogen permeation through the material and </a:t>
            </a:r>
          </a:p>
          <a:p>
            <a:pPr lvl="1"/>
            <a:r>
              <a:rPr lang="en-AU" i="1" dirty="0"/>
              <a:t>the effects of hydrogen on the material. </a:t>
            </a:r>
          </a:p>
          <a:p>
            <a:pPr lvl="1"/>
            <a:endParaRPr lang="en-AU" i="1" dirty="0"/>
          </a:p>
          <a:p>
            <a:r>
              <a:rPr lang="en-AU" dirty="0"/>
              <a:t>Material selection shall consider all normal, transient and upset operating conditions to determine whether the material is suitable.</a:t>
            </a:r>
          </a:p>
          <a:p>
            <a:endParaRPr lang="en-AU" dirty="0"/>
          </a:p>
          <a:p>
            <a:r>
              <a:rPr lang="en-AU" dirty="0"/>
              <a:t>Where a material’s behaviour in hydrogen is unknown, further testing should be completed:</a:t>
            </a:r>
          </a:p>
          <a:p>
            <a:pPr lvl="1"/>
            <a:r>
              <a:rPr lang="en-AU" dirty="0"/>
              <a:t>Assessing relevant material properties</a:t>
            </a:r>
          </a:p>
          <a:p>
            <a:pPr lvl="1"/>
            <a:r>
              <a:rPr lang="en-AU" dirty="0"/>
              <a:t>In the same service conditions as the application</a:t>
            </a:r>
          </a:p>
        </p:txBody>
      </p:sp>
    </p:spTree>
    <p:extLst>
      <p:ext uri="{BB962C8B-B14F-4D97-AF65-F5344CB8AC3E}">
        <p14:creationId xmlns:p14="http://schemas.microsoft.com/office/powerpoint/2010/main" val="2300439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3A0DD7-DAAD-1894-25B8-97F6E30D4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210F1F-42F6-0F0E-F4AD-22F83D4F53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Components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EC7BDA9-81BA-0514-144D-9D15761377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418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02524-D2EC-502A-F535-BBF207676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18E47A3-3CF5-5B04-A75C-563F5521C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Components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69E027-8F8C-845D-4469-C3EB36C72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020763"/>
            <a:ext cx="5667375" cy="498475"/>
          </a:xfrm>
        </p:spPr>
        <p:txBody>
          <a:bodyPr/>
          <a:lstStyle/>
          <a:p>
            <a:r>
              <a:rPr lang="en-AU" dirty="0"/>
              <a:t>Failure Modes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8FBAD94-4B4B-A531-5F41-3CCA67E8AA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1519238"/>
            <a:ext cx="5667375" cy="2989262"/>
          </a:xfrm>
        </p:spPr>
        <p:txBody>
          <a:bodyPr>
            <a:normAutofit/>
          </a:bodyPr>
          <a:lstStyle/>
          <a:p>
            <a:r>
              <a:rPr lang="en-US" dirty="0"/>
              <a:t>Leak paths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Functional failures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Material compatibility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992BCA-BC93-FA18-E582-10CB769434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13" t="7080" b="4188"/>
          <a:stretch/>
        </p:blipFill>
        <p:spPr>
          <a:xfrm>
            <a:off x="4264504" y="946565"/>
            <a:ext cx="2322414" cy="338330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F52E619-40FA-307C-A85F-9D020913712A}"/>
              </a:ext>
            </a:extLst>
          </p:cNvPr>
          <p:cNvCxnSpPr/>
          <p:nvPr/>
        </p:nvCxnSpPr>
        <p:spPr>
          <a:xfrm flipV="1">
            <a:off x="5200153" y="2886323"/>
            <a:ext cx="55659" cy="397566"/>
          </a:xfrm>
          <a:prstGeom prst="straightConnector1">
            <a:avLst/>
          </a:prstGeom>
          <a:ln w="57150">
            <a:solidFill>
              <a:srgbClr val="8EC53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>
            <a:extLst>
              <a:ext uri="{FF2B5EF4-FFF2-40B4-BE49-F238E27FC236}">
                <a16:creationId xmlns:a16="http://schemas.microsoft.com/office/drawing/2014/main" id="{76B891BC-09DE-9011-BCDA-869B3969FF13}"/>
              </a:ext>
            </a:extLst>
          </p:cNvPr>
          <p:cNvSpPr/>
          <p:nvPr/>
        </p:nvSpPr>
        <p:spPr>
          <a:xfrm flipV="1">
            <a:off x="5255812" y="3710385"/>
            <a:ext cx="294088" cy="142610"/>
          </a:xfrm>
          <a:prstGeom prst="arc">
            <a:avLst>
              <a:gd name="adj1" fmla="val 10662688"/>
              <a:gd name="adj2" fmla="val 197712"/>
            </a:avLst>
          </a:prstGeom>
          <a:ln w="57150">
            <a:solidFill>
              <a:srgbClr val="8EC53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5A0E371-68C8-1B32-9527-7FB7431D4B2C}"/>
              </a:ext>
            </a:extLst>
          </p:cNvPr>
          <p:cNvCxnSpPr>
            <a:cxnSpLocks/>
          </p:cNvCxnSpPr>
          <p:nvPr/>
        </p:nvCxnSpPr>
        <p:spPr>
          <a:xfrm flipV="1">
            <a:off x="5324723" y="2022512"/>
            <a:ext cx="0" cy="397566"/>
          </a:xfrm>
          <a:prstGeom prst="straightConnector1">
            <a:avLst/>
          </a:prstGeom>
          <a:ln w="57150">
            <a:solidFill>
              <a:srgbClr val="8EC53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C460204-91FE-4A5A-2590-B2C205CF7C52}"/>
              </a:ext>
            </a:extLst>
          </p:cNvPr>
          <p:cNvCxnSpPr>
            <a:cxnSpLocks/>
          </p:cNvCxnSpPr>
          <p:nvPr/>
        </p:nvCxnSpPr>
        <p:spPr>
          <a:xfrm flipV="1">
            <a:off x="5324723" y="1085887"/>
            <a:ext cx="0" cy="397566"/>
          </a:xfrm>
          <a:prstGeom prst="straightConnector1">
            <a:avLst/>
          </a:prstGeom>
          <a:ln w="57150">
            <a:solidFill>
              <a:srgbClr val="8EC53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0A9DA86-EEB1-934F-8CFC-2717903477F6}"/>
              </a:ext>
            </a:extLst>
          </p:cNvPr>
          <p:cNvCxnSpPr>
            <a:cxnSpLocks/>
          </p:cNvCxnSpPr>
          <p:nvPr/>
        </p:nvCxnSpPr>
        <p:spPr>
          <a:xfrm flipH="1" flipV="1">
            <a:off x="5054848" y="1879637"/>
            <a:ext cx="145305" cy="101563"/>
          </a:xfrm>
          <a:prstGeom prst="straightConnector1">
            <a:avLst/>
          </a:prstGeom>
          <a:ln w="57150">
            <a:solidFill>
              <a:srgbClr val="8EC53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B043771-44AF-318A-CCD3-511B71DF6A87}"/>
              </a:ext>
            </a:extLst>
          </p:cNvPr>
          <p:cNvSpPr txBox="1"/>
          <p:nvPr/>
        </p:nvSpPr>
        <p:spPr>
          <a:xfrm>
            <a:off x="4169423" y="4459264"/>
            <a:ext cx="25125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800" dirty="0"/>
              <a:t>https://hardhatengineer.com/gate-valve-types-parts/</a:t>
            </a:r>
          </a:p>
        </p:txBody>
      </p:sp>
    </p:spTree>
    <p:extLst>
      <p:ext uri="{BB962C8B-B14F-4D97-AF65-F5344CB8AC3E}">
        <p14:creationId xmlns:p14="http://schemas.microsoft.com/office/powerpoint/2010/main" val="304164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2A22B6-8A45-A200-746C-708819AAF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D733A90-4A2E-EB9F-4FF1-37BD6A93D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Components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04FD2D-1E86-2097-0EAF-D53296BBC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020763"/>
            <a:ext cx="5667375" cy="498475"/>
          </a:xfrm>
        </p:spPr>
        <p:txBody>
          <a:bodyPr/>
          <a:lstStyle/>
          <a:p>
            <a:r>
              <a:rPr lang="en-AU" dirty="0"/>
              <a:t>Failure Modes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3C1BD52-651A-0E95-9DE2-DB3DD63FCE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1519238"/>
            <a:ext cx="5667375" cy="29892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Leak paths</a:t>
            </a:r>
          </a:p>
          <a:p>
            <a:r>
              <a:rPr lang="en-US" dirty="0"/>
              <a:t>Functional failures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Material compatibility</a:t>
            </a:r>
          </a:p>
        </p:txBody>
      </p:sp>
      <p:pic>
        <p:nvPicPr>
          <p:cNvPr id="2" name="Picture 6" descr="Spring-controlled pressure regulator">
            <a:extLst>
              <a:ext uri="{FF2B5EF4-FFF2-40B4-BE49-F238E27FC236}">
                <a16:creationId xmlns:a16="http://schemas.microsoft.com/office/drawing/2014/main" id="{4CD691ED-B444-E26F-BFD1-4D81685A1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46" y="1947086"/>
            <a:ext cx="46291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1C63A2-3530-9388-4D83-70A3E016C4F2}"/>
              </a:ext>
            </a:extLst>
          </p:cNvPr>
          <p:cNvSpPr txBox="1"/>
          <p:nvPr/>
        </p:nvSpPr>
        <p:spPr>
          <a:xfrm>
            <a:off x="3281321" y="3887239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800" dirty="0"/>
              <a:t>https://www.electricalandcontrol.com/pressure-regulators-function-types/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F1144D0-2AC1-2DEE-2EC8-8FF9F45B8F0A}"/>
              </a:ext>
            </a:extLst>
          </p:cNvPr>
          <p:cNvCxnSpPr>
            <a:cxnSpLocks/>
          </p:cNvCxnSpPr>
          <p:nvPr/>
        </p:nvCxnSpPr>
        <p:spPr>
          <a:xfrm flipV="1">
            <a:off x="5065778" y="3009741"/>
            <a:ext cx="0" cy="397566"/>
          </a:xfrm>
          <a:prstGeom prst="straightConnector1">
            <a:avLst/>
          </a:prstGeom>
          <a:ln w="57150">
            <a:solidFill>
              <a:srgbClr val="8EC53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5C740D5-79DC-9E64-A6AE-E65F24CA665D}"/>
              </a:ext>
            </a:extLst>
          </p:cNvPr>
          <p:cNvCxnSpPr>
            <a:cxnSpLocks/>
          </p:cNvCxnSpPr>
          <p:nvPr/>
        </p:nvCxnSpPr>
        <p:spPr>
          <a:xfrm flipV="1">
            <a:off x="6028730" y="3009741"/>
            <a:ext cx="0" cy="397566"/>
          </a:xfrm>
          <a:prstGeom prst="straightConnector1">
            <a:avLst/>
          </a:prstGeom>
          <a:ln w="57150">
            <a:solidFill>
              <a:srgbClr val="8EC53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016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C3654-B741-CB63-6505-A10FB78EB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07D5DD1-643A-EAD2-98AB-F047DCF13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Components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5B39E5-D646-94F3-F02B-0D5307BAF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020763"/>
            <a:ext cx="5667375" cy="498475"/>
          </a:xfrm>
        </p:spPr>
        <p:txBody>
          <a:bodyPr/>
          <a:lstStyle/>
          <a:p>
            <a:r>
              <a:rPr lang="en-AU" dirty="0"/>
              <a:t>Failure Modes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4845761-5675-0AA6-F70E-B0826DF3E2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1519238"/>
            <a:ext cx="5667375" cy="29892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Leak paths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Functional failures</a:t>
            </a:r>
          </a:p>
          <a:p>
            <a:r>
              <a:rPr lang="en-US" dirty="0"/>
              <a:t>Material compatibility</a:t>
            </a:r>
          </a:p>
        </p:txBody>
      </p:sp>
      <p:pic>
        <p:nvPicPr>
          <p:cNvPr id="2056" name="Picture 8" descr="Thermowells Explained Fig2">
            <a:extLst>
              <a:ext uri="{FF2B5EF4-FFF2-40B4-BE49-F238E27FC236}">
                <a16:creationId xmlns:a16="http://schemas.microsoft.com/office/drawing/2014/main" id="{B0171CB1-5330-253D-E1A5-062FA4044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770" y="2606316"/>
            <a:ext cx="1897103" cy="162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FFD252-F88C-8386-94F9-8B34D7CFAC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07"/>
          <a:stretch/>
        </p:blipFill>
        <p:spPr>
          <a:xfrm>
            <a:off x="4466803" y="2061685"/>
            <a:ext cx="3147802" cy="23867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3043650-C50D-D0ED-38CD-1BE9A1ABA1A9}"/>
              </a:ext>
            </a:extLst>
          </p:cNvPr>
          <p:cNvSpPr txBox="1"/>
          <p:nvPr/>
        </p:nvSpPr>
        <p:spPr>
          <a:xfrm>
            <a:off x="4572000" y="4417737"/>
            <a:ext cx="32081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800" dirty="0"/>
              <a:t>https://www.plumbingsupply.com/common-plumbing-valve-types.html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17AE26-1F67-76BA-E358-904AD260C7D0}"/>
              </a:ext>
            </a:extLst>
          </p:cNvPr>
          <p:cNvSpPr txBox="1"/>
          <p:nvPr/>
        </p:nvSpPr>
        <p:spPr>
          <a:xfrm>
            <a:off x="1036108" y="4356182"/>
            <a:ext cx="29011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800" dirty="0"/>
              <a:t>https://www.bapihvac.com/application_note/thermowell-and-immersion-probe-installation-overview-application-note/</a:t>
            </a:r>
          </a:p>
        </p:txBody>
      </p:sp>
    </p:spTree>
    <p:extLst>
      <p:ext uri="{BB962C8B-B14F-4D97-AF65-F5344CB8AC3E}">
        <p14:creationId xmlns:p14="http://schemas.microsoft.com/office/powerpoint/2010/main" val="3210591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D491A-5B29-9A8E-DE1C-B4A98FD60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7FF8673-BB75-192C-BA19-B2E7606F4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Components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3269AA-88EC-BA21-7A31-88481102A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020763"/>
            <a:ext cx="5667375" cy="498475"/>
          </a:xfrm>
        </p:spPr>
        <p:txBody>
          <a:bodyPr/>
          <a:lstStyle/>
          <a:p>
            <a:r>
              <a:rPr lang="en-AU" dirty="0"/>
              <a:t>Compatibility Assessment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73D0ABE-DA0D-7360-76DD-18CFB19F77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1519238"/>
            <a:ext cx="5667375" cy="2989262"/>
          </a:xfrm>
        </p:spPr>
        <p:txBody>
          <a:bodyPr>
            <a:norm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1600" dirty="0"/>
              <a:t>Performance testing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1600" dirty="0"/>
              <a:t>Demonstrated prior experience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1600" dirty="0"/>
              <a:t>Analysis to published methods or standards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1600" dirty="0"/>
              <a:t>Manufacturer’s experience</a:t>
            </a:r>
          </a:p>
        </p:txBody>
      </p:sp>
    </p:spTree>
    <p:extLst>
      <p:ext uri="{BB962C8B-B14F-4D97-AF65-F5344CB8AC3E}">
        <p14:creationId xmlns:p14="http://schemas.microsoft.com/office/powerpoint/2010/main" val="3463163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D6A95-D123-846B-2633-3B0506233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8BC0C27-3EE7-6443-A76B-5F7DE2783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9926D0-A63E-9D5C-1925-F75A4ECD4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020763"/>
            <a:ext cx="5667375" cy="4984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1931C2C-408B-7221-623D-E1D2AFDE35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1519238"/>
            <a:ext cx="5667375" cy="27108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This Chapter outlines the impact of hydrogen on the performance of pipeline system </a:t>
            </a:r>
          </a:p>
          <a:p>
            <a:pPr lvl="1"/>
            <a:r>
              <a:rPr lang="en-US" dirty="0"/>
              <a:t>Materials, </a:t>
            </a:r>
          </a:p>
          <a:p>
            <a:pPr lvl="1"/>
            <a:r>
              <a:rPr lang="en-US" dirty="0"/>
              <a:t>Components, and </a:t>
            </a:r>
          </a:p>
          <a:p>
            <a:pPr lvl="1"/>
            <a:r>
              <a:rPr lang="en-US" dirty="0"/>
              <a:t>Equipment, </a:t>
            </a:r>
          </a:p>
          <a:p>
            <a:pPr lvl="1"/>
            <a:endParaRPr lang="en-US" dirty="0"/>
          </a:p>
          <a:p>
            <a:pPr marL="342900" lvl="1" indent="0">
              <a:buNone/>
            </a:pPr>
            <a:r>
              <a:rPr lang="en-US" dirty="0"/>
              <a:t>…with the exception of the mainline pipe and welds.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69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F700022-C3BA-664F-A4DF-834E552D8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Equipment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A36A8D8-BC04-FC44-839B-0900CAEFA5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888" y="1637061"/>
            <a:ext cx="3198812" cy="27973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Reciprocal compressors</a:t>
            </a:r>
          </a:p>
          <a:p>
            <a:r>
              <a:rPr lang="en-US" dirty="0"/>
              <a:t>Mature technology</a:t>
            </a:r>
          </a:p>
          <a:p>
            <a:r>
              <a:rPr lang="en-US" dirty="0"/>
              <a:t>High pressure hydrogen obtainable through multi-stage configurations</a:t>
            </a:r>
          </a:p>
          <a:p>
            <a:r>
              <a:rPr lang="en-US" dirty="0"/>
              <a:t>Most commercial units in the market are reciprocal</a:t>
            </a:r>
          </a:p>
          <a:p>
            <a:r>
              <a:rPr lang="en-US" dirty="0"/>
              <a:t>Targeting the smaller volume markets (e.g. vehicle </a:t>
            </a:r>
            <a:r>
              <a:rPr lang="en-US" dirty="0" err="1"/>
              <a:t>refuelling</a:t>
            </a:r>
            <a:r>
              <a:rPr lang="en-US" dirty="0"/>
              <a:t>) and smaller flowrate pipelines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CEA9B64-B27D-9F4D-86A7-871C75A04E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1831" y="1637060"/>
            <a:ext cx="3198812" cy="2878295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Centrifugal compressors</a:t>
            </a:r>
          </a:p>
          <a:p>
            <a:r>
              <a:rPr lang="en-US" dirty="0"/>
              <a:t>Preferred for high flow rates, typically required for long distance transmission</a:t>
            </a:r>
          </a:p>
          <a:p>
            <a:r>
              <a:rPr lang="en-US" dirty="0"/>
              <a:t>Earlier stage of development </a:t>
            </a:r>
          </a:p>
          <a:p>
            <a:r>
              <a:rPr lang="en-US" i="1" dirty="0"/>
              <a:t>Many </a:t>
            </a:r>
            <a:r>
              <a:rPr lang="en-US" dirty="0"/>
              <a:t>stage configurations are required to reach a higher pressure</a:t>
            </a:r>
          </a:p>
          <a:p>
            <a:r>
              <a:rPr lang="en-US" dirty="0"/>
              <a:t>Higher speeds mean special attention to materials of impeller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FBEC09-C15A-BC4D-8325-8AD1863D84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Compressors</a:t>
            </a:r>
          </a:p>
        </p:txBody>
      </p:sp>
    </p:spTree>
    <p:extLst>
      <p:ext uri="{BB962C8B-B14F-4D97-AF65-F5344CB8AC3E}">
        <p14:creationId xmlns:p14="http://schemas.microsoft.com/office/powerpoint/2010/main" val="3299761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85BEA-A1F0-15E5-005F-9FDFE79B0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9A3E5-71D0-B280-AB42-06B64D064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93" y="448764"/>
            <a:ext cx="6224907" cy="497801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2E2DC5-8469-AE31-57EF-9A6DBD308538}"/>
              </a:ext>
            </a:extLst>
          </p:cNvPr>
          <p:cNvSpPr txBox="1"/>
          <p:nvPr/>
        </p:nvSpPr>
        <p:spPr>
          <a:xfrm>
            <a:off x="1149069" y="1595366"/>
            <a:ext cx="31550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EC5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 Compatibility Tables</a:t>
            </a:r>
          </a:p>
          <a:p>
            <a:endParaRPr lang="en-AU" b="1" dirty="0">
              <a:solidFill>
                <a:srgbClr val="8EC5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7ED142-D5F7-7874-1EF9-78E3FB45E40B}"/>
              </a:ext>
            </a:extLst>
          </p:cNvPr>
          <p:cNvSpPr txBox="1"/>
          <p:nvPr/>
        </p:nvSpPr>
        <p:spPr>
          <a:xfrm>
            <a:off x="4694842" y="1593409"/>
            <a:ext cx="330008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8EC5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 and Equipment Selection Considerations</a:t>
            </a:r>
            <a:endParaRPr lang="en-A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b="1" dirty="0">
              <a:solidFill>
                <a:srgbClr val="8EC5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Materials Icons - Free SVG &amp; PNG Materials Images - Noun Project">
            <a:extLst>
              <a:ext uri="{FF2B5EF4-FFF2-40B4-BE49-F238E27FC236}">
                <a16:creationId xmlns:a16="http://schemas.microsoft.com/office/drawing/2014/main" id="{08D90684-13FE-5C50-E6BC-83277B507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945" y="242652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alve - Free industry icons">
            <a:extLst>
              <a:ext uri="{FF2B5EF4-FFF2-40B4-BE49-F238E27FC236}">
                <a16:creationId xmlns:a16="http://schemas.microsoft.com/office/drawing/2014/main" id="{5EAE0CDE-5521-F6CB-78C9-7546E9753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949" y="2671089"/>
            <a:ext cx="1415874" cy="141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232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0153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8CC33-E933-D438-0D2C-318A05B37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168E7-2CD4-3BCD-DAAC-FF0017692B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774" y="1091625"/>
            <a:ext cx="8160428" cy="939476"/>
          </a:xfrm>
        </p:spPr>
        <p:txBody>
          <a:bodyPr>
            <a:normAutofit/>
          </a:bodyPr>
          <a:lstStyle/>
          <a:p>
            <a:r>
              <a:rPr lang="en-US" sz="4400" dirty="0"/>
              <a:t>Pipeline System Compatibility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0217E4-008F-AC54-14A2-6E93804515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4</a:t>
            </a:r>
          </a:p>
        </p:txBody>
      </p:sp>
    </p:spTree>
    <p:extLst>
      <p:ext uri="{BB962C8B-B14F-4D97-AF65-F5344CB8AC3E}">
        <p14:creationId xmlns:p14="http://schemas.microsoft.com/office/powerpoint/2010/main" val="1813108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C2D686-9951-4145-B77E-E650115693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Materials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C5AA7A9-7615-CE46-9FBC-652530FD79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044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84BFB-FC56-5748-2914-BB9E9EF05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Materials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F6E1A-3877-E0FF-C949-B13765682B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Failure Modes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43BCFF-EF94-0CD3-5CFB-04A73BF25E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2750127"/>
            <a:ext cx="8131492" cy="1944609"/>
          </a:xfrm>
        </p:spPr>
        <p:txBody>
          <a:bodyPr numCol="3">
            <a:normAutofit fontScale="92500" lnSpcReduction="10000"/>
          </a:bodyPr>
          <a:lstStyle/>
          <a:p>
            <a:pPr>
              <a:lnSpc>
                <a:spcPct val="170000"/>
              </a:lnSpc>
              <a:spcBef>
                <a:spcPts val="600"/>
              </a:spcBef>
            </a:pPr>
            <a:r>
              <a:rPr lang="en-US" sz="1600" dirty="0"/>
              <a:t>Fugitive Emissions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Permeation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Leaks</a:t>
            </a:r>
          </a:p>
          <a:p>
            <a:pPr>
              <a:spcBef>
                <a:spcPts val="600"/>
              </a:spcBef>
            </a:pPr>
            <a:endParaRPr lang="en-US" sz="1600" dirty="0"/>
          </a:p>
          <a:p>
            <a:pPr marL="0" indent="0">
              <a:spcBef>
                <a:spcPts val="600"/>
              </a:spcBef>
              <a:buNone/>
            </a:pPr>
            <a:endParaRPr lang="en-US" sz="1600" dirty="0"/>
          </a:p>
          <a:p>
            <a:pPr>
              <a:spcBef>
                <a:spcPts val="600"/>
              </a:spcBef>
            </a:pPr>
            <a:endParaRPr lang="en-US" sz="1600" dirty="0"/>
          </a:p>
          <a:p>
            <a:pPr>
              <a:spcBef>
                <a:spcPts val="1200"/>
              </a:spcBef>
            </a:pPr>
            <a:r>
              <a:rPr lang="en-US" sz="1600" dirty="0"/>
              <a:t>Degradation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Hydrogen Embrittlement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Polymeric and elastomeric – </a:t>
            </a:r>
            <a:br>
              <a:rPr lang="en-US" sz="1600" dirty="0"/>
            </a:br>
            <a:r>
              <a:rPr lang="en-US" sz="1600" dirty="0"/>
              <a:t>swelling and blistering </a:t>
            </a:r>
          </a:p>
          <a:p>
            <a:pPr marL="342900" lvl="1" indent="0">
              <a:spcBef>
                <a:spcPts val="600"/>
              </a:spcBef>
              <a:buNone/>
            </a:pPr>
            <a:endParaRPr lang="en-US" sz="1600" dirty="0"/>
          </a:p>
          <a:p>
            <a:pPr marL="342900" lvl="1" indent="0">
              <a:spcBef>
                <a:spcPts val="600"/>
              </a:spcBef>
              <a:buNone/>
            </a:pPr>
            <a:endParaRPr lang="en-US" sz="1600" dirty="0"/>
          </a:p>
          <a:p>
            <a:pPr marL="342900" lvl="1" indent="0">
              <a:spcBef>
                <a:spcPts val="600"/>
              </a:spcBef>
              <a:buNone/>
            </a:pPr>
            <a:endParaRPr lang="en-US" sz="1600" dirty="0"/>
          </a:p>
          <a:p>
            <a:pPr marL="354013">
              <a:spcBef>
                <a:spcPts val="600"/>
              </a:spcBef>
            </a:pPr>
            <a:r>
              <a:rPr lang="en-US" sz="1600" dirty="0"/>
              <a:t>High-Temperature Hydrogen Attack (HTHA)</a:t>
            </a:r>
          </a:p>
          <a:p>
            <a:pPr marL="354013">
              <a:spcBef>
                <a:spcPts val="600"/>
              </a:spcBef>
            </a:pPr>
            <a:r>
              <a:rPr lang="en-US" sz="1600" dirty="0"/>
              <a:t>Hydrogen Induced Cracking (usually sour wet gas service)</a:t>
            </a:r>
          </a:p>
          <a:p>
            <a:pPr marL="354013">
              <a:spcBef>
                <a:spcPts val="600"/>
              </a:spcBef>
            </a:pPr>
            <a:r>
              <a:rPr lang="en-US" sz="1600" dirty="0"/>
              <a:t>Steel Blistering (exposure to acidic electrolyte)</a:t>
            </a:r>
          </a:p>
          <a:p>
            <a:pPr marL="354013">
              <a:spcBef>
                <a:spcPts val="600"/>
              </a:spcBef>
            </a:pPr>
            <a:r>
              <a:rPr lang="en-US" sz="1600" dirty="0"/>
              <a:t>Chemical reaction</a:t>
            </a:r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77F08A32-E24C-1338-8B47-5A808C5B4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252" y="1326769"/>
            <a:ext cx="1705998" cy="170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290+ Pipeline Explosion Illustrations, Royalty-Free Vector Graphics &amp; Clip  Art - iStock | Gas pipeline explosion, Arab gas pipeline explosion">
            <a:extLst>
              <a:ext uri="{FF2B5EF4-FFF2-40B4-BE49-F238E27FC236}">
                <a16:creationId xmlns:a16="http://schemas.microsoft.com/office/drawing/2014/main" id="{584A9A68-8E07-6754-5EB9-D6E29DCC51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74" t="13827" r="12133" b="16620"/>
          <a:stretch/>
        </p:blipFill>
        <p:spPr bwMode="auto">
          <a:xfrm>
            <a:off x="898467" y="1468089"/>
            <a:ext cx="1394460" cy="131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Burst Pipe Icon Stock Illustration - Download Image Now - Rusty, Icon, Pipe  - Tube - iStock">
            <a:extLst>
              <a:ext uri="{FF2B5EF4-FFF2-40B4-BE49-F238E27FC236}">
                <a16:creationId xmlns:a16="http://schemas.microsoft.com/office/drawing/2014/main" id="{1EE0192B-BC6A-12D5-7EAB-186F0C407C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32" t="15459" r="17308" b="15459"/>
          <a:stretch/>
        </p:blipFill>
        <p:spPr bwMode="auto">
          <a:xfrm>
            <a:off x="6578834" y="1547948"/>
            <a:ext cx="1202854" cy="121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383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BE350-B128-48DE-8B65-E7D0A9296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5B136A0-91EF-0B90-628F-A7CFD660A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Materials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5A6A96-2BA4-EA5E-784D-0BB320C15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020763"/>
            <a:ext cx="5667375" cy="498475"/>
          </a:xfrm>
        </p:spPr>
        <p:txBody>
          <a:bodyPr/>
          <a:lstStyle/>
          <a:p>
            <a:r>
              <a:rPr lang="en-US" dirty="0"/>
              <a:t>Metals – Hydrogen Embrittlement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B185AF1-18C4-1555-A8F4-C36CF8C2B8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1519238"/>
            <a:ext cx="5667375" cy="2836015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endParaRPr lang="en-US" dirty="0"/>
          </a:p>
        </p:txBody>
      </p:sp>
      <p:graphicFrame>
        <p:nvGraphicFramePr>
          <p:cNvPr id="2" name="Content Placeholder 5">
            <a:extLst>
              <a:ext uri="{FF2B5EF4-FFF2-40B4-BE49-F238E27FC236}">
                <a16:creationId xmlns:a16="http://schemas.microsoft.com/office/drawing/2014/main" id="{E88C4914-5D42-BBD5-2B3E-7B897DC680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6997995"/>
              </p:ext>
            </p:extLst>
          </p:nvPr>
        </p:nvGraphicFramePr>
        <p:xfrm>
          <a:off x="585805" y="1736710"/>
          <a:ext cx="7714559" cy="1102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A7F18490-B0FB-839E-C7D3-37B81E37E086}"/>
              </a:ext>
            </a:extLst>
          </p:cNvPr>
          <p:cNvGrpSpPr/>
          <p:nvPr/>
        </p:nvGrpSpPr>
        <p:grpSpPr>
          <a:xfrm>
            <a:off x="620678" y="2894562"/>
            <a:ext cx="7714559" cy="1372637"/>
            <a:chOff x="631002" y="4259359"/>
            <a:chExt cx="11253534" cy="192933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01A4E47-8322-6A96-BAFA-FC9F29327DC7}"/>
                </a:ext>
              </a:extLst>
            </p:cNvPr>
            <p:cNvCxnSpPr/>
            <p:nvPr/>
          </p:nvCxnSpPr>
          <p:spPr>
            <a:xfrm>
              <a:off x="865628" y="4818751"/>
              <a:ext cx="245244" cy="25898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88B974D-FE7B-8CC3-7F87-23ABF6652BDC}"/>
                </a:ext>
              </a:extLst>
            </p:cNvPr>
            <p:cNvSpPr/>
            <p:nvPr/>
          </p:nvSpPr>
          <p:spPr>
            <a:xfrm>
              <a:off x="1649433" y="4550387"/>
              <a:ext cx="318912" cy="3118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3C86B52-E5FF-0256-9B74-B0B176297952}"/>
                </a:ext>
              </a:extLst>
            </p:cNvPr>
            <p:cNvSpPr/>
            <p:nvPr/>
          </p:nvSpPr>
          <p:spPr>
            <a:xfrm>
              <a:off x="2969120" y="4381234"/>
              <a:ext cx="1620000" cy="1620000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94F71F1-66E4-6083-3FC4-C9502288E730}"/>
                </a:ext>
              </a:extLst>
            </p:cNvPr>
            <p:cNvSpPr/>
            <p:nvPr/>
          </p:nvSpPr>
          <p:spPr>
            <a:xfrm>
              <a:off x="1766071" y="5115004"/>
              <a:ext cx="318912" cy="3118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26E2D65-C3C3-2BD9-696B-C61350C296F4}"/>
                </a:ext>
              </a:extLst>
            </p:cNvPr>
            <p:cNvSpPr/>
            <p:nvPr/>
          </p:nvSpPr>
          <p:spPr>
            <a:xfrm>
              <a:off x="949914" y="4959098"/>
              <a:ext cx="318912" cy="3118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29B9012-99BC-FF71-3187-D01C17D9D3D5}"/>
                </a:ext>
              </a:extLst>
            </p:cNvPr>
            <p:cNvSpPr/>
            <p:nvPr/>
          </p:nvSpPr>
          <p:spPr>
            <a:xfrm>
              <a:off x="3279336" y="5342893"/>
              <a:ext cx="318912" cy="3118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5D189B0-29F7-5165-BFCE-BA84C2B69A7F}"/>
                </a:ext>
              </a:extLst>
            </p:cNvPr>
            <p:cNvSpPr/>
            <p:nvPr/>
          </p:nvSpPr>
          <p:spPr>
            <a:xfrm>
              <a:off x="631002" y="4552570"/>
              <a:ext cx="318912" cy="3118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BCC675B-8720-8895-EB9C-FB61B1FD34EB}"/>
                </a:ext>
              </a:extLst>
            </p:cNvPr>
            <p:cNvSpPr/>
            <p:nvPr/>
          </p:nvSpPr>
          <p:spPr>
            <a:xfrm>
              <a:off x="7685783" y="4397803"/>
              <a:ext cx="1620000" cy="1620000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1588E4D-70C8-6FC1-DEF5-1C0018CED1D7}"/>
                </a:ext>
              </a:extLst>
            </p:cNvPr>
            <p:cNvCxnSpPr>
              <a:stCxn id="12" idx="6"/>
            </p:cNvCxnSpPr>
            <p:nvPr/>
          </p:nvCxnSpPr>
          <p:spPr>
            <a:xfrm>
              <a:off x="3598248" y="5498800"/>
              <a:ext cx="308349" cy="33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EB3AE10-61B4-1051-C806-D32100C17089}"/>
                </a:ext>
              </a:extLst>
            </p:cNvPr>
            <p:cNvCxnSpPr/>
            <p:nvPr/>
          </p:nvCxnSpPr>
          <p:spPr>
            <a:xfrm>
              <a:off x="1083940" y="4706780"/>
              <a:ext cx="308349" cy="33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68AAA42-633C-D467-0828-636F2E53F2DC}"/>
                </a:ext>
              </a:extLst>
            </p:cNvPr>
            <p:cNvGrpSpPr/>
            <p:nvPr/>
          </p:nvGrpSpPr>
          <p:grpSpPr>
            <a:xfrm>
              <a:off x="7630131" y="4330694"/>
              <a:ext cx="1764699" cy="1773301"/>
              <a:chOff x="2881589" y="4447915"/>
              <a:chExt cx="1764699" cy="1773301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60E0508F-E5C7-AF5E-4680-44CD6483753C}"/>
                  </a:ext>
                </a:extLst>
              </p:cNvPr>
              <p:cNvSpPr/>
              <p:nvPr/>
            </p:nvSpPr>
            <p:spPr>
              <a:xfrm>
                <a:off x="2881589" y="4447915"/>
                <a:ext cx="432000" cy="4320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BF376F37-92D0-51EE-91BB-5A3BE5D7A856}"/>
                  </a:ext>
                </a:extLst>
              </p:cNvPr>
              <p:cNvSpPr/>
              <p:nvPr/>
            </p:nvSpPr>
            <p:spPr>
              <a:xfrm>
                <a:off x="4203000" y="4916558"/>
                <a:ext cx="432000" cy="4320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72719DF6-9B95-56A7-8870-DAF67B488813}"/>
                  </a:ext>
                </a:extLst>
              </p:cNvPr>
              <p:cNvSpPr/>
              <p:nvPr/>
            </p:nvSpPr>
            <p:spPr>
              <a:xfrm>
                <a:off x="2881589" y="5074591"/>
                <a:ext cx="432000" cy="4320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AA9FC016-A5C8-04E8-ECA5-46C5C2BA23B9}"/>
                  </a:ext>
                </a:extLst>
              </p:cNvPr>
              <p:cNvSpPr/>
              <p:nvPr/>
            </p:nvSpPr>
            <p:spPr>
              <a:xfrm>
                <a:off x="4203000" y="4447915"/>
                <a:ext cx="432000" cy="4320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BF46B919-9B7B-904B-4813-C490D1D3B926}"/>
                  </a:ext>
                </a:extLst>
              </p:cNvPr>
              <p:cNvSpPr/>
              <p:nvPr/>
            </p:nvSpPr>
            <p:spPr>
              <a:xfrm>
                <a:off x="3550077" y="4447915"/>
                <a:ext cx="432000" cy="4320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EB10AD9A-5F45-4C4B-F727-3D24ADFFF573}"/>
                  </a:ext>
                </a:extLst>
              </p:cNvPr>
              <p:cNvSpPr/>
              <p:nvPr/>
            </p:nvSpPr>
            <p:spPr>
              <a:xfrm>
                <a:off x="3550077" y="5777928"/>
                <a:ext cx="432000" cy="4320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2FA9C565-36D2-05B8-6095-2DEA4437857D}"/>
                  </a:ext>
                </a:extLst>
              </p:cNvPr>
              <p:cNvSpPr/>
              <p:nvPr/>
            </p:nvSpPr>
            <p:spPr>
              <a:xfrm>
                <a:off x="2881589" y="5777928"/>
                <a:ext cx="432000" cy="4320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C21034A9-D648-C245-5BF7-EA2DB60C3D2D}"/>
                  </a:ext>
                </a:extLst>
              </p:cNvPr>
              <p:cNvSpPr/>
              <p:nvPr/>
            </p:nvSpPr>
            <p:spPr>
              <a:xfrm>
                <a:off x="4214288" y="5789216"/>
                <a:ext cx="432000" cy="4320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83B47DBB-F7AF-DF51-7201-00FB54635485}"/>
                  </a:ext>
                </a:extLst>
              </p:cNvPr>
              <p:cNvSpPr/>
              <p:nvPr/>
            </p:nvSpPr>
            <p:spPr>
              <a:xfrm>
                <a:off x="3550077" y="5074591"/>
                <a:ext cx="432000" cy="4320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A938CC7-ACD0-C323-1A95-80F163798F24}"/>
                </a:ext>
              </a:extLst>
            </p:cNvPr>
            <p:cNvCxnSpPr/>
            <p:nvPr/>
          </p:nvCxnSpPr>
          <p:spPr>
            <a:xfrm>
              <a:off x="1341724" y="5215693"/>
              <a:ext cx="308349" cy="33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0F8289F-FC6A-A631-0381-ABE387B75BC8}"/>
                </a:ext>
              </a:extLst>
            </p:cNvPr>
            <p:cNvSpPr/>
            <p:nvPr/>
          </p:nvSpPr>
          <p:spPr>
            <a:xfrm>
              <a:off x="5379133" y="4405693"/>
              <a:ext cx="1620000" cy="1620000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B794D9C-0EE0-012D-4675-8DEFC69C91CB}"/>
                </a:ext>
              </a:extLst>
            </p:cNvPr>
            <p:cNvGrpSpPr/>
            <p:nvPr/>
          </p:nvGrpSpPr>
          <p:grpSpPr>
            <a:xfrm>
              <a:off x="2898522" y="4306804"/>
              <a:ext cx="1753411" cy="1762013"/>
              <a:chOff x="2881589" y="4447915"/>
              <a:chExt cx="1753411" cy="1762013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14D7B85D-4F10-68D3-E4D1-E0CF33C20705}"/>
                  </a:ext>
                </a:extLst>
              </p:cNvPr>
              <p:cNvSpPr/>
              <p:nvPr/>
            </p:nvSpPr>
            <p:spPr>
              <a:xfrm>
                <a:off x="2881589" y="4447915"/>
                <a:ext cx="432000" cy="4320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144903B9-0D54-797A-B025-1E0B149143D7}"/>
                  </a:ext>
                </a:extLst>
              </p:cNvPr>
              <p:cNvSpPr/>
              <p:nvPr/>
            </p:nvSpPr>
            <p:spPr>
              <a:xfrm>
                <a:off x="4203000" y="4956066"/>
                <a:ext cx="432000" cy="4320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98B1D83A-3195-EF35-6A4D-74B27071503D}"/>
                  </a:ext>
                </a:extLst>
              </p:cNvPr>
              <p:cNvSpPr/>
              <p:nvPr/>
            </p:nvSpPr>
            <p:spPr>
              <a:xfrm>
                <a:off x="2881589" y="5074591"/>
                <a:ext cx="432000" cy="4320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D9DDC0DD-F244-45C0-B240-558EA7813C28}"/>
                  </a:ext>
                </a:extLst>
              </p:cNvPr>
              <p:cNvSpPr/>
              <p:nvPr/>
            </p:nvSpPr>
            <p:spPr>
              <a:xfrm>
                <a:off x="4203000" y="4447915"/>
                <a:ext cx="432000" cy="4320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7A7452CC-0E35-8B11-2947-D5B5846E0640}"/>
                  </a:ext>
                </a:extLst>
              </p:cNvPr>
              <p:cNvSpPr/>
              <p:nvPr/>
            </p:nvSpPr>
            <p:spPr>
              <a:xfrm>
                <a:off x="3550077" y="4447915"/>
                <a:ext cx="432000" cy="4320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4AAFD251-A107-1458-DE57-4C4F21041939}"/>
                  </a:ext>
                </a:extLst>
              </p:cNvPr>
              <p:cNvSpPr/>
              <p:nvPr/>
            </p:nvSpPr>
            <p:spPr>
              <a:xfrm>
                <a:off x="3550077" y="5777928"/>
                <a:ext cx="432000" cy="4320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AA3FF468-AD4F-16F9-314A-750DD21C531B}"/>
                  </a:ext>
                </a:extLst>
              </p:cNvPr>
              <p:cNvSpPr/>
              <p:nvPr/>
            </p:nvSpPr>
            <p:spPr>
              <a:xfrm>
                <a:off x="2881589" y="5777928"/>
                <a:ext cx="432000" cy="4320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CCA9EF14-5F68-A038-B33F-2BC9837EB30E}"/>
                  </a:ext>
                </a:extLst>
              </p:cNvPr>
              <p:cNvSpPr/>
              <p:nvPr/>
            </p:nvSpPr>
            <p:spPr>
              <a:xfrm>
                <a:off x="4203000" y="5777928"/>
                <a:ext cx="432000" cy="4320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DB1BF9FE-9FD2-AAB5-14D1-C8B6C46ECBB4}"/>
                  </a:ext>
                </a:extLst>
              </p:cNvPr>
              <p:cNvSpPr/>
              <p:nvPr/>
            </p:nvSpPr>
            <p:spPr>
              <a:xfrm>
                <a:off x="3550077" y="5074591"/>
                <a:ext cx="432000" cy="4320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1BC9867-1ABE-AFE9-86EC-A7E5C40C6B78}"/>
                </a:ext>
              </a:extLst>
            </p:cNvPr>
            <p:cNvGrpSpPr/>
            <p:nvPr/>
          </p:nvGrpSpPr>
          <p:grpSpPr>
            <a:xfrm>
              <a:off x="5279130" y="4310227"/>
              <a:ext cx="1764699" cy="1773301"/>
              <a:chOff x="2881589" y="4447915"/>
              <a:chExt cx="1764699" cy="1773301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32516513-764C-12FB-B185-CB0EBC71DD5F}"/>
                  </a:ext>
                </a:extLst>
              </p:cNvPr>
              <p:cNvSpPr/>
              <p:nvPr/>
            </p:nvSpPr>
            <p:spPr>
              <a:xfrm>
                <a:off x="2881589" y="4447915"/>
                <a:ext cx="432000" cy="4320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3E590AE2-9C87-3681-42D1-DA6DD9009EDB}"/>
                  </a:ext>
                </a:extLst>
              </p:cNvPr>
              <p:cNvSpPr/>
              <p:nvPr/>
            </p:nvSpPr>
            <p:spPr>
              <a:xfrm>
                <a:off x="4203000" y="4916558"/>
                <a:ext cx="432000" cy="4320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D3A959E6-69F7-FCD8-87AF-90A13E288EF3}"/>
                  </a:ext>
                </a:extLst>
              </p:cNvPr>
              <p:cNvSpPr/>
              <p:nvPr/>
            </p:nvSpPr>
            <p:spPr>
              <a:xfrm>
                <a:off x="2881589" y="5074591"/>
                <a:ext cx="432000" cy="4320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B0AC40B1-FAEA-46A8-FCF4-FD21F67DD674}"/>
                  </a:ext>
                </a:extLst>
              </p:cNvPr>
              <p:cNvSpPr/>
              <p:nvPr/>
            </p:nvSpPr>
            <p:spPr>
              <a:xfrm>
                <a:off x="4203000" y="4447915"/>
                <a:ext cx="432000" cy="4320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5DFD76C6-8D8E-B4C5-4A60-B1101ACE0425}"/>
                  </a:ext>
                </a:extLst>
              </p:cNvPr>
              <p:cNvSpPr/>
              <p:nvPr/>
            </p:nvSpPr>
            <p:spPr>
              <a:xfrm>
                <a:off x="3550077" y="4447915"/>
                <a:ext cx="432000" cy="4320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D211D92E-F2DD-EE0E-8E96-6140A6349C28}"/>
                  </a:ext>
                </a:extLst>
              </p:cNvPr>
              <p:cNvSpPr/>
              <p:nvPr/>
            </p:nvSpPr>
            <p:spPr>
              <a:xfrm>
                <a:off x="3550077" y="5777928"/>
                <a:ext cx="432000" cy="4320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D249F77F-473E-7877-8C20-6B0F91CEDB14}"/>
                  </a:ext>
                </a:extLst>
              </p:cNvPr>
              <p:cNvSpPr/>
              <p:nvPr/>
            </p:nvSpPr>
            <p:spPr>
              <a:xfrm>
                <a:off x="2881589" y="5777928"/>
                <a:ext cx="432000" cy="4320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5FFB4F97-D8AE-9889-7DCA-04FAC8B4BB8A}"/>
                  </a:ext>
                </a:extLst>
              </p:cNvPr>
              <p:cNvSpPr/>
              <p:nvPr/>
            </p:nvSpPr>
            <p:spPr>
              <a:xfrm>
                <a:off x="4214288" y="5789216"/>
                <a:ext cx="432000" cy="4320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BCFF9685-1296-ACD8-1EFF-0F1BCF917B11}"/>
                  </a:ext>
                </a:extLst>
              </p:cNvPr>
              <p:cNvSpPr/>
              <p:nvPr/>
            </p:nvSpPr>
            <p:spPr>
              <a:xfrm>
                <a:off x="3550077" y="5074591"/>
                <a:ext cx="432000" cy="4320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22" name="Isosceles Triangle 72">
              <a:extLst>
                <a:ext uri="{FF2B5EF4-FFF2-40B4-BE49-F238E27FC236}">
                  <a16:creationId xmlns:a16="http://schemas.microsoft.com/office/drawing/2014/main" id="{1A861104-757A-2788-F538-D6FA7600CE63}"/>
                </a:ext>
              </a:extLst>
            </p:cNvPr>
            <p:cNvSpPr/>
            <p:nvPr/>
          </p:nvSpPr>
          <p:spPr>
            <a:xfrm rot="16200000">
              <a:off x="6664813" y="5313200"/>
              <a:ext cx="405480" cy="271174"/>
            </a:xfrm>
            <a:custGeom>
              <a:avLst/>
              <a:gdLst>
                <a:gd name="connsiteX0" fmla="*/ 0 w 469621"/>
                <a:gd name="connsiteY0" fmla="*/ 331650 h 331650"/>
                <a:gd name="connsiteX1" fmla="*/ 234811 w 469621"/>
                <a:gd name="connsiteY1" fmla="*/ 0 h 331650"/>
                <a:gd name="connsiteX2" fmla="*/ 469621 w 469621"/>
                <a:gd name="connsiteY2" fmla="*/ 331650 h 331650"/>
                <a:gd name="connsiteX3" fmla="*/ 0 w 469621"/>
                <a:gd name="connsiteY3" fmla="*/ 331650 h 331650"/>
                <a:gd name="connsiteX0" fmla="*/ 0 w 469621"/>
                <a:gd name="connsiteY0" fmla="*/ 250367 h 250367"/>
                <a:gd name="connsiteX1" fmla="*/ 224651 w 469621"/>
                <a:gd name="connsiteY1" fmla="*/ 0 h 250367"/>
                <a:gd name="connsiteX2" fmla="*/ 469621 w 469621"/>
                <a:gd name="connsiteY2" fmla="*/ 250367 h 250367"/>
                <a:gd name="connsiteX3" fmla="*/ 0 w 469621"/>
                <a:gd name="connsiteY3" fmla="*/ 250367 h 250367"/>
                <a:gd name="connsiteX0" fmla="*/ 0 w 469621"/>
                <a:gd name="connsiteY0" fmla="*/ 250367 h 250367"/>
                <a:gd name="connsiteX1" fmla="*/ 224651 w 469621"/>
                <a:gd name="connsiteY1" fmla="*/ 0 h 250367"/>
                <a:gd name="connsiteX2" fmla="*/ 469621 w 469621"/>
                <a:gd name="connsiteY2" fmla="*/ 250367 h 250367"/>
                <a:gd name="connsiteX3" fmla="*/ 0 w 469621"/>
                <a:gd name="connsiteY3" fmla="*/ 250367 h 250367"/>
                <a:gd name="connsiteX0" fmla="*/ 0 w 469621"/>
                <a:gd name="connsiteY0" fmla="*/ 250367 h 250367"/>
                <a:gd name="connsiteX1" fmla="*/ 224651 w 469621"/>
                <a:gd name="connsiteY1" fmla="*/ 0 h 250367"/>
                <a:gd name="connsiteX2" fmla="*/ 469621 w 469621"/>
                <a:gd name="connsiteY2" fmla="*/ 250367 h 250367"/>
                <a:gd name="connsiteX3" fmla="*/ 0 w 469621"/>
                <a:gd name="connsiteY3" fmla="*/ 250367 h 250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9621" h="250367">
                  <a:moveTo>
                    <a:pt x="0" y="250367"/>
                  </a:moveTo>
                  <a:cubicBezTo>
                    <a:pt x="74884" y="166911"/>
                    <a:pt x="102142" y="26306"/>
                    <a:pt x="224651" y="0"/>
                  </a:cubicBezTo>
                  <a:cubicBezTo>
                    <a:pt x="366633" y="56468"/>
                    <a:pt x="387964" y="166911"/>
                    <a:pt x="469621" y="250367"/>
                  </a:cubicBezTo>
                  <a:lnTo>
                    <a:pt x="0" y="250367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C65330C-3EC5-ABD5-0812-F2CE534C5E8E}"/>
                </a:ext>
              </a:extLst>
            </p:cNvPr>
            <p:cNvSpPr/>
            <p:nvPr/>
          </p:nvSpPr>
          <p:spPr>
            <a:xfrm>
              <a:off x="6988100" y="5270911"/>
              <a:ext cx="68576" cy="3595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78CD68E-2CA6-CB73-A0A2-33E5223894A3}"/>
                </a:ext>
              </a:extLst>
            </p:cNvPr>
            <p:cNvSpPr/>
            <p:nvPr/>
          </p:nvSpPr>
          <p:spPr>
            <a:xfrm>
              <a:off x="6310879" y="5181696"/>
              <a:ext cx="318912" cy="3118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735AC8D-1746-940B-3AD7-8D61DA3B0D5D}"/>
                </a:ext>
              </a:extLst>
            </p:cNvPr>
            <p:cNvSpPr/>
            <p:nvPr/>
          </p:nvSpPr>
          <p:spPr>
            <a:xfrm>
              <a:off x="6638342" y="5215109"/>
              <a:ext cx="318912" cy="3118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6EA89B7-4317-7F64-FA43-4838066E72E0}"/>
                </a:ext>
              </a:extLst>
            </p:cNvPr>
            <p:cNvSpPr/>
            <p:nvPr/>
          </p:nvSpPr>
          <p:spPr>
            <a:xfrm>
              <a:off x="6333470" y="5502883"/>
              <a:ext cx="318912" cy="3118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7" name="Isosceles Triangle 72">
              <a:extLst>
                <a:ext uri="{FF2B5EF4-FFF2-40B4-BE49-F238E27FC236}">
                  <a16:creationId xmlns:a16="http://schemas.microsoft.com/office/drawing/2014/main" id="{CB384602-6D5D-FC37-8FE6-3FB992F7CABA}"/>
                </a:ext>
              </a:extLst>
            </p:cNvPr>
            <p:cNvSpPr/>
            <p:nvPr/>
          </p:nvSpPr>
          <p:spPr>
            <a:xfrm rot="16200000">
              <a:off x="8945789" y="5324736"/>
              <a:ext cx="469621" cy="250367"/>
            </a:xfrm>
            <a:custGeom>
              <a:avLst/>
              <a:gdLst>
                <a:gd name="connsiteX0" fmla="*/ 0 w 469621"/>
                <a:gd name="connsiteY0" fmla="*/ 331650 h 331650"/>
                <a:gd name="connsiteX1" fmla="*/ 234811 w 469621"/>
                <a:gd name="connsiteY1" fmla="*/ 0 h 331650"/>
                <a:gd name="connsiteX2" fmla="*/ 469621 w 469621"/>
                <a:gd name="connsiteY2" fmla="*/ 331650 h 331650"/>
                <a:gd name="connsiteX3" fmla="*/ 0 w 469621"/>
                <a:gd name="connsiteY3" fmla="*/ 331650 h 331650"/>
                <a:gd name="connsiteX0" fmla="*/ 0 w 469621"/>
                <a:gd name="connsiteY0" fmla="*/ 250367 h 250367"/>
                <a:gd name="connsiteX1" fmla="*/ 224651 w 469621"/>
                <a:gd name="connsiteY1" fmla="*/ 0 h 250367"/>
                <a:gd name="connsiteX2" fmla="*/ 469621 w 469621"/>
                <a:gd name="connsiteY2" fmla="*/ 250367 h 250367"/>
                <a:gd name="connsiteX3" fmla="*/ 0 w 469621"/>
                <a:gd name="connsiteY3" fmla="*/ 250367 h 250367"/>
                <a:gd name="connsiteX0" fmla="*/ 0 w 469621"/>
                <a:gd name="connsiteY0" fmla="*/ 250367 h 250367"/>
                <a:gd name="connsiteX1" fmla="*/ 224651 w 469621"/>
                <a:gd name="connsiteY1" fmla="*/ 0 h 250367"/>
                <a:gd name="connsiteX2" fmla="*/ 469621 w 469621"/>
                <a:gd name="connsiteY2" fmla="*/ 250367 h 250367"/>
                <a:gd name="connsiteX3" fmla="*/ 0 w 469621"/>
                <a:gd name="connsiteY3" fmla="*/ 250367 h 250367"/>
                <a:gd name="connsiteX0" fmla="*/ 0 w 469621"/>
                <a:gd name="connsiteY0" fmla="*/ 250367 h 250367"/>
                <a:gd name="connsiteX1" fmla="*/ 224651 w 469621"/>
                <a:gd name="connsiteY1" fmla="*/ 0 h 250367"/>
                <a:gd name="connsiteX2" fmla="*/ 469621 w 469621"/>
                <a:gd name="connsiteY2" fmla="*/ 250367 h 250367"/>
                <a:gd name="connsiteX3" fmla="*/ 0 w 469621"/>
                <a:gd name="connsiteY3" fmla="*/ 250367 h 250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9621" h="250367">
                  <a:moveTo>
                    <a:pt x="0" y="250367"/>
                  </a:moveTo>
                  <a:cubicBezTo>
                    <a:pt x="74884" y="166911"/>
                    <a:pt x="102142" y="26306"/>
                    <a:pt x="224651" y="0"/>
                  </a:cubicBezTo>
                  <a:cubicBezTo>
                    <a:pt x="366633" y="56468"/>
                    <a:pt x="387964" y="166911"/>
                    <a:pt x="469621" y="250367"/>
                  </a:cubicBezTo>
                  <a:lnTo>
                    <a:pt x="0" y="250367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0CBCF5D-B470-45EB-81D4-4F6B823480D7}"/>
                </a:ext>
              </a:extLst>
            </p:cNvPr>
            <p:cNvSpPr/>
            <p:nvPr/>
          </p:nvSpPr>
          <p:spPr>
            <a:xfrm>
              <a:off x="2603984" y="4680236"/>
              <a:ext cx="318912" cy="3118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6A3D2CA-3B46-6195-7AC2-22162BFB5137}"/>
                </a:ext>
              </a:extLst>
            </p:cNvPr>
            <p:cNvCxnSpPr/>
            <p:nvPr/>
          </p:nvCxnSpPr>
          <p:spPr>
            <a:xfrm>
              <a:off x="2930748" y="4852223"/>
              <a:ext cx="308349" cy="33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49CCBAE-7564-62F1-F084-34890269C4B9}"/>
                </a:ext>
              </a:extLst>
            </p:cNvPr>
            <p:cNvSpPr/>
            <p:nvPr/>
          </p:nvSpPr>
          <p:spPr>
            <a:xfrm>
              <a:off x="9290471" y="5246048"/>
              <a:ext cx="53826" cy="4112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4CF566F-39BC-20D5-5722-0EB9A9CA6C3D}"/>
                </a:ext>
              </a:extLst>
            </p:cNvPr>
            <p:cNvCxnSpPr/>
            <p:nvPr/>
          </p:nvCxnSpPr>
          <p:spPr>
            <a:xfrm flipH="1" flipV="1">
              <a:off x="8898024" y="5135471"/>
              <a:ext cx="268875" cy="1860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EDE2F2EF-F7A9-CBB7-AFD7-3B0666BE765C}"/>
                </a:ext>
              </a:extLst>
            </p:cNvPr>
            <p:cNvCxnSpPr/>
            <p:nvPr/>
          </p:nvCxnSpPr>
          <p:spPr>
            <a:xfrm flipH="1" flipV="1">
              <a:off x="8808272" y="5226496"/>
              <a:ext cx="268875" cy="1860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2F2C48E-33F4-4227-D7C1-1031DC9FEC0C}"/>
                </a:ext>
              </a:extLst>
            </p:cNvPr>
            <p:cNvCxnSpPr/>
            <p:nvPr/>
          </p:nvCxnSpPr>
          <p:spPr>
            <a:xfrm flipH="1">
              <a:off x="8755888" y="5515822"/>
              <a:ext cx="321260" cy="1143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9795FD7E-78F7-DA68-3A0D-3EAD4EEDE7FB}"/>
                </a:ext>
              </a:extLst>
            </p:cNvPr>
            <p:cNvCxnSpPr/>
            <p:nvPr/>
          </p:nvCxnSpPr>
          <p:spPr>
            <a:xfrm flipH="1">
              <a:off x="8923141" y="5606847"/>
              <a:ext cx="214012" cy="1325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581C566-6074-EAEF-C542-A743A8317D3C}"/>
                </a:ext>
              </a:extLst>
            </p:cNvPr>
            <p:cNvSpPr/>
            <p:nvPr/>
          </p:nvSpPr>
          <p:spPr>
            <a:xfrm>
              <a:off x="10155393" y="4402846"/>
              <a:ext cx="1620000" cy="1620000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E3401A6-EF97-B29C-1667-081E8973101B}"/>
                </a:ext>
              </a:extLst>
            </p:cNvPr>
            <p:cNvGrpSpPr/>
            <p:nvPr/>
          </p:nvGrpSpPr>
          <p:grpSpPr>
            <a:xfrm>
              <a:off x="10071718" y="4259359"/>
              <a:ext cx="1812818" cy="1929335"/>
              <a:chOff x="2853566" y="4371537"/>
              <a:chExt cx="1812818" cy="1929335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654BBE0A-F484-7BAD-DFE9-AF2CEA67B5DD}"/>
                  </a:ext>
                </a:extLst>
              </p:cNvPr>
              <p:cNvSpPr/>
              <p:nvPr/>
            </p:nvSpPr>
            <p:spPr>
              <a:xfrm>
                <a:off x="2881589" y="4447915"/>
                <a:ext cx="432000" cy="4320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6477A057-8861-17AE-B86B-27E07EB7D8CC}"/>
                  </a:ext>
                </a:extLst>
              </p:cNvPr>
              <p:cNvSpPr/>
              <p:nvPr/>
            </p:nvSpPr>
            <p:spPr>
              <a:xfrm>
                <a:off x="4193460" y="4885188"/>
                <a:ext cx="432000" cy="4320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FC99910D-B074-7BB3-D68A-532A67F3B944}"/>
                  </a:ext>
                </a:extLst>
              </p:cNvPr>
              <p:cNvSpPr/>
              <p:nvPr/>
            </p:nvSpPr>
            <p:spPr>
              <a:xfrm>
                <a:off x="2881589" y="5074591"/>
                <a:ext cx="432000" cy="4320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935B51EC-1AFC-E802-C623-76FE3128BB42}"/>
                  </a:ext>
                </a:extLst>
              </p:cNvPr>
              <p:cNvSpPr/>
              <p:nvPr/>
            </p:nvSpPr>
            <p:spPr>
              <a:xfrm>
                <a:off x="4217116" y="4371537"/>
                <a:ext cx="432000" cy="4320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B76DA634-DD39-CE64-3B68-1BC07A6A85D9}"/>
                  </a:ext>
                </a:extLst>
              </p:cNvPr>
              <p:cNvSpPr/>
              <p:nvPr/>
            </p:nvSpPr>
            <p:spPr>
              <a:xfrm>
                <a:off x="3550077" y="4447915"/>
                <a:ext cx="432000" cy="4320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737189F2-B778-7056-1FCF-C2EC3DB8E5E0}"/>
                  </a:ext>
                </a:extLst>
              </p:cNvPr>
              <p:cNvSpPr/>
              <p:nvPr/>
            </p:nvSpPr>
            <p:spPr>
              <a:xfrm>
                <a:off x="3558656" y="5854819"/>
                <a:ext cx="432000" cy="4320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5975FC52-C4D7-17E2-A25B-9855561B0F12}"/>
                  </a:ext>
                </a:extLst>
              </p:cNvPr>
              <p:cNvSpPr/>
              <p:nvPr/>
            </p:nvSpPr>
            <p:spPr>
              <a:xfrm>
                <a:off x="2853566" y="5840911"/>
                <a:ext cx="432000" cy="4320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0B4ABC10-47B5-733B-5BDC-4662F9759A36}"/>
                  </a:ext>
                </a:extLst>
              </p:cNvPr>
              <p:cNvSpPr/>
              <p:nvPr/>
            </p:nvSpPr>
            <p:spPr>
              <a:xfrm>
                <a:off x="4234384" y="5868872"/>
                <a:ext cx="432000" cy="4320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34D57339-1340-5E5E-33C2-1B3981B95938}"/>
                  </a:ext>
                </a:extLst>
              </p:cNvPr>
              <p:cNvSpPr/>
              <p:nvPr/>
            </p:nvSpPr>
            <p:spPr>
              <a:xfrm>
                <a:off x="3558382" y="4958145"/>
                <a:ext cx="432000" cy="4320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37" name="Isosceles Triangle 72">
              <a:extLst>
                <a:ext uri="{FF2B5EF4-FFF2-40B4-BE49-F238E27FC236}">
                  <a16:creationId xmlns:a16="http://schemas.microsoft.com/office/drawing/2014/main" id="{1FB95557-25C3-452D-4869-3F5DDF9E954E}"/>
                </a:ext>
              </a:extLst>
            </p:cNvPr>
            <p:cNvSpPr/>
            <p:nvPr/>
          </p:nvSpPr>
          <p:spPr>
            <a:xfrm rot="16200000">
              <a:off x="10973998" y="4911330"/>
              <a:ext cx="469621" cy="1119717"/>
            </a:xfrm>
            <a:custGeom>
              <a:avLst/>
              <a:gdLst>
                <a:gd name="connsiteX0" fmla="*/ 0 w 469621"/>
                <a:gd name="connsiteY0" fmla="*/ 331650 h 331650"/>
                <a:gd name="connsiteX1" fmla="*/ 234811 w 469621"/>
                <a:gd name="connsiteY1" fmla="*/ 0 h 331650"/>
                <a:gd name="connsiteX2" fmla="*/ 469621 w 469621"/>
                <a:gd name="connsiteY2" fmla="*/ 331650 h 331650"/>
                <a:gd name="connsiteX3" fmla="*/ 0 w 469621"/>
                <a:gd name="connsiteY3" fmla="*/ 331650 h 331650"/>
                <a:gd name="connsiteX0" fmla="*/ 0 w 469621"/>
                <a:gd name="connsiteY0" fmla="*/ 250367 h 250367"/>
                <a:gd name="connsiteX1" fmla="*/ 224651 w 469621"/>
                <a:gd name="connsiteY1" fmla="*/ 0 h 250367"/>
                <a:gd name="connsiteX2" fmla="*/ 469621 w 469621"/>
                <a:gd name="connsiteY2" fmla="*/ 250367 h 250367"/>
                <a:gd name="connsiteX3" fmla="*/ 0 w 469621"/>
                <a:gd name="connsiteY3" fmla="*/ 250367 h 250367"/>
                <a:gd name="connsiteX0" fmla="*/ 0 w 469621"/>
                <a:gd name="connsiteY0" fmla="*/ 250367 h 250367"/>
                <a:gd name="connsiteX1" fmla="*/ 224651 w 469621"/>
                <a:gd name="connsiteY1" fmla="*/ 0 h 250367"/>
                <a:gd name="connsiteX2" fmla="*/ 469621 w 469621"/>
                <a:gd name="connsiteY2" fmla="*/ 250367 h 250367"/>
                <a:gd name="connsiteX3" fmla="*/ 0 w 469621"/>
                <a:gd name="connsiteY3" fmla="*/ 250367 h 250367"/>
                <a:gd name="connsiteX0" fmla="*/ 0 w 469621"/>
                <a:gd name="connsiteY0" fmla="*/ 250367 h 250367"/>
                <a:gd name="connsiteX1" fmla="*/ 224651 w 469621"/>
                <a:gd name="connsiteY1" fmla="*/ 0 h 250367"/>
                <a:gd name="connsiteX2" fmla="*/ 469621 w 469621"/>
                <a:gd name="connsiteY2" fmla="*/ 250367 h 250367"/>
                <a:gd name="connsiteX3" fmla="*/ 0 w 469621"/>
                <a:gd name="connsiteY3" fmla="*/ 250367 h 250367"/>
                <a:gd name="connsiteX0" fmla="*/ 0 w 469621"/>
                <a:gd name="connsiteY0" fmla="*/ 238168 h 238168"/>
                <a:gd name="connsiteX1" fmla="*/ 163691 w 469621"/>
                <a:gd name="connsiteY1" fmla="*/ 0 h 238168"/>
                <a:gd name="connsiteX2" fmla="*/ 469621 w 469621"/>
                <a:gd name="connsiteY2" fmla="*/ 238168 h 238168"/>
                <a:gd name="connsiteX3" fmla="*/ 0 w 469621"/>
                <a:gd name="connsiteY3" fmla="*/ 238168 h 238168"/>
                <a:gd name="connsiteX0" fmla="*/ 0 w 469621"/>
                <a:gd name="connsiteY0" fmla="*/ 244703 h 244703"/>
                <a:gd name="connsiteX1" fmla="*/ 173216 w 469621"/>
                <a:gd name="connsiteY1" fmla="*/ 0 h 244703"/>
                <a:gd name="connsiteX2" fmla="*/ 469621 w 469621"/>
                <a:gd name="connsiteY2" fmla="*/ 244703 h 244703"/>
                <a:gd name="connsiteX3" fmla="*/ 0 w 469621"/>
                <a:gd name="connsiteY3" fmla="*/ 244703 h 244703"/>
                <a:gd name="connsiteX0" fmla="*/ 0 w 469621"/>
                <a:gd name="connsiteY0" fmla="*/ 244703 h 244703"/>
                <a:gd name="connsiteX1" fmla="*/ 173216 w 469621"/>
                <a:gd name="connsiteY1" fmla="*/ 0 h 244703"/>
                <a:gd name="connsiteX2" fmla="*/ 469621 w 469621"/>
                <a:gd name="connsiteY2" fmla="*/ 244703 h 244703"/>
                <a:gd name="connsiteX3" fmla="*/ 0 w 469621"/>
                <a:gd name="connsiteY3" fmla="*/ 244703 h 244703"/>
                <a:gd name="connsiteX0" fmla="*/ 0 w 469621"/>
                <a:gd name="connsiteY0" fmla="*/ 244703 h 244703"/>
                <a:gd name="connsiteX1" fmla="*/ 173216 w 469621"/>
                <a:gd name="connsiteY1" fmla="*/ 0 h 244703"/>
                <a:gd name="connsiteX2" fmla="*/ 469621 w 469621"/>
                <a:gd name="connsiteY2" fmla="*/ 244703 h 244703"/>
                <a:gd name="connsiteX3" fmla="*/ 0 w 469621"/>
                <a:gd name="connsiteY3" fmla="*/ 244703 h 244703"/>
                <a:gd name="connsiteX0" fmla="*/ 0 w 469621"/>
                <a:gd name="connsiteY0" fmla="*/ 244703 h 244703"/>
                <a:gd name="connsiteX1" fmla="*/ 173216 w 469621"/>
                <a:gd name="connsiteY1" fmla="*/ 0 h 244703"/>
                <a:gd name="connsiteX2" fmla="*/ 469621 w 469621"/>
                <a:gd name="connsiteY2" fmla="*/ 244703 h 244703"/>
                <a:gd name="connsiteX3" fmla="*/ 0 w 469621"/>
                <a:gd name="connsiteY3" fmla="*/ 244703 h 244703"/>
                <a:gd name="connsiteX0" fmla="*/ 0 w 469621"/>
                <a:gd name="connsiteY0" fmla="*/ 244703 h 244703"/>
                <a:gd name="connsiteX1" fmla="*/ 173216 w 469621"/>
                <a:gd name="connsiteY1" fmla="*/ 0 h 244703"/>
                <a:gd name="connsiteX2" fmla="*/ 469621 w 469621"/>
                <a:gd name="connsiteY2" fmla="*/ 244703 h 244703"/>
                <a:gd name="connsiteX3" fmla="*/ 0 w 469621"/>
                <a:gd name="connsiteY3" fmla="*/ 244703 h 244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9621" h="244703">
                  <a:moveTo>
                    <a:pt x="0" y="244703"/>
                  </a:moveTo>
                  <a:cubicBezTo>
                    <a:pt x="74884" y="161247"/>
                    <a:pt x="91981" y="142849"/>
                    <a:pt x="173216" y="0"/>
                  </a:cubicBezTo>
                  <a:cubicBezTo>
                    <a:pt x="248523" y="70627"/>
                    <a:pt x="387964" y="161247"/>
                    <a:pt x="469621" y="244703"/>
                  </a:cubicBezTo>
                  <a:lnTo>
                    <a:pt x="0" y="244703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FED27B8-CEF9-AA89-EDE5-C647F2724120}"/>
                </a:ext>
              </a:extLst>
            </p:cNvPr>
            <p:cNvSpPr/>
            <p:nvPr/>
          </p:nvSpPr>
          <p:spPr>
            <a:xfrm>
              <a:off x="11745756" y="5279914"/>
              <a:ext cx="53826" cy="4112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A7F44D2-849C-1121-8DB6-239DCF3B6847}"/>
                </a:ext>
              </a:extLst>
            </p:cNvPr>
            <p:cNvSpPr/>
            <p:nvPr/>
          </p:nvSpPr>
          <p:spPr>
            <a:xfrm>
              <a:off x="10525477" y="5549250"/>
              <a:ext cx="318912" cy="3118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BAB4FF5-6BF9-292E-FB02-54583FA93135}"/>
                </a:ext>
              </a:extLst>
            </p:cNvPr>
            <p:cNvSpPr/>
            <p:nvPr/>
          </p:nvSpPr>
          <p:spPr>
            <a:xfrm>
              <a:off x="11135116" y="5600787"/>
              <a:ext cx="318912" cy="3118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5C84BE2-CB47-A429-7529-A480DC3ACA13}"/>
                </a:ext>
              </a:extLst>
            </p:cNvPr>
            <p:cNvSpPr/>
            <p:nvPr/>
          </p:nvSpPr>
          <p:spPr>
            <a:xfrm>
              <a:off x="10557075" y="5200796"/>
              <a:ext cx="318912" cy="3118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5CAC7A5-CBD7-10B6-5381-D7CF60EA3906}"/>
                </a:ext>
              </a:extLst>
            </p:cNvPr>
            <p:cNvSpPr/>
            <p:nvPr/>
          </p:nvSpPr>
          <p:spPr>
            <a:xfrm>
              <a:off x="11166819" y="5080287"/>
              <a:ext cx="318912" cy="3118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CC1BAE4-4565-6E28-38C3-8869CE5AD68C}"/>
                </a:ext>
              </a:extLst>
            </p:cNvPr>
            <p:cNvSpPr/>
            <p:nvPr/>
          </p:nvSpPr>
          <p:spPr>
            <a:xfrm>
              <a:off x="10233518" y="5392100"/>
              <a:ext cx="318912" cy="3118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631075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1901E-8BBF-EB0F-9720-02441B110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Materials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9CCA4-5113-5609-7160-82F4838C33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Metals – Hydrogen Embrittlement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789FB7-156C-B63A-1EE8-AE5B523821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361E32-F922-522D-20F9-6A2905542B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318" r="11289"/>
          <a:stretch/>
        </p:blipFill>
        <p:spPr>
          <a:xfrm>
            <a:off x="5772150" y="1599307"/>
            <a:ext cx="2190750" cy="30954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F8AEDE-6C97-FAA3-4664-DF541C2A8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8" y="1496649"/>
            <a:ext cx="2551510" cy="30876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9ADC5F-FA52-6A5C-BE6D-1BCFA35C580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527" r="8012"/>
          <a:stretch/>
        </p:blipFill>
        <p:spPr>
          <a:xfrm>
            <a:off x="3073389" y="1417897"/>
            <a:ext cx="2330461" cy="324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69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4879D4-4957-A11A-33E6-7F61FDC764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D81605F-5846-E3E2-B2C6-F206F0D04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Materials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1CE055-6C46-79F0-0862-76AE690DE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020763"/>
            <a:ext cx="5667375" cy="498475"/>
          </a:xfrm>
        </p:spPr>
        <p:txBody>
          <a:bodyPr/>
          <a:lstStyle/>
          <a:p>
            <a:r>
              <a:rPr lang="en-US" dirty="0"/>
              <a:t>Metals – Hydrogen Embrittlement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CE7998A-3C22-EFE5-43E1-522D4AB967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1519238"/>
            <a:ext cx="5667375" cy="2836015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endParaRPr lang="en-US" dirty="0"/>
          </a:p>
        </p:txBody>
      </p:sp>
      <p:graphicFrame>
        <p:nvGraphicFramePr>
          <p:cNvPr id="82" name="Table 6">
            <a:extLst>
              <a:ext uri="{FF2B5EF4-FFF2-40B4-BE49-F238E27FC236}">
                <a16:creationId xmlns:a16="http://schemas.microsoft.com/office/drawing/2014/main" id="{6821C6FF-FB5F-CBD9-18C5-0A95CCC365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9723478"/>
              </p:ext>
            </p:extLst>
          </p:nvPr>
        </p:nvGraphicFramePr>
        <p:xfrm>
          <a:off x="796616" y="1513155"/>
          <a:ext cx="7328354" cy="29260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91509">
                  <a:extLst>
                    <a:ext uri="{9D8B030D-6E8A-4147-A177-3AD203B41FA5}">
                      <a16:colId xmlns:a16="http://schemas.microsoft.com/office/drawing/2014/main" val="2866609956"/>
                    </a:ext>
                  </a:extLst>
                </a:gridCol>
                <a:gridCol w="3660861">
                  <a:extLst>
                    <a:ext uri="{9D8B030D-6E8A-4147-A177-3AD203B41FA5}">
                      <a16:colId xmlns:a16="http://schemas.microsoft.com/office/drawing/2014/main" val="1141612455"/>
                    </a:ext>
                  </a:extLst>
                </a:gridCol>
                <a:gridCol w="2375984">
                  <a:extLst>
                    <a:ext uri="{9D8B030D-6E8A-4147-A177-3AD203B41FA5}">
                      <a16:colId xmlns:a16="http://schemas.microsoft.com/office/drawing/2014/main" val="1199827617"/>
                    </a:ext>
                  </a:extLst>
                </a:gridCol>
              </a:tblGrid>
              <a:tr h="266759">
                <a:tc>
                  <a:txBody>
                    <a:bodyPr/>
                    <a:lstStyle/>
                    <a:p>
                      <a:r>
                        <a:rPr lang="en-US" sz="1200" dirty="0"/>
                        <a:t>Considered…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Behaviour</a:t>
                      </a:r>
                      <a:r>
                        <a:rPr lang="en-US" sz="1200" dirty="0"/>
                        <a:t> in hydrogen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Example</a:t>
                      </a:r>
                      <a:endParaRPr lang="en-A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282772"/>
                  </a:ext>
                </a:extLst>
              </a:tr>
              <a:tr h="213773">
                <a:tc>
                  <a:txBody>
                    <a:bodyPr/>
                    <a:lstStyle/>
                    <a:p>
                      <a:r>
                        <a:rPr lang="en-US" sz="1200" dirty="0"/>
                        <a:t>“Impermeable”</a:t>
                      </a:r>
                      <a:endParaRPr lang="en-AU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Microstructures stop HE in the bulk of the material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Austenitic stainless steel</a:t>
                      </a:r>
                      <a:endParaRPr lang="en-AU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950558"/>
                  </a:ext>
                </a:extLst>
              </a:tr>
              <a:tr h="266759">
                <a:tc>
                  <a:txBody>
                    <a:bodyPr/>
                    <a:lstStyle/>
                    <a:p>
                      <a:r>
                        <a:rPr lang="en-US" sz="1200" dirty="0"/>
                        <a:t>“Resistant”</a:t>
                      </a:r>
                      <a:endParaRPr lang="en-AU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Have a layer that is impermeable to hydrogen</a:t>
                      </a:r>
                      <a:endParaRPr lang="en-AU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noProof="0" dirty="0"/>
                        <a:t>Aluminium</a:t>
                      </a:r>
                      <a:r>
                        <a:rPr lang="en-US" sz="1200" dirty="0"/>
                        <a:t> alloys</a:t>
                      </a:r>
                      <a:endParaRPr lang="en-AU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521066"/>
                  </a:ext>
                </a:extLst>
              </a:tr>
              <a:tr h="266759">
                <a:tc>
                  <a:txBody>
                    <a:bodyPr/>
                    <a:lstStyle/>
                    <a:p>
                      <a:r>
                        <a:rPr lang="en-US" sz="1200" dirty="0"/>
                        <a:t>“Partly susceptible”</a:t>
                      </a:r>
                      <a:endParaRPr lang="en-AU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React with hydrogen and form brittle phases</a:t>
                      </a:r>
                      <a:endParaRPr lang="en-AU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Titanium alloys</a:t>
                      </a:r>
                      <a:endParaRPr lang="en-AU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920924"/>
                  </a:ext>
                </a:extLst>
              </a:tr>
              <a:tr h="361769">
                <a:tc>
                  <a:txBody>
                    <a:bodyPr/>
                    <a:lstStyle/>
                    <a:p>
                      <a:r>
                        <a:rPr lang="en-US" sz="1200" dirty="0"/>
                        <a:t>“Susceptible”</a:t>
                      </a:r>
                      <a:endParaRPr lang="en-A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Experience interaction of protons with microstructure at every level, leading to embrittlement</a:t>
                      </a:r>
                      <a:endParaRPr lang="en-A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Ferritic steels – including carbon steel</a:t>
                      </a:r>
                      <a:endParaRPr lang="en-A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093866"/>
                  </a:ext>
                </a:extLst>
              </a:tr>
              <a:tr h="361769">
                <a:tc>
                  <a:txBody>
                    <a:bodyPr/>
                    <a:lstStyle/>
                    <a:p>
                      <a:r>
                        <a:rPr lang="en-US" sz="1200" dirty="0"/>
                        <a:t>“A bit of both”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Have a phase structure that resists embrittlement, but precipitates make it susceptible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Nickel alloys with nickel content between 10-40 </a:t>
                      </a:r>
                      <a:r>
                        <a:rPr lang="en-US" sz="1200" dirty="0" err="1"/>
                        <a:t>wt</a:t>
                      </a:r>
                      <a:r>
                        <a:rPr lang="en-US" sz="1200" dirty="0"/>
                        <a:t>%</a:t>
                      </a:r>
                      <a:endParaRPr lang="en-A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328380"/>
                  </a:ext>
                </a:extLst>
              </a:tr>
              <a:tr h="361769">
                <a:tc>
                  <a:txBody>
                    <a:bodyPr/>
                    <a:lstStyle/>
                    <a:p>
                      <a:r>
                        <a:rPr lang="en-US" sz="1200" dirty="0"/>
                        <a:t>“Not okay”</a:t>
                      </a:r>
                      <a:endParaRPr lang="en-AU" sz="1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Reacts with hydrogen to change microstructure (e.g. form martensite)</a:t>
                      </a:r>
                      <a:endParaRPr lang="en-AU" sz="1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Unstable austenitic stainless steel with low nickel content (&lt;7%)</a:t>
                      </a:r>
                      <a:endParaRPr lang="en-AU" sz="1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604337"/>
                  </a:ext>
                </a:extLst>
              </a:tr>
              <a:tr h="266759">
                <a:tc>
                  <a:txBody>
                    <a:bodyPr/>
                    <a:lstStyle/>
                    <a:p>
                      <a:r>
                        <a:rPr lang="en-US" sz="1200" dirty="0"/>
                        <a:t>“Also not ok”</a:t>
                      </a:r>
                      <a:endParaRPr lang="en-AU" sz="1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Reduction in material properties</a:t>
                      </a:r>
                      <a:endParaRPr lang="en-AU" sz="1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Cast iron</a:t>
                      </a:r>
                      <a:endParaRPr lang="en-AU" sz="1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132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5142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B59492-4FAC-437C-2D4F-5855A2157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CA00010-C4D0-89B6-B3B6-3F58D9371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7A3C8C-C2C4-81FC-FDB9-E870F5104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020763"/>
            <a:ext cx="5667375" cy="498475"/>
          </a:xfrm>
        </p:spPr>
        <p:txBody>
          <a:bodyPr/>
          <a:lstStyle/>
          <a:p>
            <a:r>
              <a:rPr lang="en-US" dirty="0"/>
              <a:t>Body text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EE2A7DD-8DC9-AFCA-6D0D-D4362A5E3D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1519238"/>
            <a:ext cx="5667375" cy="1916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DCC496-88FB-81D7-DA68-B5F7E652E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8" y="121573"/>
            <a:ext cx="7059612" cy="448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100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90EE38-DB5C-E85E-BEF5-0B6000562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6425BB4-FA99-9CCE-DEBA-5F668F6CE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32514C-17B1-9EAF-B1E1-CC6D0C190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020763"/>
            <a:ext cx="5667375" cy="498475"/>
          </a:xfrm>
        </p:spPr>
        <p:txBody>
          <a:bodyPr/>
          <a:lstStyle/>
          <a:p>
            <a:r>
              <a:rPr lang="en-US" dirty="0"/>
              <a:t>Body text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4C625E-29B5-2DD5-1E7A-7A83698CB3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1519238"/>
            <a:ext cx="5667375" cy="1916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0C3EF4-3FA1-5D9A-C269-09706496B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205" y="113288"/>
            <a:ext cx="7168648" cy="452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847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e80721e-ec21-4d83-87b2-1bc9ea5ddc25">
      <UserInfo>
        <DisplayName/>
        <AccountId xsi:nil="true"/>
        <AccountType/>
      </UserInfo>
    </SharedWithUsers>
    <TaxCatchAll xmlns="e35f1a1b-9455-4987-aeba-2c5d3ff84d62" xsi:nil="true"/>
    <lcf76f155ced4ddcb4097134ff3c332f xmlns="2f732a9f-8d01-475f-a814-84d06fc7189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FAC3F5DC53AA48B45BFE3C9DBD7AC3" ma:contentTypeVersion="17" ma:contentTypeDescription="Create a new document." ma:contentTypeScope="" ma:versionID="8d9a1c25e5cd89af91997251e37cfd1a">
  <xsd:schema xmlns:xsd="http://www.w3.org/2001/XMLSchema" xmlns:xs="http://www.w3.org/2001/XMLSchema" xmlns:p="http://schemas.microsoft.com/office/2006/metadata/properties" xmlns:ns2="2f732a9f-8d01-475f-a814-84d06fc7189b" xmlns:ns3="5e80721e-ec21-4d83-87b2-1bc9ea5ddc25" xmlns:ns4="e35f1a1b-9455-4987-aeba-2c5d3ff84d62" targetNamespace="http://schemas.microsoft.com/office/2006/metadata/properties" ma:root="true" ma:fieldsID="9429253fdb06cd8922924efae1996ac4" ns2:_="" ns3:_="" ns4:_="">
    <xsd:import namespace="2f732a9f-8d01-475f-a814-84d06fc7189b"/>
    <xsd:import namespace="5e80721e-ec21-4d83-87b2-1bc9ea5ddc25"/>
    <xsd:import namespace="e35f1a1b-9455-4987-aeba-2c5d3ff84d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732a9f-8d01-475f-a814-84d06fc718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a7b88db-b703-4d04-81b7-e61a8f0436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80721e-ec21-4d83-87b2-1bc9ea5ddc2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5f1a1b-9455-4987-aeba-2c5d3ff84d62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365044ba-0430-49f4-a201-87e7242bc9f6}" ma:internalName="TaxCatchAll" ma:showField="CatchAllData" ma:web="e35f1a1b-9455-4987-aeba-2c5d3ff84d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E1B3EC-60E3-42F1-88CD-9B9BA966C398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c4363bc9-e002-4f81-a5e1-8f41fba3c29f"/>
    <ds:schemaRef ds:uri="http://purl.org/dc/elements/1.1/"/>
    <ds:schemaRef ds:uri="http://schemas.openxmlformats.org/package/2006/metadata/core-properties"/>
    <ds:schemaRef ds:uri="http://www.w3.org/XML/1998/namespace"/>
    <ds:schemaRef ds:uri="4bd2851d-78fa-4755-bea0-e81e8d2e92e1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8363AEB-1B3C-4F12-AF2D-DB20E3D17CDD}"/>
</file>

<file path=customXml/itemProps3.xml><?xml version="1.0" encoding="utf-8"?>
<ds:datastoreItem xmlns:ds="http://schemas.openxmlformats.org/officeDocument/2006/customXml" ds:itemID="{D4AEE850-ABD7-4B0F-AA3E-081B615619B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4562</TotalTime>
  <Words>713</Words>
  <Application>Microsoft Office PowerPoint</Application>
  <PresentationFormat>On-screen Show (16:9)</PresentationFormat>
  <Paragraphs>176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Aptos</vt:lpstr>
      <vt:lpstr>Arial</vt:lpstr>
      <vt:lpstr>Calibri</vt:lpstr>
      <vt:lpstr>Calibri Light</vt:lpstr>
      <vt:lpstr>Office Theme</vt:lpstr>
      <vt:lpstr>Chapter 4: Pipeline System Compatibility</vt:lpstr>
      <vt:lpstr>Overview</vt:lpstr>
      <vt:lpstr>Materials</vt:lpstr>
      <vt:lpstr>Materials</vt:lpstr>
      <vt:lpstr>Materials</vt:lpstr>
      <vt:lpstr>Materials</vt:lpstr>
      <vt:lpstr>Materials</vt:lpstr>
      <vt:lpstr>PowerPoint Presentation</vt:lpstr>
      <vt:lpstr>PowerPoint Presentation</vt:lpstr>
      <vt:lpstr>Materials</vt:lpstr>
      <vt:lpstr>Materials</vt:lpstr>
      <vt:lpstr>Overview</vt:lpstr>
      <vt:lpstr>Materials</vt:lpstr>
      <vt:lpstr>Materials</vt:lpstr>
      <vt:lpstr>Components</vt:lpstr>
      <vt:lpstr>Components</vt:lpstr>
      <vt:lpstr>Components</vt:lpstr>
      <vt:lpstr>Components</vt:lpstr>
      <vt:lpstr>Components</vt:lpstr>
      <vt:lpstr>Equipment</vt:lpstr>
      <vt:lpstr>Summary</vt:lpstr>
      <vt:lpstr>PowerPoint Presentation</vt:lpstr>
      <vt:lpstr>Pipeline System Compatibility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Margaret Gayen</cp:lastModifiedBy>
  <cp:revision>43</cp:revision>
  <dcterms:created xsi:type="dcterms:W3CDTF">2020-04-22T00:43:54Z</dcterms:created>
  <dcterms:modified xsi:type="dcterms:W3CDTF">2025-03-05T10:06:21Z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0x01010069FAC3F5DC53AA48B45BFE3C9DBD7AC3</vt:lpwstr>
  </property>
  <property fmtid="{D5CDD505-2E9C-101B-9397-08002B2CF9AE}" pid="3" name="Order">
    <vt:r8>901100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ComplianceAssetId">
    <vt:lpwstr/>
  </property>
  <property fmtid="{D5CDD505-2E9C-101B-9397-08002B2CF9AE}" pid="7" name="MediaServiceImageTags">
    <vt:lpwstr/>
  </property>
</Properties>
</file>