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89" r:id="rId5"/>
    <p:sldId id="262" r:id="rId6"/>
    <p:sldId id="263" r:id="rId7"/>
    <p:sldId id="292" r:id="rId8"/>
    <p:sldId id="290" r:id="rId9"/>
    <p:sldId id="291" r:id="rId10"/>
    <p:sldId id="265" r:id="rId11"/>
    <p:sldId id="264" r:id="rId12"/>
    <p:sldId id="266" r:id="rId13"/>
    <p:sldId id="267" r:id="rId14"/>
    <p:sldId id="293" r:id="rId15"/>
    <p:sldId id="269" r:id="rId16"/>
    <p:sldId id="294" r:id="rId17"/>
    <p:sldId id="296" r:id="rId18"/>
    <p:sldId id="299" r:id="rId19"/>
    <p:sldId id="297" r:id="rId20"/>
    <p:sldId id="275" r:id="rId21"/>
    <p:sldId id="300" r:id="rId22"/>
    <p:sldId id="279" r:id="rId23"/>
    <p:sldId id="270" r:id="rId24"/>
    <p:sldId id="273" r:id="rId25"/>
    <p:sldId id="281" r:id="rId26"/>
    <p:sldId id="282" r:id="rId27"/>
    <p:sldId id="280" r:id="rId28"/>
    <p:sldId id="271" r:id="rId29"/>
    <p:sldId id="286" r:id="rId30"/>
    <p:sldId id="287" r:id="rId31"/>
    <p:sldId id="285" r:id="rId32"/>
    <p:sldId id="25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2169BFA-DD34-4A49-9B5A-1F29BCBB3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057" y="1746164"/>
            <a:ext cx="9069504" cy="3183467"/>
          </a:xfrm>
        </p:spPr>
        <p:txBody>
          <a:bodyPr anchor="b">
            <a:normAutofit/>
          </a:bodyPr>
          <a:lstStyle>
            <a:lvl1pPr algn="l">
              <a:defRPr sz="7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14F855-A2C1-B647-8DDF-5EA3D63BE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057" y="5329908"/>
            <a:ext cx="9144000" cy="761416"/>
          </a:xfrm>
        </p:spPr>
        <p:txBody>
          <a:bodyPr/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709E4-0A84-1247-8677-08181CB8F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650" y="266173"/>
            <a:ext cx="1567753" cy="1136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10742-AE0D-2D4B-BEEB-613B1D4074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9677" y="1"/>
            <a:ext cx="2022324" cy="20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405363-B2B7-4D46-B117-A4100EC5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9" t="22488" r="40499" b="31285"/>
          <a:stretch/>
        </p:blipFill>
        <p:spPr>
          <a:xfrm>
            <a:off x="0" y="-226939"/>
            <a:ext cx="12192000" cy="63229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7E1861-A619-364D-B5F1-ADE59A22DF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699" y="2934529"/>
            <a:ext cx="10363200" cy="2387600"/>
          </a:xfrm>
        </p:spPr>
        <p:txBody>
          <a:bodyPr anchor="b">
            <a:normAutofit/>
          </a:bodyPr>
          <a:lstStyle>
            <a:lvl1pPr algn="l">
              <a:defRPr sz="7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header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0BEBEA8-8E73-1D49-B3D8-75B60D549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699" y="5405033"/>
            <a:ext cx="9144000" cy="57106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 algn="ctr">
              <a:buNone/>
              <a:defRPr sz="2667"/>
            </a:lvl2pPr>
            <a:lvl3pPr marL="1219139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7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7DCEF-C72D-AE4B-864D-5BEF82FB1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650" y="266173"/>
            <a:ext cx="1567753" cy="11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0A1BF-C49F-2045-AD1A-B455F14FC178}"/>
              </a:ext>
            </a:extLst>
          </p:cNvPr>
          <p:cNvSpPr/>
          <p:nvPr/>
        </p:nvSpPr>
        <p:spPr>
          <a:xfrm>
            <a:off x="0" y="1485649"/>
            <a:ext cx="12192000" cy="4743319"/>
          </a:xfrm>
          <a:prstGeom prst="rect">
            <a:avLst/>
          </a:prstGeom>
          <a:solidFill>
            <a:srgbClr val="1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5B62BE-6E8B-AE41-A1C1-AA90F3051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467" y="2485280"/>
            <a:ext cx="10363200" cy="2387600"/>
          </a:xfrm>
        </p:spPr>
        <p:txBody>
          <a:bodyPr anchor="b">
            <a:normAutofit/>
          </a:bodyPr>
          <a:lstStyle>
            <a:lvl1pPr algn="l">
              <a:defRPr sz="7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header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6036A1D-6F6F-D54D-A1F6-764990FFCFB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48467" y="5173091"/>
            <a:ext cx="9144000" cy="57106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 algn="ctr">
              <a:buNone/>
              <a:defRPr sz="2667"/>
            </a:lvl2pPr>
            <a:lvl3pPr marL="1219139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7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CB9F1-D1D4-0646-9C6E-6818F794C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650" y="266173"/>
            <a:ext cx="1567753" cy="11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9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075A6C-654B-B343-ACD1-D7000A5E2BED}"/>
              </a:ext>
            </a:extLst>
          </p:cNvPr>
          <p:cNvSpPr/>
          <p:nvPr/>
        </p:nvSpPr>
        <p:spPr>
          <a:xfrm>
            <a:off x="0" y="1509871"/>
            <a:ext cx="12192000" cy="4719096"/>
          </a:xfrm>
          <a:prstGeom prst="rect">
            <a:avLst/>
          </a:prstGeom>
          <a:solidFill>
            <a:srgbClr val="8EC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59DA2D-1074-0844-A50A-DC05D7D4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467" y="2485280"/>
            <a:ext cx="10363200" cy="2387600"/>
          </a:xfrm>
        </p:spPr>
        <p:txBody>
          <a:bodyPr anchor="b">
            <a:normAutofit/>
          </a:bodyPr>
          <a:lstStyle>
            <a:lvl1pPr algn="l">
              <a:defRPr sz="7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header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E25D63-D7AD-3743-BA74-38E5B969F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467" y="5173091"/>
            <a:ext cx="9144000" cy="57106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 algn="ctr">
              <a:buNone/>
              <a:defRPr sz="2667"/>
            </a:lvl2pPr>
            <a:lvl3pPr marL="1219139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7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E7DC3-EC0D-564F-BC19-9D5A78C0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650" y="266173"/>
            <a:ext cx="1567753" cy="11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3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DA47E5-001A-1C4D-8407-B6C02400AA88}"/>
              </a:ext>
            </a:extLst>
          </p:cNvPr>
          <p:cNvSpPr/>
          <p:nvPr/>
        </p:nvSpPr>
        <p:spPr>
          <a:xfrm>
            <a:off x="0" y="1469500"/>
            <a:ext cx="12192000" cy="4759467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EE2A44-4415-EA4A-A941-26AE82E720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467" y="2485280"/>
            <a:ext cx="10363200" cy="2387600"/>
          </a:xfrm>
        </p:spPr>
        <p:txBody>
          <a:bodyPr anchor="b">
            <a:normAutofit/>
          </a:bodyPr>
          <a:lstStyle>
            <a:lvl1pPr algn="l">
              <a:defRPr sz="7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Header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17D809B-A818-AA4B-B846-4E7C0098A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467" y="5173091"/>
            <a:ext cx="9144000" cy="57106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 algn="ctr">
              <a:buNone/>
              <a:defRPr sz="2667"/>
            </a:lvl2pPr>
            <a:lvl3pPr marL="1219139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7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317676-FE2C-2542-8772-F0744CB42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650" y="266173"/>
            <a:ext cx="1567753" cy="11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8" y="598352"/>
            <a:ext cx="8299876" cy="663735"/>
          </a:xfrm>
        </p:spPr>
        <p:txBody>
          <a:bodyPr anchor="t">
            <a:normAutofit/>
          </a:bodyPr>
          <a:lstStyle>
            <a:lvl1pPr>
              <a:defRPr sz="46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1361453"/>
            <a:ext cx="7557096" cy="6637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slide sub title (if any)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33E2B3-52EB-0E41-9333-FC28914F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27682" y="5774472"/>
            <a:ext cx="1296199" cy="93957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E4959D-6655-4947-8861-58B3AAB04DA7}"/>
              </a:ext>
            </a:extLst>
          </p:cNvPr>
          <p:cNvCxnSpPr>
            <a:cxnSpLocks/>
          </p:cNvCxnSpPr>
          <p:nvPr/>
        </p:nvCxnSpPr>
        <p:spPr>
          <a:xfrm>
            <a:off x="775120" y="6263065"/>
            <a:ext cx="9814456" cy="0"/>
          </a:xfrm>
          <a:prstGeom prst="line">
            <a:avLst/>
          </a:prstGeom>
          <a:ln w="9525">
            <a:solidFill>
              <a:srgbClr val="57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992EB-FC4F-8547-A90D-F55AF8C56F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3058282"/>
            <a:ext cx="7556500" cy="2554817"/>
          </a:xfrm>
        </p:spPr>
        <p:txBody>
          <a:bodyPr>
            <a:normAutofit/>
          </a:bodyPr>
          <a:lstStyle>
            <a:lvl1pPr>
              <a:defRPr sz="1867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67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67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67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1601B-0654-C742-BCD2-7B3C13CF15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9677" y="1"/>
            <a:ext cx="2022324" cy="20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5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15EE57-1CEB-8D4C-B086-829C1940EE0E}"/>
              </a:ext>
            </a:extLst>
          </p:cNvPr>
          <p:cNvSpPr/>
          <p:nvPr/>
        </p:nvSpPr>
        <p:spPr>
          <a:xfrm>
            <a:off x="0" y="1577247"/>
            <a:ext cx="12192000" cy="4173045"/>
          </a:xfrm>
          <a:prstGeom prst="rect">
            <a:avLst/>
          </a:prstGeom>
          <a:solidFill>
            <a:srgbClr val="1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D8190-D209-FD4A-A39D-EBBCF287DDD4}"/>
              </a:ext>
            </a:extLst>
          </p:cNvPr>
          <p:cNvSpPr/>
          <p:nvPr/>
        </p:nvSpPr>
        <p:spPr>
          <a:xfrm>
            <a:off x="3962183" y="438481"/>
            <a:ext cx="5765632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933" b="1" i="0" dirty="0">
                <a:solidFill>
                  <a:srgbClr val="1A448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Enabling the decarbonisation of Australia’s energy networks</a:t>
            </a:r>
            <a:endParaRPr lang="en-AU" sz="2933" b="1" i="0" dirty="0">
              <a:solidFill>
                <a:srgbClr val="1A4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4E6C6B-803A-E045-90F8-57997288F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34" y="325636"/>
            <a:ext cx="1531007" cy="1109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ABCAF8-46DF-4577-8766-98C28857C224}"/>
              </a:ext>
            </a:extLst>
          </p:cNvPr>
          <p:cNvSpPr txBox="1"/>
          <p:nvPr/>
        </p:nvSpPr>
        <p:spPr>
          <a:xfrm>
            <a:off x="3080410" y="4475455"/>
            <a:ext cx="6031181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Fuels CRC is supported through the Australian Government’s Cooperative Research Centres Program. We gratefully acknowledge the cash and in-kind support from all our research, government and industry participants</a:t>
            </a:r>
            <a:r>
              <a:rPr lang="en-US"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E5ACD-FD20-429E-8CE2-77BB2644BB8A}"/>
              </a:ext>
            </a:extLst>
          </p:cNvPr>
          <p:cNvSpPr txBox="1"/>
          <p:nvPr/>
        </p:nvSpPr>
        <p:spPr>
          <a:xfrm>
            <a:off x="4976363" y="2534640"/>
            <a:ext cx="3516656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67"/>
              </a:spcBef>
            </a:pPr>
            <a:r>
              <a:rPr lang="en-US" sz="26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futurefuelscrc</a:t>
            </a:r>
            <a:endParaRPr lang="en-US" sz="26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67"/>
              </a:spcBef>
            </a:pPr>
            <a:r>
              <a:rPr lang="en-US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futurefuelscrc.com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FF2F7C5-9723-422A-B95E-4013997CE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36"/>
          <a:stretch/>
        </p:blipFill>
        <p:spPr>
          <a:xfrm>
            <a:off x="4533926" y="2534641"/>
            <a:ext cx="442437" cy="1025921"/>
          </a:xfrm>
          <a:prstGeom prst="rect">
            <a:avLst/>
          </a:prstGeom>
        </p:spPr>
      </p:pic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1B286AE-878D-DE80-5CD8-8ABAB3E2D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94" y="5817512"/>
            <a:ext cx="6647405" cy="8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8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6971-9325-4D80-AC7D-AE400F7ED8F2}" type="datetimeFigureOut">
              <a:rPr lang="en-AU" smtClean="0"/>
              <a:t>5/03/2025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471EA-6BAC-4A5E-9712-02625E3044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48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0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DC819-E375-0D00-EC80-B2035A2A5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Carbon steel </a:t>
            </a:r>
            <a:r>
              <a:rPr lang="en-US" dirty="0" err="1"/>
              <a:t>linepipe</a:t>
            </a:r>
            <a:r>
              <a:rPr lang="en-US" dirty="0"/>
              <a:t> &amp; Hydrogen pipeline design	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EA3A2-A73F-E342-6F10-2D300A36FD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5 and Chapter 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9790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CD06-7CF7-26B3-DD92-4DDADB00A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Steel testing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52CB9-41C3-54CB-3A08-D328849BF4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629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7878-1FE8-1261-529D-9F6A7A7E5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AC86-45B7-7B39-73DA-7F3DAEB4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Grouping the material</a:t>
            </a:r>
            <a:br>
              <a:rPr lang="en-US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36ECF-1A3A-AA0F-CCE9-4FB04443B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536110"/>
            <a:ext cx="5264149" cy="203095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PRIMARY GROUPING</a:t>
            </a:r>
          </a:p>
          <a:p>
            <a:r>
              <a:rPr lang="en-US" dirty="0"/>
              <a:t>Manufacture procedure specification</a:t>
            </a:r>
          </a:p>
          <a:p>
            <a:r>
              <a:rPr lang="en-US" dirty="0"/>
              <a:t>Pipe material specification – particularly thickness or grade</a:t>
            </a:r>
          </a:p>
          <a:p>
            <a:r>
              <a:rPr lang="en-US" dirty="0"/>
              <a:t>Manufacturer</a:t>
            </a:r>
            <a:endParaRPr lang="en-A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2C48BA7-57D1-08AA-501D-BCC03813889D}"/>
              </a:ext>
            </a:extLst>
          </p:cNvPr>
          <p:cNvSpPr txBox="1">
            <a:spLocks/>
          </p:cNvSpPr>
          <p:nvPr/>
        </p:nvSpPr>
        <p:spPr>
          <a:xfrm>
            <a:off x="6499659" y="1536110"/>
            <a:ext cx="5264149" cy="2709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SECONDARY GROUPING</a:t>
            </a:r>
          </a:p>
          <a:p>
            <a:r>
              <a:rPr lang="en-US" dirty="0"/>
              <a:t>Steel heat</a:t>
            </a:r>
          </a:p>
          <a:p>
            <a:r>
              <a:rPr lang="en-US" dirty="0"/>
              <a:t>Systematic inhomogeneity (e.g. </a:t>
            </a:r>
            <a:r>
              <a:rPr lang="en-US" dirty="0" err="1"/>
              <a:t>centre</a:t>
            </a:r>
            <a:r>
              <a:rPr lang="en-US" dirty="0"/>
              <a:t>-line segregation)</a:t>
            </a:r>
          </a:p>
          <a:p>
            <a:r>
              <a:rPr lang="en-US" dirty="0"/>
              <a:t>Random inhomogeneity from steelmaking</a:t>
            </a:r>
          </a:p>
          <a:p>
            <a:r>
              <a:rPr lang="en-US" dirty="0"/>
              <a:t>Apparent inhomogeneity from measurement error</a:t>
            </a:r>
          </a:p>
          <a:p>
            <a:endParaRPr lang="en-US" dirty="0"/>
          </a:p>
          <a:p>
            <a:endParaRPr lang="en-A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2FEC85D-9485-B2CA-D07C-6E4CFEF0D0FC}"/>
              </a:ext>
            </a:extLst>
          </p:cNvPr>
          <p:cNvSpPr txBox="1">
            <a:spLocks/>
          </p:cNvSpPr>
          <p:nvPr/>
        </p:nvSpPr>
        <p:spPr>
          <a:xfrm>
            <a:off x="831850" y="3687180"/>
            <a:ext cx="5264149" cy="2288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WELD REGIONS</a:t>
            </a:r>
          </a:p>
          <a:p>
            <a:r>
              <a:rPr lang="en-US" dirty="0"/>
              <a:t>Parent material</a:t>
            </a:r>
          </a:p>
          <a:p>
            <a:r>
              <a:rPr lang="en-US" dirty="0"/>
              <a:t>HAZ zone</a:t>
            </a:r>
          </a:p>
          <a:p>
            <a:r>
              <a:rPr lang="en-US" dirty="0"/>
              <a:t>Weld </a:t>
            </a:r>
            <a:r>
              <a:rPr lang="en-US" dirty="0" err="1"/>
              <a:t>centre</a:t>
            </a:r>
            <a:r>
              <a:rPr lang="en-US" dirty="0"/>
              <a:t>-line</a:t>
            </a:r>
          </a:p>
          <a:p>
            <a:r>
              <a:rPr lang="en-US" dirty="0"/>
              <a:t>Girth and seam weld</a:t>
            </a:r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C98BD-67F4-5D05-EFAE-62E88D26918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3161" t="-24225" r="-6085" b="1923"/>
          <a:stretch/>
        </p:blipFill>
        <p:spPr>
          <a:xfrm>
            <a:off x="10212309" y="-1086416"/>
            <a:ext cx="2960483" cy="306912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658A6E-F37F-E86C-C3D5-D04A8870F5AE}"/>
              </a:ext>
            </a:extLst>
          </p:cNvPr>
          <p:cNvCxnSpPr>
            <a:cxnSpLocks/>
          </p:cNvCxnSpPr>
          <p:nvPr/>
        </p:nvCxnSpPr>
        <p:spPr>
          <a:xfrm>
            <a:off x="5513560" y="1702052"/>
            <a:ext cx="772561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322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99CDC-18C4-AFBE-AAB4-DAF483663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B29B-CEF7-C900-4145-70917A0C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requirements</a:t>
            </a:r>
            <a:br>
              <a:rPr lang="en-US" dirty="0"/>
            </a:b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7E0FC-7E19-6FE5-DE67-8D05F9B76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Establish the statistical variation of each material property within each primary group.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40F7D-693F-C70F-976C-8E5559CC3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49" y="2124554"/>
            <a:ext cx="8864411" cy="3995589"/>
          </a:xfrm>
        </p:spPr>
        <p:txBody>
          <a:bodyPr>
            <a:normAutofit/>
          </a:bodyPr>
          <a:lstStyle/>
          <a:p>
            <a:r>
              <a:rPr lang="en-US" b="1" dirty="0"/>
              <a:t>Strength</a:t>
            </a:r>
            <a:r>
              <a:rPr lang="en-US" dirty="0"/>
              <a:t> – can be tested in air. Loss of ductility will not usually impact </a:t>
            </a:r>
            <a:r>
              <a:rPr lang="en-US" i="1" dirty="0"/>
              <a:t>design</a:t>
            </a:r>
            <a:r>
              <a:rPr lang="en-US" dirty="0"/>
              <a:t>.</a:t>
            </a:r>
          </a:p>
          <a:p>
            <a:endParaRPr lang="en-US" sz="1050" dirty="0"/>
          </a:p>
          <a:p>
            <a:r>
              <a:rPr lang="en-US" b="1" dirty="0"/>
              <a:t>Fatigue</a:t>
            </a:r>
            <a:r>
              <a:rPr lang="en-US" dirty="0"/>
              <a:t> – is repeatable, so </a:t>
            </a:r>
            <a:r>
              <a:rPr lang="en-US" i="1" dirty="0"/>
              <a:t>no testing necessarily required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Caveat: you may choose to test to determine onset of Stage-3 fatigue</a:t>
            </a:r>
          </a:p>
          <a:p>
            <a:endParaRPr lang="en-US" sz="1200" dirty="0"/>
          </a:p>
          <a:p>
            <a:r>
              <a:rPr lang="en-US" b="1" dirty="0"/>
              <a:t>Fracture</a:t>
            </a:r>
            <a:r>
              <a:rPr lang="en-US" dirty="0"/>
              <a:t> – required!</a:t>
            </a:r>
          </a:p>
          <a:p>
            <a:pPr lvl="1"/>
            <a:r>
              <a:rPr lang="en-US" dirty="0"/>
              <a:t>Use of ASTM E1820 to measure fracture resistance</a:t>
            </a:r>
          </a:p>
          <a:p>
            <a:pPr lvl="1"/>
            <a:r>
              <a:rPr lang="en-US" dirty="0"/>
              <a:t>Some measures to demonstrate test validity, such as:</a:t>
            </a:r>
          </a:p>
          <a:p>
            <a:pPr lvl="2"/>
            <a:r>
              <a:rPr lang="en-US" dirty="0"/>
              <a:t>Confirming load-rate convergence</a:t>
            </a:r>
          </a:p>
          <a:p>
            <a:pPr lvl="2"/>
            <a:r>
              <a:rPr lang="en-US" dirty="0"/>
              <a:t>Demonstrating no sub-critical crack growth below K</a:t>
            </a:r>
            <a:r>
              <a:rPr lang="en-US" baseline="-25000" dirty="0"/>
              <a:t>IC</a:t>
            </a:r>
            <a:r>
              <a:rPr lang="en-US" dirty="0"/>
              <a:t>, through constant-load or constant-K tests (ASTM E1681?).</a:t>
            </a:r>
          </a:p>
          <a:p>
            <a:endParaRPr lang="en-AU" sz="1200" dirty="0"/>
          </a:p>
        </p:txBody>
      </p:sp>
      <p:pic>
        <p:nvPicPr>
          <p:cNvPr id="7170" name="Picture 2" descr="Almost half of all year 12 exams in Victoria were affected by a blunder that allowed students to see questions before sitting the test.">
            <a:extLst>
              <a:ext uri="{FF2B5EF4-FFF2-40B4-BE49-F238E27FC236}">
                <a16:creationId xmlns:a16="http://schemas.microsoft.com/office/drawing/2014/main" id="{C013F0EE-B07B-2082-F81A-E3BAB030F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-50397" r="201" b="1"/>
          <a:stretch/>
        </p:blipFill>
        <p:spPr bwMode="auto">
          <a:xfrm>
            <a:off x="10230414" y="-1004934"/>
            <a:ext cx="2860897" cy="299901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31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7F1C9-F41E-A2B5-B669-CC58E9C12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4230-AE50-CC4D-E2B2-74479461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fracture testing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C8ACE-7991-E83B-65EF-D091E3354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62432-CE21-121A-7FF5-59D25C1C14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0" y="2245259"/>
            <a:ext cx="8927785" cy="3838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Fracture resistance is a key material property.</a:t>
            </a:r>
          </a:p>
          <a:p>
            <a:r>
              <a:rPr lang="en-US" dirty="0"/>
              <a:t>Significant complications: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Appropriate definition of K</a:t>
            </a:r>
            <a:r>
              <a:rPr lang="en-US" baseline="-25000" dirty="0"/>
              <a:t>IC</a:t>
            </a:r>
            <a:r>
              <a:rPr lang="en-US" dirty="0"/>
              <a:t> (is 0.2mm the right offset?)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Testing in a hydrogen atmosphere (or electrochemical charging)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Adequate control of impurities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Sufficiently slow testing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Measuring the crack length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Specimen type and restraint</a:t>
            </a:r>
          </a:p>
          <a:p>
            <a:r>
              <a:rPr lang="en-US" dirty="0"/>
              <a:t>Lack of international consensus (yet)</a:t>
            </a:r>
          </a:p>
          <a:p>
            <a:r>
              <a:rPr lang="en-US" dirty="0"/>
              <a:t>Immaturity of global testing capabilities</a:t>
            </a:r>
          </a:p>
          <a:p>
            <a:pPr lvl="1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0B476-9B96-22D8-F98C-ACD727AC98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" t="-30472" r="-27570" b="1"/>
          <a:stretch/>
        </p:blipFill>
        <p:spPr>
          <a:xfrm>
            <a:off x="10219260" y="-995881"/>
            <a:ext cx="2953532" cy="298485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2280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028F-09A4-9975-9BCD-30BE99FF5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B1B5-EE30-047E-2D09-9FAD6E2E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gets worse…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E876-F520-BC31-794B-80E85E52B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8C181-E5EB-AA14-48C9-5FF879F596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0" y="2245259"/>
            <a:ext cx="8927785" cy="3838669"/>
          </a:xfrm>
        </p:spPr>
        <p:txBody>
          <a:bodyPr>
            <a:normAutofit/>
          </a:bodyPr>
          <a:lstStyle/>
          <a:p>
            <a:r>
              <a:rPr lang="en-US" dirty="0"/>
              <a:t>Appearance of cleavage fracture appearance.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If cleavage fracture occurs, what does it mean for interpretation of results?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Can we still use Elastic-Plastic fracture mechanics theory?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Is it “cleavage” or “quasi-cleavage”?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Sub-critical slow crack growth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Hydrogen </a:t>
            </a:r>
            <a:r>
              <a:rPr lang="en-US" i="1" dirty="0"/>
              <a:t>Induced</a:t>
            </a:r>
            <a:r>
              <a:rPr lang="en-US" dirty="0"/>
              <a:t> Cracking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Threshold for occurrence may be designated K</a:t>
            </a:r>
            <a:r>
              <a:rPr lang="en-US" baseline="-25000" dirty="0"/>
              <a:t>IH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Does it occur in gaseous hydrogen? Previous we believed No.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If yes, then toughness above K</a:t>
            </a:r>
            <a:r>
              <a:rPr lang="en-US" baseline="-25000" dirty="0"/>
              <a:t>IH</a:t>
            </a:r>
            <a:r>
              <a:rPr lang="en-US" dirty="0"/>
              <a:t> must be discarded for slow cracking processes.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8D2B2-7F81-1FE7-9357-7778536388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911" t="-50908" r="-21378" b="-1"/>
          <a:stretch/>
        </p:blipFill>
        <p:spPr>
          <a:xfrm>
            <a:off x="10212309" y="-1004935"/>
            <a:ext cx="2987643" cy="300575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6298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81A2-CAB7-2FE0-06DE-59DBF4E995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 design…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F80DC-23CD-2A40-57B3-4C7D881F8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(transitioning to Chapter 6)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8929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8A389-B829-1981-2865-403CD7AD4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6EA2-4CC8-E2E6-6C1F-04FFCFDC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Fracture control plan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9F0C6-7940-8B4F-9FAF-0E2F7DA52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items should now be included in the FCP…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04083-27AF-5555-55B4-6DCF444514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245259"/>
            <a:ext cx="5605164" cy="3838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r>
              <a:rPr lang="en-US" dirty="0"/>
              <a:t> Fatigue life</a:t>
            </a:r>
          </a:p>
          <a:p>
            <a:r>
              <a:rPr lang="en-US" dirty="0">
                <a:solidFill>
                  <a:srgbClr val="FF0000"/>
                </a:solidFill>
              </a:rPr>
              <a:t>New </a:t>
            </a:r>
            <a:r>
              <a:rPr lang="en-US" dirty="0"/>
              <a:t>Failure pressure of PTW defects, </a:t>
            </a:r>
            <a:r>
              <a:rPr lang="en-US" i="1" dirty="0"/>
              <a:t>for</a:t>
            </a:r>
          </a:p>
          <a:p>
            <a:r>
              <a:rPr lang="en-US" dirty="0">
                <a:solidFill>
                  <a:srgbClr val="FF0000"/>
                </a:solidFill>
              </a:rPr>
              <a:t>New </a:t>
            </a:r>
            <a:r>
              <a:rPr lang="en-US" dirty="0"/>
              <a:t>Hydrotest effectiveness assessment</a:t>
            </a:r>
          </a:p>
          <a:p>
            <a:r>
              <a:rPr lang="en-US" dirty="0"/>
              <a:t>Critical Defect Length of through-wall cracks</a:t>
            </a:r>
          </a:p>
          <a:p>
            <a:r>
              <a:rPr lang="en-US" dirty="0"/>
              <a:t>Arrest toughness of running fracture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New</a:t>
            </a:r>
            <a:r>
              <a:rPr lang="en-US" dirty="0"/>
              <a:t> Fatigue life of girth welds</a:t>
            </a:r>
          </a:p>
          <a:p>
            <a:r>
              <a:rPr lang="en-US" dirty="0">
                <a:solidFill>
                  <a:srgbClr val="FF0000"/>
                </a:solidFill>
              </a:rPr>
              <a:t>New</a:t>
            </a:r>
            <a:r>
              <a:rPr lang="en-US" dirty="0"/>
              <a:t> Girth weld defect tolerance (ECA)</a:t>
            </a:r>
          </a:p>
          <a:p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/>
            <a:endParaRPr lang="en-AU" dirty="0"/>
          </a:p>
        </p:txBody>
      </p:sp>
      <p:pic>
        <p:nvPicPr>
          <p:cNvPr id="2050" name="Picture 2" descr="Unit Testing as a Safety Net">
            <a:extLst>
              <a:ext uri="{FF2B5EF4-FFF2-40B4-BE49-F238E27FC236}">
                <a16:creationId xmlns:a16="http://schemas.microsoft.com/office/drawing/2014/main" id="{4474CBD1-83EC-96DD-7FA3-E7FA253A2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-49639" r="4090" b="-1"/>
          <a:stretch/>
        </p:blipFill>
        <p:spPr bwMode="auto">
          <a:xfrm>
            <a:off x="10230416" y="-986828"/>
            <a:ext cx="2851842" cy="297478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0743-F151-F88C-E565-D2B950483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916B-20E5-0AC1-338B-9D204A75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defect dimensions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551B0-4073-2D03-F9DA-4DECBC5D0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6DF70-ADE6-B23A-9539-CBD581F14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855960"/>
            <a:ext cx="7556500" cy="4403688"/>
          </a:xfrm>
        </p:spPr>
        <p:txBody>
          <a:bodyPr>
            <a:normAutofit/>
          </a:bodyPr>
          <a:lstStyle/>
          <a:p>
            <a:r>
              <a:rPr lang="en-US" b="1" dirty="0"/>
              <a:t>Part-through-wall (PTW) defects</a:t>
            </a:r>
          </a:p>
          <a:p>
            <a:pPr lvl="1"/>
            <a:r>
              <a:rPr lang="en-US" dirty="0"/>
              <a:t>Evaluate using API 579 or BS 7910</a:t>
            </a:r>
          </a:p>
          <a:p>
            <a:pPr lvl="1"/>
            <a:r>
              <a:rPr lang="en-US" dirty="0"/>
              <a:t>Use FAD with K</a:t>
            </a:r>
            <a:r>
              <a:rPr lang="en-US" baseline="-25000" dirty="0"/>
              <a:t>IC</a:t>
            </a:r>
            <a:r>
              <a:rPr lang="en-US" dirty="0"/>
              <a:t>, or ductile tearing analysis (if valid)</a:t>
            </a:r>
          </a:p>
          <a:p>
            <a:pPr lvl="1"/>
            <a:r>
              <a:rPr lang="en-US" i="1" dirty="0"/>
              <a:t>but</a:t>
            </a:r>
            <a:r>
              <a:rPr lang="en-US" dirty="0"/>
              <a:t> limited to K</a:t>
            </a:r>
            <a:r>
              <a:rPr lang="en-US" baseline="-25000" dirty="0"/>
              <a:t>IH</a:t>
            </a:r>
            <a:r>
              <a:rPr lang="en-US" dirty="0"/>
              <a:t>, if sub-critical cracking observed</a:t>
            </a:r>
          </a:p>
          <a:p>
            <a:pPr lvl="1"/>
            <a:r>
              <a:rPr lang="en-US" dirty="0"/>
              <a:t>Failure is slow, so sub-critical crack growth will limit applicability</a:t>
            </a:r>
          </a:p>
          <a:p>
            <a:pPr lvl="1"/>
            <a:r>
              <a:rPr lang="en-US" dirty="0"/>
              <a:t>Superimpose residual stress</a:t>
            </a:r>
          </a:p>
          <a:p>
            <a:pPr lvl="1"/>
            <a:r>
              <a:rPr lang="en-US" u="sng" dirty="0"/>
              <a:t>Not independent of fatigue life, where relevant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Critical defect length (CDL)</a:t>
            </a:r>
          </a:p>
          <a:p>
            <a:pPr lvl="1"/>
            <a:r>
              <a:rPr lang="en-US" dirty="0"/>
              <a:t>Failure is fast, so not concerned by slow crack growth, K</a:t>
            </a:r>
            <a:r>
              <a:rPr lang="en-US" baseline="-25000" dirty="0"/>
              <a:t>IH</a:t>
            </a:r>
          </a:p>
          <a:p>
            <a:pPr lvl="1"/>
            <a:r>
              <a:rPr lang="en-US" dirty="0"/>
              <a:t>Design-stage estimate with NG-18 using K = 110 </a:t>
            </a:r>
            <a:r>
              <a:rPr lang="en-US" dirty="0" err="1"/>
              <a:t>Mpa</a:t>
            </a:r>
            <a:r>
              <a:rPr lang="en-US" dirty="0"/>
              <a:t>(m)</a:t>
            </a:r>
            <a:r>
              <a:rPr lang="en-US" baseline="30000" dirty="0"/>
              <a:t>0.5</a:t>
            </a:r>
          </a:p>
          <a:p>
            <a:pPr lvl="1"/>
            <a:r>
              <a:rPr lang="en-AU" dirty="0"/>
              <a:t>Otherwise, same methods available as above.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40ACCD-4494-387F-3D21-0AFAA79CE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-37124" r="-49632" b="26756"/>
          <a:stretch/>
        </p:blipFill>
        <p:spPr bwMode="auto">
          <a:xfrm>
            <a:off x="10221362" y="-1004935"/>
            <a:ext cx="2978590" cy="298764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09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A36C6-EDE2-0318-C7CC-653C070C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A71B-6C09-B36B-B272-D3A0BFAF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Introducing FAD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A8D25-4438-D5A3-1BCB-084FCC6551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439504"/>
            <a:ext cx="7556500" cy="878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Failure assessment diagrams </a:t>
            </a:r>
            <a:r>
              <a:rPr lang="en-US" dirty="0"/>
              <a:t>combine crack loading and tensile loading to determine a failure envelope.</a:t>
            </a:r>
          </a:p>
          <a:p>
            <a:endParaRPr lang="en-US" b="1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B75B9DC-3C7C-9478-BFD0-CE7142FD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53" y="2420816"/>
            <a:ext cx="4290917" cy="32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1ACDC-52FF-1070-6490-663407E581DC}"/>
              </a:ext>
            </a:extLst>
          </p:cNvPr>
          <p:cNvSpPr txBox="1">
            <a:spLocks/>
          </p:cNvSpPr>
          <p:nvPr/>
        </p:nvSpPr>
        <p:spPr>
          <a:xfrm>
            <a:off x="1148721" y="3440320"/>
            <a:ext cx="2382130" cy="878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Y-axis: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K divided by </a:t>
            </a:r>
            <a:r>
              <a:rPr lang="en-US" dirty="0" err="1"/>
              <a:t>K</a:t>
            </a:r>
            <a:r>
              <a:rPr lang="en-US" baseline="-25000" dirty="0" err="1"/>
              <a:t>mat</a:t>
            </a:r>
            <a:endParaRPr lang="en-US" baseline="-25000" dirty="0"/>
          </a:p>
          <a:p>
            <a:endParaRPr lang="en-US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4DBD2A7-EB8E-CA95-6359-82E3EF7B3071}"/>
              </a:ext>
            </a:extLst>
          </p:cNvPr>
          <p:cNvSpPr txBox="1">
            <a:spLocks/>
          </p:cNvSpPr>
          <p:nvPr/>
        </p:nvSpPr>
        <p:spPr>
          <a:xfrm>
            <a:off x="8726472" y="3440320"/>
            <a:ext cx="2382130" cy="878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X-axis: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dirty="0"/>
              <a:t>σ</a:t>
            </a:r>
            <a:r>
              <a:rPr lang="en-US" dirty="0"/>
              <a:t> divided by </a:t>
            </a:r>
            <a:r>
              <a:rPr lang="el-GR" dirty="0"/>
              <a:t>σ</a:t>
            </a:r>
            <a:r>
              <a:rPr lang="en-US" baseline="-25000" dirty="0"/>
              <a:t>yield</a:t>
            </a:r>
          </a:p>
          <a:p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7B0B2-EB17-51FB-CC03-4F65E257A9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-14431" t="-42275" r="-54351" b="-6818"/>
          <a:stretch/>
        </p:blipFill>
        <p:spPr>
          <a:xfrm>
            <a:off x="10221362" y="-977774"/>
            <a:ext cx="2933323" cy="296953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1C9C73-BDC2-DF54-9BF0-0074EFAAF770}"/>
              </a:ext>
            </a:extLst>
          </p:cNvPr>
          <p:cNvSpPr txBox="1">
            <a:spLocks/>
          </p:cNvSpPr>
          <p:nvPr/>
        </p:nvSpPr>
        <p:spPr>
          <a:xfrm>
            <a:off x="831851" y="5649767"/>
            <a:ext cx="9009266" cy="878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 FAD sits behind NG-18 model – the Dugdale theory. API 579 and BS7910 have more recent formulations.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1156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DB8C-F76A-0A62-E45D-6C3996DC9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29A7-DF22-32E1-A2A3-5EE35BE7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Hydrotest validity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33C43-40F9-1580-BDAD-D54D2A925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F1804-F252-58BD-754B-DEBB67ED7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855960"/>
            <a:ext cx="5197757" cy="4689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Comparison of critical defects during </a:t>
            </a:r>
            <a:r>
              <a:rPr lang="en-US" b="1" dirty="0"/>
              <a:t>hydrotest</a:t>
            </a:r>
            <a:r>
              <a:rPr lang="en-US" dirty="0"/>
              <a:t> and </a:t>
            </a:r>
            <a:r>
              <a:rPr lang="en-US" b="1" dirty="0"/>
              <a:t>operation</a:t>
            </a:r>
          </a:p>
          <a:p>
            <a:r>
              <a:rPr lang="en-US" dirty="0"/>
              <a:t>Hydrotest has </a:t>
            </a:r>
            <a:r>
              <a:rPr lang="en-US" u="sng" dirty="0"/>
              <a:t>higher pressure</a:t>
            </a:r>
            <a:r>
              <a:rPr lang="en-US" dirty="0"/>
              <a:t>, but also </a:t>
            </a:r>
            <a:r>
              <a:rPr lang="en-US" u="sng" dirty="0"/>
              <a:t>higher toughness</a:t>
            </a:r>
          </a:p>
          <a:p>
            <a:r>
              <a:rPr lang="en-US" dirty="0"/>
              <a:t>Hence, it may </a:t>
            </a:r>
            <a:r>
              <a:rPr lang="en-US" i="1" dirty="0"/>
              <a:t>not be a proof test </a:t>
            </a:r>
            <a:r>
              <a:rPr lang="en-US" dirty="0"/>
              <a:t>anymore</a:t>
            </a:r>
          </a:p>
          <a:p>
            <a:r>
              <a:rPr lang="en-US" dirty="0"/>
              <a:t>(though it often isn’t for girth welds, anyway…)</a:t>
            </a:r>
          </a:p>
          <a:p>
            <a:r>
              <a:rPr lang="en-US" dirty="0"/>
              <a:t>Comparison should </a:t>
            </a:r>
            <a:r>
              <a:rPr lang="en-US" i="1" dirty="0"/>
              <a:t>not</a:t>
            </a:r>
            <a:r>
              <a:rPr lang="en-US" dirty="0"/>
              <a:t> be at minimum strength, but maximum strength</a:t>
            </a:r>
          </a:p>
          <a:p>
            <a:r>
              <a:rPr lang="en-US" dirty="0"/>
              <a:t>It should not use minimum toughness in air, but upper-estimate toughness in air (or even infinite toughness condition)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FCB43-BF05-050A-1A3D-75BAAB427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265" y="2142572"/>
            <a:ext cx="5649266" cy="3497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A37EE-24D5-F774-607A-65311EF45831}"/>
              </a:ext>
            </a:extLst>
          </p:cNvPr>
          <p:cNvSpPr txBox="1"/>
          <p:nvPr/>
        </p:nvSpPr>
        <p:spPr>
          <a:xfrm>
            <a:off x="831851" y="5765484"/>
            <a:ext cx="6097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Maximise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the hydrotest pressure. Please.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5B33AA-B308-60C3-065F-41482D94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419" t="-48018" r="-35852" b="1720"/>
          <a:stretch/>
        </p:blipFill>
        <p:spPr>
          <a:xfrm>
            <a:off x="10221363" y="-959667"/>
            <a:ext cx="2942376" cy="295143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238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0636-88AD-532D-8D8B-6DD8DD4FC3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Carbon steel line-pipe</a:t>
            </a:r>
            <a:br>
              <a:rPr lang="en-US" dirty="0"/>
            </a:br>
            <a:r>
              <a:rPr lang="en-US" dirty="0"/>
              <a:t>&amp; Pipeline design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785DF-5A7E-1EE3-35E4-865D7B54B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6647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6462B-F861-36D9-D2E0-8144D565F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813B-CDCB-1DBA-FFE5-4354F7B7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Fatigue analysis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63EF0-3218-DA82-FC5A-A76F36C34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9882A-C8E5-A130-9AF9-D66191535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955549"/>
            <a:ext cx="7556500" cy="4472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Fatigue screening study, otherwise…</a:t>
            </a:r>
          </a:p>
          <a:p>
            <a:pPr marL="0" indent="0">
              <a:buNone/>
            </a:pPr>
            <a:r>
              <a:rPr lang="en-US" dirty="0"/>
              <a:t>Determine fatigue life of cracks – multiple steps</a:t>
            </a:r>
          </a:p>
          <a:p>
            <a:pPr lvl="1"/>
            <a:r>
              <a:rPr lang="en-US" i="1" dirty="0"/>
              <a:t>Initial defect size – i.e. workmanship, or detection threshold</a:t>
            </a:r>
          </a:p>
          <a:p>
            <a:pPr lvl="1"/>
            <a:r>
              <a:rPr lang="en-US" i="1" dirty="0"/>
              <a:t>Crack loading (stress intensity factor, K) calculation method</a:t>
            </a:r>
          </a:p>
          <a:p>
            <a:pPr lvl="1"/>
            <a:r>
              <a:rPr lang="en-AU" i="1" dirty="0"/>
              <a:t>Modification for dimensional discontinuities – ovality, misalignment etc.</a:t>
            </a:r>
          </a:p>
          <a:p>
            <a:pPr lvl="1"/>
            <a:r>
              <a:rPr lang="en-AU" i="1" dirty="0"/>
              <a:t>Superposition of residual stress</a:t>
            </a:r>
          </a:p>
          <a:p>
            <a:pPr lvl="1"/>
            <a:r>
              <a:rPr lang="en-AU" i="1" dirty="0"/>
              <a:t>Hydrotest survival check</a:t>
            </a:r>
          </a:p>
          <a:p>
            <a:pPr lvl="1"/>
            <a:r>
              <a:rPr lang="en-AU" i="1" dirty="0"/>
              <a:t>Crack growth simulation</a:t>
            </a:r>
          </a:p>
          <a:p>
            <a:pPr lvl="1"/>
            <a:r>
              <a:rPr lang="en-AU" i="1" dirty="0"/>
              <a:t>Termination condition (Stage-3 fatigue threshold)</a:t>
            </a:r>
          </a:p>
          <a:p>
            <a:pPr lvl="1"/>
            <a:r>
              <a:rPr lang="en-AU" i="1" dirty="0"/>
              <a:t>Sensitivity check – in lieu of Safety Factor</a:t>
            </a:r>
          </a:p>
          <a:p>
            <a:pPr marL="0" indent="0">
              <a:buNone/>
            </a:pPr>
            <a:r>
              <a:rPr lang="en-AU" dirty="0"/>
              <a:t>Determines: the design life and the inspection interval</a:t>
            </a:r>
          </a:p>
        </p:txBody>
      </p:sp>
    </p:spTree>
    <p:extLst>
      <p:ext uri="{BB962C8B-B14F-4D97-AF65-F5344CB8AC3E}">
        <p14:creationId xmlns:p14="http://schemas.microsoft.com/office/powerpoint/2010/main" val="14079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92745-8F88-23E2-BF47-59800204F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A11F-3F5F-6DAC-2DFA-771DDA77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Cyclic loading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33DBA-8E87-25E5-1160-BD5A52C00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B06F8-AAEF-98FD-B1BB-3127B6125F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955549"/>
            <a:ext cx="5922034" cy="43040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load comes from any </a:t>
            </a:r>
            <a:r>
              <a:rPr lang="en-US" b="1" dirty="0"/>
              <a:t>cyclic operation</a:t>
            </a:r>
            <a:r>
              <a:rPr lang="en-US" dirty="0"/>
              <a:t>:</a:t>
            </a:r>
          </a:p>
          <a:p>
            <a:r>
              <a:rPr lang="en-US" dirty="0"/>
              <a:t>Cycling internal pressure</a:t>
            </a:r>
          </a:p>
          <a:p>
            <a:r>
              <a:rPr lang="en-US" dirty="0"/>
              <a:t>Cycling temperature – </a:t>
            </a:r>
            <a:r>
              <a:rPr lang="en-US" i="1" dirty="0"/>
              <a:t>girth welds only</a:t>
            </a:r>
          </a:p>
          <a:p>
            <a:pPr lvl="1"/>
            <a:r>
              <a:rPr lang="en-US" dirty="0"/>
              <a:t>Process-related temperature cycles</a:t>
            </a:r>
          </a:p>
          <a:p>
            <a:pPr lvl="1"/>
            <a:r>
              <a:rPr lang="en-US" dirty="0"/>
              <a:t>Pressure-correlated temperature cycles</a:t>
            </a:r>
          </a:p>
          <a:p>
            <a:pPr lvl="1"/>
            <a:r>
              <a:rPr lang="en-US" dirty="0"/>
              <a:t>Natural seasonal variation</a:t>
            </a:r>
          </a:p>
          <a:p>
            <a:r>
              <a:rPr lang="en-US" dirty="0"/>
              <a:t>Complex loading is grouped using </a:t>
            </a:r>
            <a:r>
              <a:rPr lang="en-US" dirty="0" err="1"/>
              <a:t>Rainflow</a:t>
            </a:r>
            <a:r>
              <a:rPr lang="en-US" dirty="0"/>
              <a:t> counting and</a:t>
            </a:r>
          </a:p>
          <a:p>
            <a:r>
              <a:rPr lang="en-US" dirty="0"/>
              <a:t>The combined effect determined using Minas’ rule</a:t>
            </a:r>
          </a:p>
          <a:p>
            <a:pPr marL="0" indent="0">
              <a:buNone/>
            </a:pPr>
            <a:r>
              <a:rPr lang="en-AU" dirty="0"/>
              <a:t>For </a:t>
            </a:r>
            <a:r>
              <a:rPr lang="en-AU" b="1" dirty="0"/>
              <a:t>girth welds</a:t>
            </a:r>
            <a:r>
              <a:rPr lang="en-AU" dirty="0"/>
              <a:t>, the load is also interpreted through the pipe geometry:</a:t>
            </a:r>
          </a:p>
          <a:p>
            <a:r>
              <a:rPr lang="en-AU" dirty="0"/>
              <a:t>Axial force in straight pipe; restrained or unrestrained?</a:t>
            </a:r>
          </a:p>
          <a:p>
            <a:r>
              <a:rPr lang="en-AU" dirty="0"/>
              <a:t>Combine force/bending moment with changes in direction.</a:t>
            </a:r>
          </a:p>
          <a:p>
            <a:pPr marL="0" indent="0">
              <a:buNone/>
            </a:pPr>
            <a:r>
              <a:rPr lang="en-AU" dirty="0"/>
              <a:t>This may impose an </a:t>
            </a:r>
            <a:r>
              <a:rPr lang="en-AU" b="1" dirty="0"/>
              <a:t>operating requirement:</a:t>
            </a:r>
          </a:p>
          <a:p>
            <a:r>
              <a:rPr lang="en-AU" dirty="0"/>
              <a:t>Online SCADA monitoring of loads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E68F1-C4E4-A5AF-46A0-617D2F60ED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063" t="-37933" r="-14141" b="5780"/>
          <a:stretch/>
        </p:blipFill>
        <p:spPr>
          <a:xfrm>
            <a:off x="10221362" y="-941561"/>
            <a:ext cx="2960483" cy="293332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76081F-5DAC-F160-E8E6-34DD8A0339A9}"/>
              </a:ext>
            </a:extLst>
          </p:cNvPr>
          <p:cNvSpPr txBox="1">
            <a:spLocks/>
          </p:cNvSpPr>
          <p:nvPr/>
        </p:nvSpPr>
        <p:spPr>
          <a:xfrm>
            <a:off x="6672405" y="1955549"/>
            <a:ext cx="4300396" cy="4427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Non-cycle loads, determine fatigue end-point…</a:t>
            </a:r>
          </a:p>
          <a:p>
            <a:r>
              <a:rPr lang="en-AU" dirty="0"/>
              <a:t>For </a:t>
            </a:r>
            <a:r>
              <a:rPr lang="en-AU" b="1" dirty="0"/>
              <a:t>longitudinal defects</a:t>
            </a:r>
            <a:r>
              <a:rPr lang="en-AU" dirty="0"/>
              <a:t>,</a:t>
            </a:r>
          </a:p>
          <a:p>
            <a:pPr lvl="1"/>
            <a:r>
              <a:rPr lang="en-AU" dirty="0"/>
              <a:t>Internal pressure only</a:t>
            </a:r>
          </a:p>
          <a:p>
            <a:r>
              <a:rPr lang="en-AU" dirty="0"/>
              <a:t>For </a:t>
            </a:r>
            <a:r>
              <a:rPr lang="en-AU" b="1" dirty="0"/>
              <a:t>girth defects</a:t>
            </a:r>
            <a:r>
              <a:rPr lang="en-AU" dirty="0"/>
              <a:t>, the load is also interpreted through the pipe geometry:</a:t>
            </a:r>
          </a:p>
          <a:p>
            <a:pPr lvl="1"/>
            <a:r>
              <a:rPr lang="en-US" dirty="0"/>
              <a:t>Worst pressure-temperature combination</a:t>
            </a:r>
          </a:p>
          <a:p>
            <a:pPr lvl="1"/>
            <a:r>
              <a:rPr lang="en-US" dirty="0"/>
              <a:t>Ground movement/settlement</a:t>
            </a:r>
          </a:p>
          <a:p>
            <a:pPr lvl="1"/>
            <a:r>
              <a:rPr lang="en-AU" dirty="0"/>
              <a:t>Residual stress from welding</a:t>
            </a:r>
          </a:p>
          <a:p>
            <a:pPr lvl="1"/>
            <a:r>
              <a:rPr lang="en-AU" dirty="0"/>
              <a:t>Remaining stress from bending (elastic)</a:t>
            </a:r>
          </a:p>
        </p:txBody>
      </p:sp>
    </p:spTree>
    <p:extLst>
      <p:ext uri="{BB962C8B-B14F-4D97-AF65-F5344CB8AC3E}">
        <p14:creationId xmlns:p14="http://schemas.microsoft.com/office/powerpoint/2010/main" val="215106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7E5D4-AB8B-757C-5631-BEF7B7A7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CC65-1F67-59F7-1EF5-1DB52567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Crack arrest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2D45-2949-2B5C-A4A4-24A9FE18A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 descr="AFP police watch over seized cocaine">
            <a:extLst>
              <a:ext uri="{FF2B5EF4-FFF2-40B4-BE49-F238E27FC236}">
                <a16:creationId xmlns:a16="http://schemas.microsoft.com/office/drawing/2014/main" id="{57C8C39A-2279-14C9-A4A4-FE47CE45D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-48413" r="-4615" b="-1"/>
          <a:stretch/>
        </p:blipFill>
        <p:spPr bwMode="auto">
          <a:xfrm>
            <a:off x="10230415" y="-977773"/>
            <a:ext cx="2906163" cy="29696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0F9B28-A39B-A21B-ABE2-5FF3D0FB2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910282"/>
            <a:ext cx="4717923" cy="301650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Gas Decompression</a:t>
            </a:r>
          </a:p>
          <a:p>
            <a:r>
              <a:rPr lang="en-AU" dirty="0"/>
              <a:t>Decompression is really fast…</a:t>
            </a:r>
          </a:p>
          <a:p>
            <a:r>
              <a:rPr lang="en-AU" dirty="0"/>
              <a:t>In </a:t>
            </a:r>
            <a:r>
              <a:rPr lang="en-AU" i="1" dirty="0"/>
              <a:t>pure </a:t>
            </a:r>
            <a:r>
              <a:rPr lang="en-AU" dirty="0"/>
              <a:t>hydrogen (not blends)</a:t>
            </a:r>
          </a:p>
          <a:p>
            <a:r>
              <a:rPr lang="en-AU" dirty="0"/>
              <a:t>The steady-state crack tip pressure, is </a:t>
            </a:r>
            <a:r>
              <a:rPr lang="en-AU" i="1" dirty="0"/>
              <a:t>not</a:t>
            </a:r>
            <a:r>
              <a:rPr lang="en-AU" dirty="0"/>
              <a:t> significantly reduced.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C489FB2-5D39-07A7-7CA0-1ADE40E427D5}"/>
              </a:ext>
            </a:extLst>
          </p:cNvPr>
          <p:cNvSpPr txBox="1">
            <a:spLocks/>
          </p:cNvSpPr>
          <p:nvPr/>
        </p:nvSpPr>
        <p:spPr>
          <a:xfrm>
            <a:off x="6327305" y="3058282"/>
            <a:ext cx="4717923" cy="255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E480BEE-329B-D4CB-ED0A-9FB83E5D615E}"/>
              </a:ext>
            </a:extLst>
          </p:cNvPr>
          <p:cNvSpPr txBox="1">
            <a:spLocks/>
          </p:cNvSpPr>
          <p:nvPr/>
        </p:nvSpPr>
        <p:spPr>
          <a:xfrm>
            <a:off x="831850" y="4037846"/>
            <a:ext cx="4717923" cy="2916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Fracture speed</a:t>
            </a:r>
          </a:p>
          <a:p>
            <a:r>
              <a:rPr lang="en-US" dirty="0"/>
              <a:t>Embrittlement probably doesn’t have a strong impact.</a:t>
            </a:r>
          </a:p>
          <a:p>
            <a:r>
              <a:rPr lang="en-US" dirty="0"/>
              <a:t>There is little data, but it supports this…</a:t>
            </a:r>
          </a:p>
          <a:p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1894A2-2C8D-D3C2-69A6-C6856764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244" y="2098563"/>
            <a:ext cx="5300984" cy="37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5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CED4-BD4E-2D17-BCB5-F43468117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Steel specification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60DA8-A10F-034E-962B-24C440D653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819747"/>
            <a:ext cx="7556500" cy="3920150"/>
          </a:xfrm>
        </p:spPr>
        <p:txBody>
          <a:bodyPr>
            <a:normAutofit/>
          </a:bodyPr>
          <a:lstStyle/>
          <a:p>
            <a:r>
              <a:rPr lang="en-US" dirty="0"/>
              <a:t>Not much data </a:t>
            </a:r>
          </a:p>
          <a:p>
            <a:r>
              <a:rPr lang="en-US" dirty="0"/>
              <a:t>3 principles observed in other sources:</a:t>
            </a:r>
          </a:p>
          <a:p>
            <a:pPr lvl="1"/>
            <a:r>
              <a:rPr lang="en-US" dirty="0"/>
              <a:t>Assume sour-service is analogous (questionable)</a:t>
            </a:r>
          </a:p>
          <a:p>
            <a:pPr lvl="1"/>
            <a:r>
              <a:rPr lang="en-US" dirty="0"/>
              <a:t>Consider fundamental principles</a:t>
            </a:r>
          </a:p>
          <a:p>
            <a:pPr lvl="1"/>
            <a:r>
              <a:rPr lang="en-US" dirty="0"/>
              <a:t>Precedence</a:t>
            </a:r>
          </a:p>
          <a:p>
            <a:r>
              <a:rPr lang="en-US" dirty="0"/>
              <a:t>Some advice:</a:t>
            </a:r>
          </a:p>
          <a:p>
            <a:pPr lvl="1"/>
            <a:r>
              <a:rPr lang="en-US" dirty="0"/>
              <a:t>Low strength, low hardness</a:t>
            </a:r>
          </a:p>
          <a:p>
            <a:pPr lvl="1"/>
            <a:r>
              <a:rPr lang="en-US" dirty="0"/>
              <a:t>Good steel cleanness and quality</a:t>
            </a:r>
          </a:p>
          <a:p>
            <a:r>
              <a:rPr lang="en-US" dirty="0"/>
              <a:t>But the highest, highest priorities:</a:t>
            </a:r>
          </a:p>
          <a:p>
            <a:pPr lvl="1"/>
            <a:r>
              <a:rPr lang="en-US" i="1" dirty="0"/>
              <a:t>Dimensional control </a:t>
            </a:r>
            <a:r>
              <a:rPr lang="en-US" dirty="0"/>
              <a:t>and</a:t>
            </a:r>
            <a:r>
              <a:rPr lang="en-US" i="1" dirty="0"/>
              <a:t> defect-free</a:t>
            </a:r>
          </a:p>
          <a:p>
            <a:pPr lvl="1"/>
            <a:r>
              <a:rPr lang="en-US" i="1" dirty="0"/>
              <a:t>Residual stress</a:t>
            </a:r>
          </a:p>
          <a:p>
            <a:endParaRPr lang="en-AU" dirty="0"/>
          </a:p>
        </p:txBody>
      </p:sp>
      <p:pic>
        <p:nvPicPr>
          <p:cNvPr id="4098" name="Picture 2" descr="Man of Steel suit in scout ship">
            <a:extLst>
              <a:ext uri="{FF2B5EF4-FFF2-40B4-BE49-F238E27FC236}">
                <a16:creationId xmlns:a16="http://schemas.microsoft.com/office/drawing/2014/main" id="{35FD3516-B08D-0D47-DB4A-3A0B98E2E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t="-49287" r="10128" b="449"/>
          <a:stretch/>
        </p:blipFill>
        <p:spPr bwMode="auto">
          <a:xfrm>
            <a:off x="10221362" y="-995881"/>
            <a:ext cx="3005751" cy="299669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78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CF4D1D-8362-BEFB-45DD-F33A6BE3B0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Piping design</a:t>
            </a:r>
            <a:endParaRPr lang="en-AU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49B949-E8CE-11DC-FC20-17CD1B510AB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4420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86F9F-C00C-2C58-51BC-02D951E7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codes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E1BFD-E664-460D-7650-034C5076D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F0847-5E53-EC5F-8817-0E1B0D7E0C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344848"/>
            <a:ext cx="4310517" cy="32682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CoP supports ASME B31.12 Section GR and IP for piping design</a:t>
            </a:r>
          </a:p>
          <a:p>
            <a:pPr marL="0" indent="0">
              <a:buNone/>
            </a:pPr>
            <a:r>
              <a:rPr lang="en-US" dirty="0"/>
              <a:t>Note: these are based on ASME B31.3, with specific deviations</a:t>
            </a:r>
          </a:p>
          <a:p>
            <a:r>
              <a:rPr lang="en-US" dirty="0"/>
              <a:t>Weld defect tolerance (quite tight)</a:t>
            </a:r>
          </a:p>
          <a:p>
            <a:r>
              <a:rPr lang="en-US" dirty="0"/>
              <a:t>Hardness requirements</a:t>
            </a:r>
          </a:p>
          <a:p>
            <a:r>
              <a:rPr lang="en-US" dirty="0"/>
              <a:t>Reduced material options</a:t>
            </a:r>
          </a:p>
        </p:txBody>
      </p:sp>
      <p:pic>
        <p:nvPicPr>
          <p:cNvPr id="5122" name="Picture 2" descr="ASME B31.12-2014: Hydrogen Piping and Pipelines - The American Society of  Mechanical Engineers | 9780791869604 | Amazon.com.au | Books">
            <a:extLst>
              <a:ext uri="{FF2B5EF4-FFF2-40B4-BE49-F238E27FC236}">
                <a16:creationId xmlns:a16="http://schemas.microsoft.com/office/drawing/2014/main" id="{9F3B7261-B7CC-0640-1D87-173E9EA5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22" y="742384"/>
            <a:ext cx="4183009" cy="523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E43A4-4782-39E9-199D-DA06DD3D04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469" t="-49594" r="-2358" b="-100"/>
          <a:stretch/>
        </p:blipFill>
        <p:spPr>
          <a:xfrm>
            <a:off x="10211685" y="-986828"/>
            <a:ext cx="2961107" cy="297859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61038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AFD3E-F25D-2DEC-C7D9-E3DA795D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Stress analysis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EF64F-2B6A-A1EE-B7B6-B56A7735F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1A5E3-A11B-3CCD-7262-4276F4EDED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1874067"/>
            <a:ext cx="7556500" cy="438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ASME pipe stress philosophy</a:t>
            </a:r>
          </a:p>
          <a:p>
            <a:r>
              <a:rPr lang="en-US" dirty="0"/>
              <a:t>ASME B31 series stress analysis philosophy is retained</a:t>
            </a:r>
          </a:p>
          <a:p>
            <a:r>
              <a:rPr lang="en-US" dirty="0"/>
              <a:t>A factor of 10 is applied to the number of cycles for thermal fatigue assessment</a:t>
            </a:r>
          </a:p>
          <a:p>
            <a:r>
              <a:rPr lang="en-US" dirty="0"/>
              <a:t>Coupled with weld defect tolerance control, this makes sense…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Pressure-related fatigue</a:t>
            </a:r>
          </a:p>
          <a:p>
            <a:r>
              <a:rPr lang="en-US" dirty="0"/>
              <a:t>Pressure cycling, where relevant, is not really addressed…</a:t>
            </a:r>
          </a:p>
          <a:p>
            <a:r>
              <a:rPr lang="en-US" dirty="0"/>
              <a:t>Only available methods will be fracture mechanics approaches, as used for pressure vessels</a:t>
            </a:r>
          </a:p>
          <a:p>
            <a:r>
              <a:rPr lang="en-AU" dirty="0"/>
              <a:t>Lack of seam weld is a common advantage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C09C1-1A70-8CAA-1A10-2168352206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-25707" t="-46584" r="20255" b="1458"/>
          <a:stretch/>
        </p:blipFill>
        <p:spPr>
          <a:xfrm flipH="1">
            <a:off x="10221359" y="-941560"/>
            <a:ext cx="2969539" cy="293332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2989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7BAF-4371-C901-3E51-D604EAC84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issues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1DD3C1-2DC3-54EA-D0AA-D337AF4AA6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6742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7704-46D9-488B-ED36-1D82876A5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F7CDA-D9A2-7D83-1996-8ABD8AC6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Inhibiting permeation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7B857-7E16-7C4D-2D3F-3E3D2F99C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Can we stop the hydrogen getting into the steel in the first place?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4B04-089D-7688-8D1A-B0ACAE613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390114"/>
            <a:ext cx="4935206" cy="3630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Internal cladding…</a:t>
            </a:r>
          </a:p>
          <a:p>
            <a:r>
              <a:rPr lang="en-US" dirty="0"/>
              <a:t>Separates the issues of </a:t>
            </a:r>
            <a:r>
              <a:rPr lang="en-US" i="1" dirty="0"/>
              <a:t>fluid</a:t>
            </a:r>
            <a:r>
              <a:rPr lang="en-US" dirty="0"/>
              <a:t> containment and </a:t>
            </a:r>
            <a:r>
              <a:rPr lang="en-US" i="1" dirty="0"/>
              <a:t>pressure</a:t>
            </a:r>
            <a:r>
              <a:rPr lang="en-US" dirty="0"/>
              <a:t> containment.</a:t>
            </a:r>
          </a:p>
          <a:p>
            <a:r>
              <a:rPr lang="en-US" dirty="0"/>
              <a:t>Must  have effective seal</a:t>
            </a:r>
          </a:p>
          <a:p>
            <a:r>
              <a:rPr lang="en-US" dirty="0"/>
              <a:t>Discontinuous with the pipe</a:t>
            </a:r>
          </a:p>
          <a:p>
            <a:r>
              <a:rPr lang="en-US" dirty="0"/>
              <a:t>Control H2 accumulation behind the cladding</a:t>
            </a:r>
          </a:p>
          <a:p>
            <a:r>
              <a:rPr lang="en-US" dirty="0"/>
              <a:t>Complex to install and join</a:t>
            </a:r>
          </a:p>
          <a:p>
            <a:r>
              <a:rPr lang="en-US" dirty="0"/>
              <a:t>Must manage potential future damage sources</a:t>
            </a:r>
          </a:p>
          <a:p>
            <a:r>
              <a:rPr lang="en-US" dirty="0"/>
              <a:t>Forfeit ILI capability?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BCFE64-1CBA-78A3-89C9-61244F6C60BB}"/>
              </a:ext>
            </a:extLst>
          </p:cNvPr>
          <p:cNvSpPr txBox="1">
            <a:spLocks/>
          </p:cNvSpPr>
          <p:nvPr/>
        </p:nvSpPr>
        <p:spPr>
          <a:xfrm>
            <a:off x="6091914" y="2390114"/>
            <a:ext cx="5396934" cy="3869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Internal coating…</a:t>
            </a:r>
          </a:p>
          <a:p>
            <a:r>
              <a:rPr lang="en-US" dirty="0"/>
              <a:t>Effective for pipeline life?</a:t>
            </a:r>
          </a:p>
          <a:p>
            <a:r>
              <a:rPr lang="en-US" dirty="0"/>
              <a:t>Applied inside welds?</a:t>
            </a:r>
          </a:p>
          <a:p>
            <a:r>
              <a:rPr lang="en-US" dirty="0"/>
              <a:t>Avoid in-service damage</a:t>
            </a:r>
          </a:p>
          <a:p>
            <a:r>
              <a:rPr lang="en-US" dirty="0"/>
              <a:t>Quantify benefit?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Beneficial additives</a:t>
            </a:r>
          </a:p>
          <a:p>
            <a:r>
              <a:rPr lang="en-US" dirty="0"/>
              <a:t>CO2 and O2 have an effect</a:t>
            </a:r>
          </a:p>
          <a:p>
            <a:r>
              <a:rPr lang="en-US" dirty="0"/>
              <a:t>Not currently supported for durations of life</a:t>
            </a:r>
          </a:p>
        </p:txBody>
      </p:sp>
      <p:pic>
        <p:nvPicPr>
          <p:cNvPr id="6146" name="Picture 2" descr="BabyBjorn Baby Bib">
            <a:extLst>
              <a:ext uri="{FF2B5EF4-FFF2-40B4-BE49-F238E27FC236}">
                <a16:creationId xmlns:a16="http://schemas.microsoft.com/office/drawing/2014/main" id="{29950607-A3F7-B538-F3A7-1A215BD0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976" y="123916"/>
            <a:ext cx="1624024" cy="15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16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783B2-946A-249E-85EA-4E49E3C5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Baseline inspections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73896-1F0B-F8E6-5B3D-129A13B1D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hydrotest is not a </a:t>
            </a:r>
            <a:r>
              <a:rPr lang="en-US" i="1" dirty="0"/>
              <a:t>proof</a:t>
            </a:r>
            <a:r>
              <a:rPr lang="en-US" dirty="0"/>
              <a:t> test, that is not the end of the story</a:t>
            </a:r>
            <a:endParaRPr lang="en-AU" dirty="0"/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2619C-6508-46D8-3EAF-D4518C640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381062"/>
            <a:ext cx="5451254" cy="3232038"/>
          </a:xfrm>
        </p:spPr>
        <p:txBody>
          <a:bodyPr/>
          <a:lstStyle/>
          <a:p>
            <a:r>
              <a:rPr lang="en-US" dirty="0"/>
              <a:t>Baseline inspections are… </a:t>
            </a:r>
            <a:r>
              <a:rPr lang="en-US" u="sng" dirty="0"/>
              <a:t>strongly</a:t>
            </a:r>
            <a:r>
              <a:rPr lang="en-US" dirty="0"/>
              <a:t> recommended.</a:t>
            </a:r>
          </a:p>
          <a:p>
            <a:r>
              <a:rPr lang="en-US" dirty="0"/>
              <a:t>They are required if the hydrotest cannot prove the initial condition adequately.</a:t>
            </a:r>
          </a:p>
          <a:p>
            <a:r>
              <a:rPr lang="en-US" dirty="0"/>
              <a:t>The hydrotest is a rare opportunity to conduct an ultrasonic (UT) ILI</a:t>
            </a:r>
          </a:p>
          <a:p>
            <a:r>
              <a:rPr lang="en-US" dirty="0"/>
              <a:t>For storage pipelines, consider making the hydrotest infrastructure permanent, for future UT ILI and/or future hydrotest.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DEE3C-5B09-0B12-FFAC-899CC02A61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1431" t="-49943" r="-651"/>
          <a:stretch/>
        </p:blipFill>
        <p:spPr>
          <a:xfrm>
            <a:off x="10230415" y="-995881"/>
            <a:ext cx="2897109" cy="298991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0132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8174D6-FD5A-6A0C-96DB-20EF5E08A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 on mechanical properties</a:t>
            </a:r>
            <a:endParaRPr lang="en-AU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09FBE2A-990F-AE1A-2812-B9F6C6DE4F8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1404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54CD-A7D7-FE0F-E89F-56ECAAD6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Purging and leak testing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B779B-52B7-004E-C722-492194576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complexities may be involved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6666F-E5D8-7E18-00EE-28D848B5F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082301"/>
            <a:ext cx="4889939" cy="40506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Purging complexities</a:t>
            </a:r>
          </a:p>
          <a:p>
            <a:r>
              <a:rPr lang="en-US" dirty="0"/>
              <a:t>Velocity available. Is there adequate hydrogen supply to purge?</a:t>
            </a:r>
          </a:p>
          <a:p>
            <a:pPr lvl="1"/>
            <a:r>
              <a:rPr lang="en-US" dirty="0"/>
              <a:t>If not, consider dilution, rather than displacement purging.</a:t>
            </a:r>
          </a:p>
          <a:p>
            <a:pPr lvl="1"/>
            <a:r>
              <a:rPr lang="en-US" dirty="0"/>
              <a:t>Actually… consider vacuum dilution purging.</a:t>
            </a:r>
          </a:p>
          <a:p>
            <a:r>
              <a:rPr lang="en-AU" dirty="0"/>
              <a:t>Stratification is a strong driving force:</a:t>
            </a:r>
          </a:p>
          <a:p>
            <a:pPr lvl="1"/>
            <a:r>
              <a:rPr lang="en-AU" dirty="0"/>
              <a:t>Density is 1/8</a:t>
            </a:r>
            <a:r>
              <a:rPr lang="en-AU" baseline="30000" dirty="0"/>
              <a:t>th</a:t>
            </a:r>
            <a:r>
              <a:rPr lang="en-AU" dirty="0"/>
              <a:t> natural gas, 1/15</a:t>
            </a:r>
            <a:r>
              <a:rPr lang="en-AU" baseline="30000" dirty="0"/>
              <a:t>th</a:t>
            </a:r>
            <a:r>
              <a:rPr lang="en-AU" dirty="0"/>
              <a:t> air.</a:t>
            </a:r>
          </a:p>
          <a:p>
            <a:pPr lvl="1"/>
            <a:r>
              <a:rPr lang="en-AU" dirty="0"/>
              <a:t>Not </a:t>
            </a:r>
            <a:r>
              <a:rPr lang="en-AU" i="1" dirty="0"/>
              <a:t>un</a:t>
            </a:r>
            <a:r>
              <a:rPr lang="en-AU" dirty="0"/>
              <a:t>mixing, but they never mixed in the first place</a:t>
            </a:r>
          </a:p>
          <a:p>
            <a:r>
              <a:rPr lang="en-AU" dirty="0"/>
              <a:t>Avoiding flammable mixtures:</a:t>
            </a:r>
          </a:p>
          <a:p>
            <a:pPr lvl="1"/>
            <a:r>
              <a:rPr lang="en-AU" dirty="0"/>
              <a:t>Requires quite a bit more nitrogen at 20:1 ratio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661AD1F-5573-831D-2E72-4C71E4E48833}"/>
              </a:ext>
            </a:extLst>
          </p:cNvPr>
          <p:cNvSpPr txBox="1">
            <a:spLocks/>
          </p:cNvSpPr>
          <p:nvPr/>
        </p:nvSpPr>
        <p:spPr>
          <a:xfrm>
            <a:off x="6020554" y="2064194"/>
            <a:ext cx="5699471" cy="255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Leak test recommendations</a:t>
            </a:r>
          </a:p>
          <a:p>
            <a:r>
              <a:rPr lang="en-US" dirty="0"/>
              <a:t>Leak test with air/nitrogen during commissioning</a:t>
            </a:r>
          </a:p>
          <a:p>
            <a:r>
              <a:rPr lang="en-US" dirty="0"/>
              <a:t>Leak test in-service at the end of commissioning</a:t>
            </a:r>
          </a:p>
          <a:p>
            <a:r>
              <a:rPr lang="en-US" dirty="0"/>
              <a:t>Potentially, leak-test with Helium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BA06C-5FA2-1265-3B94-98628D9A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92" y="3742785"/>
            <a:ext cx="4705350" cy="2543175"/>
          </a:xfrm>
          <a:prstGeom prst="rect">
            <a:avLst/>
          </a:prstGeom>
        </p:spPr>
      </p:pic>
      <p:pic>
        <p:nvPicPr>
          <p:cNvPr id="9218" name="Picture 2" descr="dutch boy">
            <a:extLst>
              <a:ext uri="{FF2B5EF4-FFF2-40B4-BE49-F238E27FC236}">
                <a16:creationId xmlns:a16="http://schemas.microsoft.com/office/drawing/2014/main" id="{B62AB875-5FE5-92A2-4503-10C6273D0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-46436" r="-41321" b="2084"/>
          <a:stretch/>
        </p:blipFill>
        <p:spPr bwMode="auto">
          <a:xfrm>
            <a:off x="10230416" y="-959666"/>
            <a:ext cx="2906162" cy="294237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88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7DDE-764C-E3A5-FF3F-7F3CF563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Vent design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3B01D-3F2A-E060-BA40-937555E59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Actually, this is from Chapter 3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34BB2-0C3C-6639-C03A-E0ECC4151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295182"/>
            <a:ext cx="4419159" cy="379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Design guidance:</a:t>
            </a:r>
          </a:p>
          <a:p>
            <a:r>
              <a:rPr lang="en-US" dirty="0"/>
              <a:t>Slow-opening valves</a:t>
            </a:r>
          </a:p>
          <a:p>
            <a:r>
              <a:rPr lang="en-US" dirty="0"/>
              <a:t>Internal radius on vent exit</a:t>
            </a:r>
          </a:p>
          <a:p>
            <a:r>
              <a:rPr lang="en-US" dirty="0"/>
              <a:t>Earthed and equipotential</a:t>
            </a:r>
          </a:p>
          <a:p>
            <a:r>
              <a:rPr lang="en-US" dirty="0"/>
              <a:t>Away from ignition sources</a:t>
            </a:r>
          </a:p>
          <a:p>
            <a:r>
              <a:rPr lang="en-US" dirty="0"/>
              <a:t>Exclusion of personnel from radiation/blast zones, </a:t>
            </a:r>
            <a:r>
              <a:rPr lang="en-US" i="1" dirty="0"/>
              <a:t>or</a:t>
            </a:r>
          </a:p>
          <a:p>
            <a:r>
              <a:rPr lang="en-US" dirty="0"/>
              <a:t>Prove that auto-ignition is not expected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F2F8E-2D54-C454-C26C-89F6307E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721" y="2295181"/>
            <a:ext cx="6244345" cy="2368964"/>
          </a:xfrm>
          <a:prstGeom prst="rect">
            <a:avLst/>
          </a:prstGeom>
        </p:spPr>
      </p:pic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87D3718D-8A6E-81C4-4280-620203132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03" t="-16197" r="-1" b="1"/>
          <a:stretch/>
        </p:blipFill>
        <p:spPr bwMode="auto">
          <a:xfrm flipH="1">
            <a:off x="10213327" y="-995881"/>
            <a:ext cx="2968518" cy="298764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24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by in a crib&#10;&#10;AI-generated content may be incorrect.">
            <a:extLst>
              <a:ext uri="{FF2B5EF4-FFF2-40B4-BE49-F238E27FC236}">
                <a16:creationId xmlns:a16="http://schemas.microsoft.com/office/drawing/2014/main" id="{F014B671-5BA6-DB75-8A08-14730528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03" y="0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FDD1C-3304-67CD-22E0-2D5DE63BC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057" y="1746164"/>
            <a:ext cx="6128507" cy="3183467"/>
          </a:xfrm>
        </p:spPr>
        <p:txBody>
          <a:bodyPr/>
          <a:lstStyle/>
          <a:p>
            <a:r>
              <a:rPr lang="en-US" dirty="0"/>
              <a:t>Any Questions?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DEAB-A07D-5F34-AB27-F41B9E0964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4650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54E8B-3566-3A60-CAAD-928C2A4E0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8F1F-61D8-10B8-2153-7CCFCFA3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Tensile properties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78522-48EC-B40C-BCA8-5E740EB14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2717E-3E27-AAAD-5CB7-8B1F451FF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399" y="2598420"/>
            <a:ext cx="4762501" cy="3014679"/>
          </a:xfrm>
        </p:spPr>
        <p:txBody>
          <a:bodyPr/>
          <a:lstStyle/>
          <a:p>
            <a:r>
              <a:rPr lang="en-US" b="1" dirty="0"/>
              <a:t>Strength</a:t>
            </a:r>
            <a:r>
              <a:rPr lang="en-US" dirty="0"/>
              <a:t> is not altered meaningfully.</a:t>
            </a:r>
          </a:p>
          <a:p>
            <a:r>
              <a:rPr lang="en-US" dirty="0"/>
              <a:t>Loss of </a:t>
            </a:r>
            <a:r>
              <a:rPr lang="en-US" b="1" dirty="0"/>
              <a:t>Ductility</a:t>
            </a:r>
            <a:r>
              <a:rPr lang="en-US" dirty="0"/>
              <a:t> is a reduction of the strain at failure.</a:t>
            </a:r>
          </a:p>
          <a:p>
            <a:r>
              <a:rPr lang="en-US" dirty="0"/>
              <a:t>As more micro-voids and cracks begin to form, hydrogen begins to contribute to the failure and cause it to occur at a lower load.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(I probably won’t mention this again…)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A0AFD-B6C0-3354-C34A-21EFA22D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062" y="510297"/>
            <a:ext cx="3881438" cy="839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E5F04-9B89-9CBA-C98F-CABDF8023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8" y="1633537"/>
            <a:ext cx="4432300" cy="3984355"/>
          </a:xfrm>
          <a:prstGeom prst="rect">
            <a:avLst/>
          </a:prstGeom>
        </p:spPr>
      </p:pic>
      <p:pic>
        <p:nvPicPr>
          <p:cNvPr id="1026" name="Picture 2" descr="mary morrissey takes a bungee jump">
            <a:extLst>
              <a:ext uri="{FF2B5EF4-FFF2-40B4-BE49-F238E27FC236}">
                <a16:creationId xmlns:a16="http://schemas.microsoft.com/office/drawing/2014/main" id="{D13C4781-FD15-219B-6D07-B10F4E224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0" t="-46907" r="-1783" b="1503"/>
          <a:stretch/>
        </p:blipFill>
        <p:spPr bwMode="auto">
          <a:xfrm>
            <a:off x="10218420" y="-960120"/>
            <a:ext cx="2956560" cy="29489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51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43FEF-3E58-749A-D9BC-F419D950B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FC3A-C441-3ECA-2245-2112EB7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Fracture resistance</a:t>
            </a:r>
            <a:br>
              <a:rPr lang="en-US" dirty="0"/>
            </a:b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769DC-5E99-27F7-E4B5-91766CFED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2F41B-E1B1-EDD7-FD95-B209B6A23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50099" y="2628900"/>
            <a:ext cx="4555449" cy="2984199"/>
          </a:xfrm>
        </p:spPr>
        <p:txBody>
          <a:bodyPr/>
          <a:lstStyle/>
          <a:p>
            <a:r>
              <a:rPr lang="en-US" b="1" dirty="0"/>
              <a:t>Decreased resistance to fracture </a:t>
            </a:r>
            <a:r>
              <a:rPr lang="en-US" dirty="0"/>
              <a:t>exhibited in hydrogen.</a:t>
            </a:r>
          </a:p>
          <a:p>
            <a:r>
              <a:rPr lang="en-US" dirty="0"/>
              <a:t>The effect relates to strain rate – slower loading is more strongly affected.</a:t>
            </a:r>
          </a:p>
          <a:p>
            <a:r>
              <a:rPr lang="en-US" dirty="0"/>
              <a:t>This is difficult to measure and to interpret!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CCBCC6-B578-1B43-8E11-AD4B9574A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65" y="1633537"/>
            <a:ext cx="4555449" cy="394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E0CD94-4850-FC40-80BF-A97A1F78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80" y="383042"/>
            <a:ext cx="3088819" cy="1808769"/>
          </a:xfrm>
          <a:prstGeom prst="rect">
            <a:avLst/>
          </a:prstGeom>
        </p:spPr>
      </p:pic>
      <p:pic>
        <p:nvPicPr>
          <p:cNvPr id="2050" name="Picture 2" descr="Fortified Milk">
            <a:extLst>
              <a:ext uri="{FF2B5EF4-FFF2-40B4-BE49-F238E27FC236}">
                <a16:creationId xmlns:a16="http://schemas.microsoft.com/office/drawing/2014/main" id="{CADF2676-4286-0DD0-C163-0624C5006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-34569" r="5390" b="1636"/>
          <a:stretch/>
        </p:blipFill>
        <p:spPr bwMode="auto">
          <a:xfrm flipH="1">
            <a:off x="10218417" y="-967740"/>
            <a:ext cx="3025141" cy="295656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51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C2071-611B-8B1D-5758-04947979A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D2CE8F-3931-8BE4-27E8-C36A66B6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825" y="1286428"/>
            <a:ext cx="5422900" cy="4842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A6CBB-D1BA-5725-83FB-F8E2878E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737" y="3891080"/>
            <a:ext cx="387351" cy="143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8DF96-0DDB-D05A-28F5-7AD40CFDA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520" y="3581276"/>
            <a:ext cx="627578" cy="444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6A7FA3-982F-D500-0F3C-0A2F3DC7A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911" y="2675571"/>
            <a:ext cx="3655680" cy="1059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F09CA-EB63-6EFB-A7C0-C17D380B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Fracture stages</a:t>
            </a:r>
            <a:br>
              <a:rPr lang="en-US" dirty="0"/>
            </a:b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60D9E-1EDA-665E-1D94-E6E93F509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Introducing: the J-R curve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2A83-B9A7-F366-C060-5D65A516B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124554"/>
            <a:ext cx="4279899" cy="377459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i="1" u="sng" dirty="0" err="1"/>
              <a:t>Characterising</a:t>
            </a:r>
            <a:r>
              <a:rPr lang="en-US" u="sng" dirty="0"/>
              <a:t> crack loading: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K</a:t>
            </a:r>
            <a:r>
              <a:rPr lang="en-US" dirty="0"/>
              <a:t> Stress intensity factor: </a:t>
            </a:r>
            <a:r>
              <a:rPr lang="en-US" sz="1600" dirty="0"/>
              <a:t>Intensity of the stress singularity inferred for a crack tip from a surrounding elastic stress field.</a:t>
            </a:r>
          </a:p>
          <a:p>
            <a:pPr marL="0" indent="0">
              <a:buNone/>
            </a:pPr>
            <a:r>
              <a:rPr lang="en-US" b="1" dirty="0"/>
              <a:t>J </a:t>
            </a:r>
            <a:r>
              <a:rPr lang="en-US" dirty="0"/>
              <a:t>J-integral: </a:t>
            </a:r>
            <a:r>
              <a:rPr lang="en-US" sz="1600" dirty="0"/>
              <a:t>Energy transferred in creation of new fracture surface.</a:t>
            </a:r>
          </a:p>
          <a:p>
            <a:pPr marL="0" indent="0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Function of… the </a:t>
            </a:r>
            <a:r>
              <a:rPr lang="en-US" sz="1600" b="1" dirty="0"/>
              <a:t>force</a:t>
            </a:r>
            <a:r>
              <a:rPr lang="en-US" sz="1600" dirty="0"/>
              <a:t> </a:t>
            </a:r>
            <a:r>
              <a:rPr lang="en-US" sz="1600" i="1" u="sng" dirty="0"/>
              <a:t>and</a:t>
            </a:r>
            <a:r>
              <a:rPr lang="en-US" sz="1600" dirty="0"/>
              <a:t> </a:t>
            </a:r>
          </a:p>
          <a:p>
            <a:pPr marL="0" indent="0" algn="ctr">
              <a:buNone/>
            </a:pPr>
            <a:r>
              <a:rPr lang="en-US" sz="1600" dirty="0"/>
              <a:t>the </a:t>
            </a:r>
            <a:r>
              <a:rPr lang="en-US" sz="1600" b="1" dirty="0"/>
              <a:t>crack size </a:t>
            </a:r>
            <a:r>
              <a:rPr lang="en-US" sz="1600" i="1" u="sng" dirty="0"/>
              <a:t>and</a:t>
            </a:r>
            <a:r>
              <a:rPr lang="en-US" sz="1600" dirty="0"/>
              <a:t> </a:t>
            </a:r>
          </a:p>
          <a:p>
            <a:pPr marL="0" indent="0" algn="ctr">
              <a:buNone/>
            </a:pPr>
            <a:r>
              <a:rPr lang="en-US" sz="1600" dirty="0"/>
              <a:t>affected by work done by prior loading.</a:t>
            </a:r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ABC713-DDFE-D4CC-5411-F946E1527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978" y="5518469"/>
            <a:ext cx="1138239" cy="165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3866EA-49A4-3914-E83C-269FAAC78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307" y="4334651"/>
            <a:ext cx="1122363" cy="271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7437F-A790-DB4E-5290-48E5A5AB9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683" y="3380596"/>
            <a:ext cx="1524202" cy="471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C5421-4B9C-B328-BBFE-8E88AFBA4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475" y="1912470"/>
            <a:ext cx="1963422" cy="73182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8EE030-B5B6-13E7-968E-DBDE89EEA27D}"/>
              </a:ext>
            </a:extLst>
          </p:cNvPr>
          <p:cNvCxnSpPr/>
          <p:nvPr/>
        </p:nvCxnSpPr>
        <p:spPr>
          <a:xfrm>
            <a:off x="6105525" y="5310188"/>
            <a:ext cx="176213" cy="20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605F6E-DB29-4F40-AE7E-5C0659A5C71C}"/>
              </a:ext>
            </a:extLst>
          </p:cNvPr>
          <p:cNvCxnSpPr>
            <a:cxnSpLocks/>
          </p:cNvCxnSpPr>
          <p:nvPr/>
        </p:nvCxnSpPr>
        <p:spPr>
          <a:xfrm>
            <a:off x="6389638" y="4020253"/>
            <a:ext cx="370273" cy="254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8DBCDB-C90F-ECF4-DADD-5349148EAAD1}"/>
              </a:ext>
            </a:extLst>
          </p:cNvPr>
          <p:cNvCxnSpPr>
            <a:cxnSpLocks/>
          </p:cNvCxnSpPr>
          <p:nvPr/>
        </p:nvCxnSpPr>
        <p:spPr>
          <a:xfrm>
            <a:off x="6941292" y="3664325"/>
            <a:ext cx="446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322CEE-24FC-3E3F-3DF5-AB3F69B482E1}"/>
              </a:ext>
            </a:extLst>
          </p:cNvPr>
          <p:cNvCxnSpPr>
            <a:cxnSpLocks/>
          </p:cNvCxnSpPr>
          <p:nvPr/>
        </p:nvCxnSpPr>
        <p:spPr>
          <a:xfrm flipH="1" flipV="1">
            <a:off x="8808720" y="2565980"/>
            <a:ext cx="174300" cy="248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71100CD-685C-E1B9-2A21-157BE841F76F}"/>
              </a:ext>
            </a:extLst>
          </p:cNvPr>
          <p:cNvSpPr txBox="1">
            <a:spLocks/>
          </p:cNvSpPr>
          <p:nvPr/>
        </p:nvSpPr>
        <p:spPr>
          <a:xfrm>
            <a:off x="5476615" y="412915"/>
            <a:ext cx="3912136" cy="61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i="1" u="sng" dirty="0"/>
              <a:t>Increasing resistance</a:t>
            </a:r>
            <a:r>
              <a:rPr lang="en-US" u="sng" dirty="0"/>
              <a:t> with crack growth:</a:t>
            </a:r>
            <a:endParaRPr lang="en-AU" u="sng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B22417A-1610-A0C9-F2AD-CA1B266FF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-50775" r="-8715" b="-396"/>
          <a:stretch/>
        </p:blipFill>
        <p:spPr bwMode="auto">
          <a:xfrm>
            <a:off x="10226040" y="-1005840"/>
            <a:ext cx="2948940" cy="299466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2C84D-D095-B001-C607-E3C5277C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7A8F77-E08E-0E7B-A0C6-CBC04005D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825" y="1286428"/>
            <a:ext cx="5422900" cy="4842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0CFB22-E0D9-83F6-2E94-DF0DA3F59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737" y="3891080"/>
            <a:ext cx="387351" cy="143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E5D0B8-74F7-BE73-2B3D-1ECA4F07C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520" y="3581276"/>
            <a:ext cx="627578" cy="444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6DDB1-6EED-AA56-975F-273A20E28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911" y="2675571"/>
            <a:ext cx="3655680" cy="1059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5768ED-20EC-2D12-3CA1-E78E90FE9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Fracture stages</a:t>
            </a:r>
            <a:br>
              <a:rPr lang="en-US" dirty="0"/>
            </a:b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208BF-919D-856C-EC4E-DE1CD5D3B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Introducing: the J-R curve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5B88B-F490-420F-B5B6-A87578F1B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124554"/>
            <a:ext cx="4279899" cy="377459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Threshold, K</a:t>
            </a:r>
            <a:r>
              <a:rPr lang="en-US" b="1" baseline="-25000" dirty="0"/>
              <a:t>th</a:t>
            </a:r>
          </a:p>
          <a:p>
            <a:pPr lvl="1"/>
            <a:r>
              <a:rPr lang="en-US" dirty="0"/>
              <a:t>“knee” in the curve</a:t>
            </a:r>
          </a:p>
          <a:p>
            <a:pPr lvl="1"/>
            <a:r>
              <a:rPr lang="en-US" dirty="0"/>
              <a:t>Scatter in measurements?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“Critical” stress intensity K</a:t>
            </a:r>
            <a:r>
              <a:rPr lang="en-US" b="1" baseline="-25000" dirty="0"/>
              <a:t>IC</a:t>
            </a:r>
          </a:p>
          <a:p>
            <a:pPr lvl="1"/>
            <a:r>
              <a:rPr lang="en-US" dirty="0"/>
              <a:t>Characteristic toughness</a:t>
            </a:r>
          </a:p>
          <a:p>
            <a:pPr lvl="1"/>
            <a:r>
              <a:rPr lang="en-US" dirty="0"/>
              <a:t>Commonly used in Failure Assessment Diagram (FAD) method to predict failure – e.g. applying API 579 Level 2.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Whole J-R curve</a:t>
            </a:r>
          </a:p>
          <a:p>
            <a:pPr lvl="1"/>
            <a:r>
              <a:rPr lang="en-US" dirty="0"/>
              <a:t>Use in ductile tearing analysis – e.g. API 579 Level 3</a:t>
            </a:r>
          </a:p>
          <a:p>
            <a:pPr marL="457200" indent="-457200">
              <a:buFont typeface="+mj-lt"/>
              <a:buAutoNum type="arabicPeriod"/>
            </a:pPr>
            <a:endParaRPr lang="en-A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6B584F-9939-E975-86E2-B5023E20D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-50775" r="-8715" b="-396"/>
          <a:stretch/>
        </p:blipFill>
        <p:spPr bwMode="auto">
          <a:xfrm>
            <a:off x="10226040" y="-1005840"/>
            <a:ext cx="2948940" cy="299466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E3E9D6-4F31-8607-8DA2-F3DAE85A731F}"/>
              </a:ext>
            </a:extLst>
          </p:cNvPr>
          <p:cNvCxnSpPr/>
          <p:nvPr/>
        </p:nvCxnSpPr>
        <p:spPr>
          <a:xfrm flipV="1">
            <a:off x="6663350" y="3581276"/>
            <a:ext cx="325925" cy="16606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D227F4-AF99-38A0-6749-810F11E0E1E4}"/>
              </a:ext>
            </a:extLst>
          </p:cNvPr>
          <p:cNvSpPr txBox="1"/>
          <p:nvPr/>
        </p:nvSpPr>
        <p:spPr>
          <a:xfrm>
            <a:off x="6266897" y="521266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0.2mm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68AB4C-6CE5-2F9B-9AD0-787B2752E143}"/>
              </a:ext>
            </a:extLst>
          </p:cNvPr>
          <p:cNvSpPr txBox="1"/>
          <p:nvPr/>
        </p:nvSpPr>
        <p:spPr>
          <a:xfrm>
            <a:off x="6736641" y="2988303"/>
            <a:ext cx="505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K</a:t>
            </a:r>
            <a:r>
              <a:rPr lang="en-US" sz="2400" baseline="-25000" dirty="0">
                <a:solidFill>
                  <a:srgbClr val="C00000"/>
                </a:solidFill>
              </a:rPr>
              <a:t>IC</a:t>
            </a:r>
            <a:endParaRPr lang="en-AU" sz="2400" baseline="-25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57EB96-CCCA-A3DF-A6DF-27903A62B5B3}"/>
              </a:ext>
            </a:extLst>
          </p:cNvPr>
          <p:cNvSpPr txBox="1"/>
          <p:nvPr/>
        </p:nvSpPr>
        <p:spPr>
          <a:xfrm>
            <a:off x="6043863" y="3388246"/>
            <a:ext cx="515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K</a:t>
            </a:r>
            <a:r>
              <a:rPr lang="en-US" sz="2400" baseline="-25000" dirty="0">
                <a:solidFill>
                  <a:srgbClr val="C00000"/>
                </a:solidFill>
              </a:rPr>
              <a:t>th</a:t>
            </a:r>
            <a:endParaRPr lang="en-AU" sz="2400" baseline="-25000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00E70D-F831-821F-3055-C129B8D45D45}"/>
              </a:ext>
            </a:extLst>
          </p:cNvPr>
          <p:cNvSpPr/>
          <p:nvPr/>
        </p:nvSpPr>
        <p:spPr>
          <a:xfrm>
            <a:off x="6221412" y="3849911"/>
            <a:ext cx="224655" cy="2241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AABFF-5054-075C-4633-BFB107438DF1}"/>
              </a:ext>
            </a:extLst>
          </p:cNvPr>
          <p:cNvSpPr txBox="1"/>
          <p:nvPr/>
        </p:nvSpPr>
        <p:spPr>
          <a:xfrm>
            <a:off x="6896098" y="3928221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Slope = 2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y</a:t>
            </a:r>
            <a:endParaRPr lang="en-AU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736840-B79A-D787-1503-7CBD9142D5F7}"/>
              </a:ext>
            </a:extLst>
          </p:cNvPr>
          <p:cNvSpPr/>
          <p:nvPr/>
        </p:nvSpPr>
        <p:spPr>
          <a:xfrm>
            <a:off x="6864698" y="3480505"/>
            <a:ext cx="224655" cy="2241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398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8E3FE-B4E5-696C-9C96-D4D7C2F6B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8F39-9145-C826-F723-358DB31C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Fatigue rate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D5CB4-4047-BBC8-3E34-17C713BDE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A5989-456A-F9DD-6911-6261399AA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7400" y="2779414"/>
            <a:ext cx="4495800" cy="3164186"/>
          </a:xfrm>
        </p:spPr>
        <p:txBody>
          <a:bodyPr>
            <a:normAutofit/>
          </a:bodyPr>
          <a:lstStyle/>
          <a:p>
            <a:r>
              <a:rPr lang="en-US" dirty="0"/>
              <a:t>Hydrogen leads to an acceleration of </a:t>
            </a:r>
            <a:r>
              <a:rPr lang="en-US" b="1" dirty="0"/>
              <a:t>fatigue crack growth</a:t>
            </a:r>
            <a:r>
              <a:rPr lang="en-US" dirty="0"/>
              <a:t>. </a:t>
            </a:r>
          </a:p>
          <a:p>
            <a:r>
              <a:rPr lang="en-US" dirty="0"/>
              <a:t>The effect is reduced at low cycle ranges.</a:t>
            </a:r>
          </a:p>
          <a:p>
            <a:r>
              <a:rPr lang="en-US" dirty="0"/>
              <a:t>The effect relates to cycle rate – faster cycling is less affected.</a:t>
            </a:r>
          </a:p>
          <a:p>
            <a:r>
              <a:rPr lang="en-AU" dirty="0"/>
              <a:t>We incorporate ASME CC220 model (SANDIA)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2AE3A-7A49-BEB5-17CB-AD5333E43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0" y="119592"/>
            <a:ext cx="3098800" cy="2065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C7E4E7-1B7C-8284-F4BB-F8915DEE7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13" y="1740847"/>
            <a:ext cx="5340357" cy="409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02810-5F58-48BB-52E0-80688EF459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-11539" t="-29983" r="-25211" b="303"/>
          <a:stretch/>
        </p:blipFill>
        <p:spPr>
          <a:xfrm>
            <a:off x="10222101" y="-1011571"/>
            <a:ext cx="2948940" cy="300054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0628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6FE6B-3D9C-3505-5F0D-39C6E2D5B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65AC-4BD4-EC99-D3FF-E23844E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Stage-3 fatigue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D3BB7-EDF2-A3E3-32B3-1C42234A6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D75E38-2D76-5651-66E7-363FFD444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1" y="2277995"/>
            <a:ext cx="5424094" cy="3769719"/>
          </a:xfrm>
        </p:spPr>
        <p:txBody>
          <a:bodyPr>
            <a:normAutofit/>
          </a:bodyPr>
          <a:lstStyle/>
          <a:p>
            <a:r>
              <a:rPr lang="en-US" dirty="0"/>
              <a:t>Eventually, </a:t>
            </a:r>
            <a:r>
              <a:rPr lang="en-US" b="1" dirty="0"/>
              <a:t>fatigue becomes fracture</a:t>
            </a:r>
            <a:endParaRPr lang="en-US" dirty="0"/>
          </a:p>
          <a:p>
            <a:r>
              <a:rPr lang="en-US" dirty="0"/>
              <a:t>Stage 3 fatigue means there is an upper limit of validity of the HA-FCGR model.</a:t>
            </a:r>
          </a:p>
          <a:p>
            <a:r>
              <a:rPr lang="en-US" dirty="0"/>
              <a:t>This relates to fracture resistance. The fatigue model would not apply: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Above K</a:t>
            </a:r>
            <a:r>
              <a:rPr lang="en-US" baseline="-25000" dirty="0"/>
              <a:t>max,stage-3</a:t>
            </a:r>
            <a:r>
              <a:rPr lang="en-US" dirty="0"/>
              <a:t> observed in fatigue tests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Above K</a:t>
            </a:r>
            <a:r>
              <a:rPr lang="en-US" baseline="-25000" dirty="0"/>
              <a:t>th</a:t>
            </a:r>
            <a:r>
              <a:rPr lang="en-US" dirty="0"/>
              <a:t> observed in J-R tests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Above an FAD curve, made using K</a:t>
            </a:r>
            <a:r>
              <a:rPr lang="en-US" baseline="-25000" dirty="0"/>
              <a:t>IC</a:t>
            </a:r>
          </a:p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6335AD-48E9-69E9-46C5-16C19ABCD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2" y="2025188"/>
            <a:ext cx="4723127" cy="3620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866-7420-06BC-609B-0BED2F07C7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3727" t="-48160" r="-6234" b="1794"/>
          <a:stretch/>
        </p:blipFill>
        <p:spPr>
          <a:xfrm>
            <a:off x="10226040" y="-975360"/>
            <a:ext cx="2948940" cy="296418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48661974"/>
      </p:ext>
    </p:extLst>
  </p:cSld>
  <p:clrMapOvr>
    <a:masterClrMapping/>
  </p:clrMapOvr>
</p:sld>
</file>

<file path=ppt/theme/theme1.xml><?xml version="1.0" encoding="utf-8"?>
<a:theme xmlns:a="http://schemas.openxmlformats.org/drawingml/2006/main" name="FFCRC_PowerpointTemplate_16.9Widescreen_v2024_05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AC3F5DC53AA48B45BFE3C9DBD7AC3" ma:contentTypeVersion="17" ma:contentTypeDescription="Create a new document." ma:contentTypeScope="" ma:versionID="8d9a1c25e5cd89af91997251e37cfd1a">
  <xsd:schema xmlns:xsd="http://www.w3.org/2001/XMLSchema" xmlns:xs="http://www.w3.org/2001/XMLSchema" xmlns:p="http://schemas.microsoft.com/office/2006/metadata/properties" xmlns:ns2="2f732a9f-8d01-475f-a814-84d06fc7189b" xmlns:ns3="5e80721e-ec21-4d83-87b2-1bc9ea5ddc25" xmlns:ns4="e35f1a1b-9455-4987-aeba-2c5d3ff84d62" targetNamespace="http://schemas.microsoft.com/office/2006/metadata/properties" ma:root="true" ma:fieldsID="9429253fdb06cd8922924efae1996ac4" ns2:_="" ns3:_="" ns4:_="">
    <xsd:import namespace="2f732a9f-8d01-475f-a814-84d06fc7189b"/>
    <xsd:import namespace="5e80721e-ec21-4d83-87b2-1bc9ea5ddc25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32a9f-8d01-475f-a814-84d06fc71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0721e-ec21-4d83-87b2-1bc9ea5dd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2f732a9f-8d01-475f-a814-84d06fc718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6A39F9-86A2-422C-A0EC-440931994423}"/>
</file>

<file path=customXml/itemProps2.xml><?xml version="1.0" encoding="utf-8"?>
<ds:datastoreItem xmlns:ds="http://schemas.openxmlformats.org/officeDocument/2006/customXml" ds:itemID="{31DACB28-B9EA-4061-8069-CCDE7BDB69E2}"/>
</file>

<file path=customXml/itemProps3.xml><?xml version="1.0" encoding="utf-8"?>
<ds:datastoreItem xmlns:ds="http://schemas.openxmlformats.org/officeDocument/2006/customXml" ds:itemID="{922755D8-BD49-4A46-8388-6A6457B8900E}"/>
</file>

<file path=docProps/app.xml><?xml version="1.0" encoding="utf-8"?>
<Properties xmlns="http://schemas.openxmlformats.org/officeDocument/2006/extended-properties" xmlns:vt="http://schemas.openxmlformats.org/officeDocument/2006/docPropsVTypes">
  <Template>FFCRC_PowerpointTemplate_16.9Widescreen_v2024_05</Template>
  <TotalTime>2216</TotalTime>
  <Words>1696</Words>
  <Application>Microsoft Office PowerPoint</Application>
  <PresentationFormat>Widescreen</PresentationFormat>
  <Paragraphs>266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FFCRC_PowerpointTemplate_16.9Widescreen_v2024_05</vt:lpstr>
      <vt:lpstr>Carbon steel linepipe &amp; Hydrogen pipeline design </vt:lpstr>
      <vt:lpstr>Carbon steel line-pipe &amp; Pipeline design</vt:lpstr>
      <vt:lpstr>Impact on mechanical properties</vt:lpstr>
      <vt:lpstr>Tensile properties</vt:lpstr>
      <vt:lpstr>Fracture resistance </vt:lpstr>
      <vt:lpstr>Fracture stages </vt:lpstr>
      <vt:lpstr>Fracture stages </vt:lpstr>
      <vt:lpstr>Fatigue rate</vt:lpstr>
      <vt:lpstr>Stage-3 fatigue</vt:lpstr>
      <vt:lpstr>Steel testing</vt:lpstr>
      <vt:lpstr>Grouping the material </vt:lpstr>
      <vt:lpstr>Testing requirements </vt:lpstr>
      <vt:lpstr>Issues with fracture testing</vt:lpstr>
      <vt:lpstr>It gets worse…</vt:lpstr>
      <vt:lpstr>In design…</vt:lpstr>
      <vt:lpstr>Fracture control plan</vt:lpstr>
      <vt:lpstr>Critical defect dimensions</vt:lpstr>
      <vt:lpstr>Introducing FAD</vt:lpstr>
      <vt:lpstr>Hydrotest validity</vt:lpstr>
      <vt:lpstr>Fatigue analysis</vt:lpstr>
      <vt:lpstr>Cyclic loading</vt:lpstr>
      <vt:lpstr>Crack arrest</vt:lpstr>
      <vt:lpstr>Steel specification</vt:lpstr>
      <vt:lpstr>Piping design</vt:lpstr>
      <vt:lpstr>Design codes</vt:lpstr>
      <vt:lpstr>Stress analysis</vt:lpstr>
      <vt:lpstr>Other issues</vt:lpstr>
      <vt:lpstr>Inhibiting permeation</vt:lpstr>
      <vt:lpstr>Baseline inspections</vt:lpstr>
      <vt:lpstr>Purging and leak testing</vt:lpstr>
      <vt:lpstr>Vent design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 Kastelein</dc:creator>
  <cp:lastModifiedBy>Nick Kastelein</cp:lastModifiedBy>
  <cp:revision>19</cp:revision>
  <dcterms:created xsi:type="dcterms:W3CDTF">2025-03-01T10:45:03Z</dcterms:created>
  <dcterms:modified xsi:type="dcterms:W3CDTF">2025-03-05T22:03:31Z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0x01010069FAC3F5DC53AA48B45BFE3C9DBD7AC3</vt:lpwstr>
  </property>
</Properties>
</file>