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5" r:id="rId4"/>
  </p:sldMasterIdLst>
  <p:notesMasterIdLst>
    <p:notesMasterId r:id="rId26"/>
  </p:notesMasterIdLst>
  <p:sldIdLst>
    <p:sldId id="259" r:id="rId5"/>
    <p:sldId id="301" r:id="rId6"/>
    <p:sldId id="269" r:id="rId7"/>
    <p:sldId id="274" r:id="rId8"/>
    <p:sldId id="273" r:id="rId9"/>
    <p:sldId id="306" r:id="rId10"/>
    <p:sldId id="307" r:id="rId11"/>
    <p:sldId id="296" r:id="rId12"/>
    <p:sldId id="295" r:id="rId13"/>
    <p:sldId id="279" r:id="rId14"/>
    <p:sldId id="304" r:id="rId15"/>
    <p:sldId id="282" r:id="rId16"/>
    <p:sldId id="283" r:id="rId17"/>
    <p:sldId id="285" r:id="rId18"/>
    <p:sldId id="287" r:id="rId19"/>
    <p:sldId id="288" r:id="rId20"/>
    <p:sldId id="290" r:id="rId21"/>
    <p:sldId id="291" r:id="rId22"/>
    <p:sldId id="292" r:id="rId23"/>
    <p:sldId id="293" r:id="rId24"/>
    <p:sldId id="266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48C"/>
    <a:srgbClr val="8EC53C"/>
    <a:srgbClr val="57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94C2E-AC96-48C8-B2F6-C532BAEDFAAB}" v="14" dt="2025-03-05T03:58:05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36" autoAdjust="0"/>
    <p:restoredTop sz="93557" autoAdjust="0"/>
  </p:normalViewPr>
  <p:slideViewPr>
    <p:cSldViewPr snapToGrid="0" snapToObjects="1">
      <p:cViewPr>
        <p:scale>
          <a:sx n="75" d="100"/>
          <a:sy n="75" d="100"/>
        </p:scale>
        <p:origin x="504" y="2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ke, Craig" userId="743f5fe6-41c6-4558-aef8-bc30099d5dec" providerId="ADAL" clId="{17994C2E-AC96-48C8-B2F6-C532BAEDFAAB}"/>
    <pc:docChg chg="undo custSel addSld delSld modSld">
      <pc:chgData name="Clarke, Craig" userId="743f5fe6-41c6-4558-aef8-bc30099d5dec" providerId="ADAL" clId="{17994C2E-AC96-48C8-B2F6-C532BAEDFAAB}" dt="2025-03-05T03:53:47.078" v="417" actId="478"/>
      <pc:docMkLst>
        <pc:docMk/>
      </pc:docMkLst>
      <pc:sldChg chg="modSp mod">
        <pc:chgData name="Clarke, Craig" userId="743f5fe6-41c6-4558-aef8-bc30099d5dec" providerId="ADAL" clId="{17994C2E-AC96-48C8-B2F6-C532BAEDFAAB}" dt="2025-03-04T20:26:44.390" v="102" actId="113"/>
        <pc:sldMkLst>
          <pc:docMk/>
          <pc:sldMk cId="3942246181" sldId="269"/>
        </pc:sldMkLst>
        <pc:spChg chg="mod">
          <ac:chgData name="Clarke, Craig" userId="743f5fe6-41c6-4558-aef8-bc30099d5dec" providerId="ADAL" clId="{17994C2E-AC96-48C8-B2F6-C532BAEDFAAB}" dt="2025-03-04T20:26:44.390" v="102" actId="113"/>
          <ac:spMkLst>
            <pc:docMk/>
            <pc:sldMk cId="3942246181" sldId="269"/>
            <ac:spMk id="4" creationId="{3A7725A0-554D-3D31-819F-A27EC86639C3}"/>
          </ac:spMkLst>
        </pc:spChg>
      </pc:sldChg>
      <pc:sldChg chg="addSp modSp mod">
        <pc:chgData name="Clarke, Craig" userId="743f5fe6-41c6-4558-aef8-bc30099d5dec" providerId="ADAL" clId="{17994C2E-AC96-48C8-B2F6-C532BAEDFAAB}" dt="2025-03-04T23:14:18.461" v="164" actId="1076"/>
        <pc:sldMkLst>
          <pc:docMk/>
          <pc:sldMk cId="1914818965" sldId="285"/>
        </pc:sldMkLst>
        <pc:spChg chg="mod">
          <ac:chgData name="Clarke, Craig" userId="743f5fe6-41c6-4558-aef8-bc30099d5dec" providerId="ADAL" clId="{17994C2E-AC96-48C8-B2F6-C532BAEDFAAB}" dt="2025-03-04T23:13:50.078" v="161" actId="14100"/>
          <ac:spMkLst>
            <pc:docMk/>
            <pc:sldMk cId="1914818965" sldId="285"/>
            <ac:spMk id="4" creationId="{FFAA36D5-EE03-D087-14C5-0191CA76EDB4}"/>
          </ac:spMkLst>
        </pc:spChg>
        <pc:spChg chg="add mod">
          <ac:chgData name="Clarke, Craig" userId="743f5fe6-41c6-4558-aef8-bc30099d5dec" providerId="ADAL" clId="{17994C2E-AC96-48C8-B2F6-C532BAEDFAAB}" dt="2025-03-04T23:14:18.461" v="164" actId="1076"/>
          <ac:spMkLst>
            <pc:docMk/>
            <pc:sldMk cId="1914818965" sldId="285"/>
            <ac:spMk id="8" creationId="{BCCA3C9E-CB2D-481C-5034-2EC12FDF5CE5}"/>
          </ac:spMkLst>
        </pc:spChg>
        <pc:spChg chg="add mod">
          <ac:chgData name="Clarke, Craig" userId="743f5fe6-41c6-4558-aef8-bc30099d5dec" providerId="ADAL" clId="{17994C2E-AC96-48C8-B2F6-C532BAEDFAAB}" dt="2025-03-04T23:13:58.938" v="163" actId="1076"/>
          <ac:spMkLst>
            <pc:docMk/>
            <pc:sldMk cId="1914818965" sldId="285"/>
            <ac:spMk id="10" creationId="{07E6AE15-5E62-B5BC-F3BD-595630D36BE7}"/>
          </ac:spMkLst>
        </pc:spChg>
        <pc:graphicFrameChg chg="mod">
          <ac:chgData name="Clarke, Craig" userId="743f5fe6-41c6-4558-aef8-bc30099d5dec" providerId="ADAL" clId="{17994C2E-AC96-48C8-B2F6-C532BAEDFAAB}" dt="2025-03-04T23:13:54.595" v="162" actId="1076"/>
          <ac:graphicFrameMkLst>
            <pc:docMk/>
            <pc:sldMk cId="1914818965" sldId="285"/>
            <ac:graphicFrameMk id="7" creationId="{A784C616-DAAF-1C1D-ECB5-929FE60083B3}"/>
          </ac:graphicFrameMkLst>
        </pc:graphicFrameChg>
        <pc:picChg chg="mod">
          <ac:chgData name="Clarke, Craig" userId="743f5fe6-41c6-4558-aef8-bc30099d5dec" providerId="ADAL" clId="{17994C2E-AC96-48C8-B2F6-C532BAEDFAAB}" dt="2025-03-04T23:13:46.438" v="160" actId="1038"/>
          <ac:picMkLst>
            <pc:docMk/>
            <pc:sldMk cId="1914818965" sldId="285"/>
            <ac:picMk id="6" creationId="{3EEDA66C-D5BC-0F9C-EB72-9AFC3A91D18F}"/>
          </ac:picMkLst>
        </pc:picChg>
      </pc:sldChg>
      <pc:sldChg chg="addSp delSp modSp mod">
        <pc:chgData name="Clarke, Craig" userId="743f5fe6-41c6-4558-aef8-bc30099d5dec" providerId="ADAL" clId="{17994C2E-AC96-48C8-B2F6-C532BAEDFAAB}" dt="2025-03-04T23:23:02.099" v="213" actId="21"/>
        <pc:sldMkLst>
          <pc:docMk/>
          <pc:sldMk cId="112855829" sldId="287"/>
        </pc:sldMkLst>
        <pc:spChg chg="add del mod">
          <ac:chgData name="Clarke, Craig" userId="743f5fe6-41c6-4558-aef8-bc30099d5dec" providerId="ADAL" clId="{17994C2E-AC96-48C8-B2F6-C532BAEDFAAB}" dt="2025-03-04T23:11:24.735" v="122" actId="478"/>
          <ac:spMkLst>
            <pc:docMk/>
            <pc:sldMk cId="112855829" sldId="287"/>
            <ac:spMk id="8" creationId="{EB1FE1B3-773B-4FCE-2557-4DE4D035051D}"/>
          </ac:spMkLst>
        </pc:spChg>
        <pc:spChg chg="add del mod">
          <ac:chgData name="Clarke, Craig" userId="743f5fe6-41c6-4558-aef8-bc30099d5dec" providerId="ADAL" clId="{17994C2E-AC96-48C8-B2F6-C532BAEDFAAB}" dt="2025-03-04T23:23:02.099" v="213" actId="21"/>
          <ac:spMkLst>
            <pc:docMk/>
            <pc:sldMk cId="112855829" sldId="287"/>
            <ac:spMk id="9" creationId="{9F83496D-7039-FEA7-20BD-EAAED6505199}"/>
          </ac:spMkLst>
        </pc:spChg>
        <pc:spChg chg="add mod">
          <ac:chgData name="Clarke, Craig" userId="743f5fe6-41c6-4558-aef8-bc30099d5dec" providerId="ADAL" clId="{17994C2E-AC96-48C8-B2F6-C532BAEDFAAB}" dt="2025-03-04T23:14:29.465" v="165"/>
          <ac:spMkLst>
            <pc:docMk/>
            <pc:sldMk cId="112855829" sldId="287"/>
            <ac:spMk id="10" creationId="{6E5E50BA-75F1-CB45-5A0D-765639CF8E2E}"/>
          </ac:spMkLst>
        </pc:spChg>
        <pc:spChg chg="add mod">
          <ac:chgData name="Clarke, Craig" userId="743f5fe6-41c6-4558-aef8-bc30099d5dec" providerId="ADAL" clId="{17994C2E-AC96-48C8-B2F6-C532BAEDFAAB}" dt="2025-03-04T23:21:45.040" v="212" actId="1076"/>
          <ac:spMkLst>
            <pc:docMk/>
            <pc:sldMk cId="112855829" sldId="287"/>
            <ac:spMk id="12" creationId="{39D8DD5D-4643-38A6-D7CE-B367E47CDDE0}"/>
          </ac:spMkLst>
        </pc:spChg>
        <pc:picChg chg="mod">
          <ac:chgData name="Clarke, Craig" userId="743f5fe6-41c6-4558-aef8-bc30099d5dec" providerId="ADAL" clId="{17994C2E-AC96-48C8-B2F6-C532BAEDFAAB}" dt="2025-03-04T23:11:15.547" v="118" actId="1076"/>
          <ac:picMkLst>
            <pc:docMk/>
            <pc:sldMk cId="112855829" sldId="287"/>
            <ac:picMk id="6" creationId="{900ABB9B-AF33-C624-5272-04F887EF7CEF}"/>
          </ac:picMkLst>
        </pc:picChg>
      </pc:sldChg>
      <pc:sldChg chg="addSp modSp mod">
        <pc:chgData name="Clarke, Craig" userId="743f5fe6-41c6-4558-aef8-bc30099d5dec" providerId="ADAL" clId="{17994C2E-AC96-48C8-B2F6-C532BAEDFAAB}" dt="2025-03-04T23:14:38.509" v="167" actId="1076"/>
        <pc:sldMkLst>
          <pc:docMk/>
          <pc:sldMk cId="2675344165" sldId="288"/>
        </pc:sldMkLst>
        <pc:spChg chg="add mod">
          <ac:chgData name="Clarke, Craig" userId="743f5fe6-41c6-4558-aef8-bc30099d5dec" providerId="ADAL" clId="{17994C2E-AC96-48C8-B2F6-C532BAEDFAAB}" dt="2025-03-04T23:12:05.729" v="129" actId="1076"/>
          <ac:spMkLst>
            <pc:docMk/>
            <pc:sldMk cId="2675344165" sldId="288"/>
            <ac:spMk id="5" creationId="{88D63A25-5973-AEDD-1185-3B5ACE6EFABA}"/>
          </ac:spMkLst>
        </pc:spChg>
        <pc:spChg chg="add mod">
          <ac:chgData name="Clarke, Craig" userId="743f5fe6-41c6-4558-aef8-bc30099d5dec" providerId="ADAL" clId="{17994C2E-AC96-48C8-B2F6-C532BAEDFAAB}" dt="2025-03-04T23:14:38.509" v="167" actId="1076"/>
          <ac:spMkLst>
            <pc:docMk/>
            <pc:sldMk cId="2675344165" sldId="288"/>
            <ac:spMk id="6" creationId="{C217BD8D-6F1B-3D1E-BC54-640CA43C8F6D}"/>
          </ac:spMkLst>
        </pc:spChg>
        <pc:picChg chg="mod">
          <ac:chgData name="Clarke, Craig" userId="743f5fe6-41c6-4558-aef8-bc30099d5dec" providerId="ADAL" clId="{17994C2E-AC96-48C8-B2F6-C532BAEDFAAB}" dt="2025-03-04T23:11:54.193" v="126" actId="1076"/>
          <ac:picMkLst>
            <pc:docMk/>
            <pc:sldMk cId="2675344165" sldId="288"/>
            <ac:picMk id="13" creationId="{87C296C8-9A1D-D112-1897-03DE9B857785}"/>
          </ac:picMkLst>
        </pc:picChg>
        <pc:picChg chg="mod">
          <ac:chgData name="Clarke, Craig" userId="743f5fe6-41c6-4558-aef8-bc30099d5dec" providerId="ADAL" clId="{17994C2E-AC96-48C8-B2F6-C532BAEDFAAB}" dt="2025-03-04T23:11:56.646" v="127" actId="1076"/>
          <ac:picMkLst>
            <pc:docMk/>
            <pc:sldMk cId="2675344165" sldId="288"/>
            <ac:picMk id="15" creationId="{13E38E2A-0A8C-4F39-B735-052E69FCB216}"/>
          </ac:picMkLst>
        </pc:picChg>
      </pc:sldChg>
      <pc:sldChg chg="modSp mod">
        <pc:chgData name="Clarke, Craig" userId="743f5fe6-41c6-4558-aef8-bc30099d5dec" providerId="ADAL" clId="{17994C2E-AC96-48C8-B2F6-C532BAEDFAAB}" dt="2025-03-05T03:53:34.813" v="416" actId="1035"/>
        <pc:sldMkLst>
          <pc:docMk/>
          <pc:sldMk cId="303031563" sldId="290"/>
        </pc:sldMkLst>
        <pc:spChg chg="mod">
          <ac:chgData name="Clarke, Craig" userId="743f5fe6-41c6-4558-aef8-bc30099d5dec" providerId="ADAL" clId="{17994C2E-AC96-48C8-B2F6-C532BAEDFAAB}" dt="2025-03-05T03:53:26.878" v="401" actId="27636"/>
          <ac:spMkLst>
            <pc:docMk/>
            <pc:sldMk cId="303031563" sldId="290"/>
            <ac:spMk id="4" creationId="{6C378D46-0D93-9D66-0989-5EEAEFC1EA67}"/>
          </ac:spMkLst>
        </pc:spChg>
        <pc:picChg chg="mod">
          <ac:chgData name="Clarke, Craig" userId="743f5fe6-41c6-4558-aef8-bc30099d5dec" providerId="ADAL" clId="{17994C2E-AC96-48C8-B2F6-C532BAEDFAAB}" dt="2025-03-05T03:53:34.813" v="416" actId="1035"/>
          <ac:picMkLst>
            <pc:docMk/>
            <pc:sldMk cId="303031563" sldId="290"/>
            <ac:picMk id="6" creationId="{EC05E66E-29EC-C116-9106-12BE0BEFA13E}"/>
          </ac:picMkLst>
        </pc:picChg>
        <pc:picChg chg="mod">
          <ac:chgData name="Clarke, Craig" userId="743f5fe6-41c6-4558-aef8-bc30099d5dec" providerId="ADAL" clId="{17994C2E-AC96-48C8-B2F6-C532BAEDFAAB}" dt="2025-03-05T03:53:34.813" v="416" actId="1035"/>
          <ac:picMkLst>
            <pc:docMk/>
            <pc:sldMk cId="303031563" sldId="290"/>
            <ac:picMk id="8" creationId="{B0ABE31B-746D-596A-4BA0-27028FFA26CC}"/>
          </ac:picMkLst>
        </pc:picChg>
      </pc:sldChg>
      <pc:sldChg chg="addSp delSp modSp mod">
        <pc:chgData name="Clarke, Craig" userId="743f5fe6-41c6-4558-aef8-bc30099d5dec" providerId="ADAL" clId="{17994C2E-AC96-48C8-B2F6-C532BAEDFAAB}" dt="2025-03-05T03:53:47.078" v="417" actId="478"/>
        <pc:sldMkLst>
          <pc:docMk/>
          <pc:sldMk cId="613701754" sldId="291"/>
        </pc:sldMkLst>
        <pc:spChg chg="mod">
          <ac:chgData name="Clarke, Craig" userId="743f5fe6-41c6-4558-aef8-bc30099d5dec" providerId="ADAL" clId="{17994C2E-AC96-48C8-B2F6-C532BAEDFAAB}" dt="2025-03-04T20:48:05.555" v="106" actId="947"/>
          <ac:spMkLst>
            <pc:docMk/>
            <pc:sldMk cId="613701754" sldId="291"/>
            <ac:spMk id="4" creationId="{16E32C45-11F9-8E24-68D4-6C830AF2E444}"/>
          </ac:spMkLst>
        </pc:spChg>
        <pc:spChg chg="add mod">
          <ac:chgData name="Clarke, Craig" userId="743f5fe6-41c6-4558-aef8-bc30099d5dec" providerId="ADAL" clId="{17994C2E-AC96-48C8-B2F6-C532BAEDFAAB}" dt="2025-03-04T23:23:38.463" v="220" actId="1076"/>
          <ac:spMkLst>
            <pc:docMk/>
            <pc:sldMk cId="613701754" sldId="291"/>
            <ac:spMk id="9" creationId="{9F83496D-7039-FEA7-20BD-EAAED6505199}"/>
          </ac:spMkLst>
        </pc:spChg>
        <pc:picChg chg="mod">
          <ac:chgData name="Clarke, Craig" userId="743f5fe6-41c6-4558-aef8-bc30099d5dec" providerId="ADAL" clId="{17994C2E-AC96-48C8-B2F6-C532BAEDFAAB}" dt="2025-03-04T23:23:21.660" v="217" actId="1076"/>
          <ac:picMkLst>
            <pc:docMk/>
            <pc:sldMk cId="613701754" sldId="291"/>
            <ac:picMk id="6" creationId="{67AA6D61-89E2-89F1-1611-97115E962AC8}"/>
          </ac:picMkLst>
        </pc:picChg>
        <pc:picChg chg="del mod">
          <ac:chgData name="Clarke, Craig" userId="743f5fe6-41c6-4558-aef8-bc30099d5dec" providerId="ADAL" clId="{17994C2E-AC96-48C8-B2F6-C532BAEDFAAB}" dt="2025-03-05T03:53:47.078" v="417" actId="478"/>
          <ac:picMkLst>
            <pc:docMk/>
            <pc:sldMk cId="613701754" sldId="291"/>
            <ac:picMk id="7" creationId="{2841B414-DC6E-1D8B-8DA4-CD9E93FDFFB9}"/>
          </ac:picMkLst>
        </pc:picChg>
      </pc:sldChg>
      <pc:sldChg chg="addSp delSp modSp add del mod">
        <pc:chgData name="Clarke, Craig" userId="743f5fe6-41c6-4558-aef8-bc30099d5dec" providerId="ADAL" clId="{17994C2E-AC96-48C8-B2F6-C532BAEDFAAB}" dt="2025-03-04T20:19:31.676" v="92"/>
        <pc:sldMkLst>
          <pc:docMk/>
          <pc:sldMk cId="3734331456" sldId="295"/>
        </pc:sldMkLst>
        <pc:picChg chg="add mod">
          <ac:chgData name="Clarke, Craig" userId="743f5fe6-41c6-4558-aef8-bc30099d5dec" providerId="ADAL" clId="{17994C2E-AC96-48C8-B2F6-C532BAEDFAAB}" dt="2025-03-04T20:08:36.111" v="4"/>
          <ac:picMkLst>
            <pc:docMk/>
            <pc:sldMk cId="3734331456" sldId="295"/>
            <ac:picMk id="5" creationId="{C1C70B03-5939-BA3C-05DE-B908F613C15B}"/>
          </ac:picMkLst>
        </pc:picChg>
        <pc:picChg chg="del">
          <ac:chgData name="Clarke, Craig" userId="743f5fe6-41c6-4558-aef8-bc30099d5dec" providerId="ADAL" clId="{17994C2E-AC96-48C8-B2F6-C532BAEDFAAB}" dt="2025-03-04T20:08:25.431" v="0" actId="478"/>
          <ac:picMkLst>
            <pc:docMk/>
            <pc:sldMk cId="3734331456" sldId="295"/>
            <ac:picMk id="6" creationId="{ACB6F39A-53F7-6CAB-A01B-8DD3429A4CB7}"/>
          </ac:picMkLst>
        </pc:picChg>
        <pc:picChg chg="del">
          <ac:chgData name="Clarke, Craig" userId="743f5fe6-41c6-4558-aef8-bc30099d5dec" providerId="ADAL" clId="{17994C2E-AC96-48C8-B2F6-C532BAEDFAAB}" dt="2025-03-04T20:08:25.431" v="0" actId="478"/>
          <ac:picMkLst>
            <pc:docMk/>
            <pc:sldMk cId="3734331456" sldId="295"/>
            <ac:picMk id="8" creationId="{F77512EE-F522-75D5-A68A-6EFDCB967083}"/>
          </ac:picMkLst>
        </pc:picChg>
      </pc:sldChg>
      <pc:sldChg chg="add del">
        <pc:chgData name="Clarke, Craig" userId="743f5fe6-41c6-4558-aef8-bc30099d5dec" providerId="ADAL" clId="{17994C2E-AC96-48C8-B2F6-C532BAEDFAAB}" dt="2025-03-04T20:19:31.676" v="92"/>
        <pc:sldMkLst>
          <pc:docMk/>
          <pc:sldMk cId="517004933" sldId="296"/>
        </pc:sldMkLst>
      </pc:sldChg>
      <pc:sldChg chg="addSp modSp mod">
        <pc:chgData name="Clarke, Craig" userId="743f5fe6-41c6-4558-aef8-bc30099d5dec" providerId="ADAL" clId="{17994C2E-AC96-48C8-B2F6-C532BAEDFAAB}" dt="2025-03-04T23:18:12.781" v="201" actId="1035"/>
        <pc:sldMkLst>
          <pc:docMk/>
          <pc:sldMk cId="1070296175" sldId="301"/>
        </pc:sldMkLst>
        <pc:picChg chg="mod">
          <ac:chgData name="Clarke, Craig" userId="743f5fe6-41c6-4558-aef8-bc30099d5dec" providerId="ADAL" clId="{17994C2E-AC96-48C8-B2F6-C532BAEDFAAB}" dt="2025-03-04T23:18:12.781" v="201" actId="1035"/>
          <ac:picMkLst>
            <pc:docMk/>
            <pc:sldMk cId="1070296175" sldId="301"/>
            <ac:picMk id="6" creationId="{BD5634D8-3991-F3B2-5075-AA1DA9A1FA85}"/>
          </ac:picMkLst>
        </pc:picChg>
        <pc:picChg chg="add mod">
          <ac:chgData name="Clarke, Craig" userId="743f5fe6-41c6-4558-aef8-bc30099d5dec" providerId="ADAL" clId="{17994C2E-AC96-48C8-B2F6-C532BAEDFAAB}" dt="2025-03-04T23:18:12.781" v="201" actId="1035"/>
          <ac:picMkLst>
            <pc:docMk/>
            <pc:sldMk cId="1070296175" sldId="301"/>
            <ac:picMk id="7" creationId="{1CB600C3-3477-E1A6-893C-508401691185}"/>
          </ac:picMkLst>
        </pc:picChg>
        <pc:picChg chg="mod">
          <ac:chgData name="Clarke, Craig" userId="743f5fe6-41c6-4558-aef8-bc30099d5dec" providerId="ADAL" clId="{17994C2E-AC96-48C8-B2F6-C532BAEDFAAB}" dt="2025-03-04T23:18:12.781" v="201" actId="1035"/>
          <ac:picMkLst>
            <pc:docMk/>
            <pc:sldMk cId="1070296175" sldId="301"/>
            <ac:picMk id="10" creationId="{3A69321B-B74C-3F9C-B934-951B98DC8B63}"/>
          </ac:picMkLst>
        </pc:picChg>
        <pc:picChg chg="mod">
          <ac:chgData name="Clarke, Craig" userId="743f5fe6-41c6-4558-aef8-bc30099d5dec" providerId="ADAL" clId="{17994C2E-AC96-48C8-B2F6-C532BAEDFAAB}" dt="2025-03-04T23:18:12.781" v="201" actId="1035"/>
          <ac:picMkLst>
            <pc:docMk/>
            <pc:sldMk cId="1070296175" sldId="301"/>
            <ac:picMk id="12" creationId="{43D17E1D-BA2F-7E09-92C1-220356416ABF}"/>
          </ac:picMkLst>
        </pc:picChg>
      </pc:sldChg>
      <pc:sldChg chg="addSp delSp add del mod">
        <pc:chgData name="Clarke, Craig" userId="743f5fe6-41c6-4558-aef8-bc30099d5dec" providerId="ADAL" clId="{17994C2E-AC96-48C8-B2F6-C532BAEDFAAB}" dt="2025-03-04T20:19:31.676" v="92"/>
        <pc:sldMkLst>
          <pc:docMk/>
          <pc:sldMk cId="1306498127" sldId="307"/>
        </pc:sldMkLst>
        <pc:picChg chg="add del">
          <ac:chgData name="Clarke, Craig" userId="743f5fe6-41c6-4558-aef8-bc30099d5dec" providerId="ADAL" clId="{17994C2E-AC96-48C8-B2F6-C532BAEDFAAB}" dt="2025-03-04T20:08:32.971" v="3" actId="21"/>
          <ac:picMkLst>
            <pc:docMk/>
            <pc:sldMk cId="1306498127" sldId="307"/>
            <ac:picMk id="5" creationId="{C1C70B03-5939-BA3C-05DE-B908F613C15B}"/>
          </ac:picMkLst>
        </pc:picChg>
      </pc:sldChg>
      <pc:sldChg chg="addSp modSp new del mod">
        <pc:chgData name="Clarke, Craig" userId="743f5fe6-41c6-4558-aef8-bc30099d5dec" providerId="ADAL" clId="{17994C2E-AC96-48C8-B2F6-C532BAEDFAAB}" dt="2025-03-04T20:19:10.123" v="90" actId="2696"/>
        <pc:sldMkLst>
          <pc:docMk/>
          <pc:sldMk cId="1622164013" sldId="308"/>
        </pc:sldMkLst>
        <pc:spChg chg="mod">
          <ac:chgData name="Clarke, Craig" userId="743f5fe6-41c6-4558-aef8-bc30099d5dec" providerId="ADAL" clId="{17994C2E-AC96-48C8-B2F6-C532BAEDFAAB}" dt="2025-03-04T20:18:36.160" v="89" actId="20577"/>
          <ac:spMkLst>
            <pc:docMk/>
            <pc:sldMk cId="1622164013" sldId="308"/>
            <ac:spMk id="2" creationId="{8837E824-4538-8B7E-E1A1-4DBB4C11BDAB}"/>
          </ac:spMkLst>
        </pc:spChg>
        <pc:spChg chg="mod">
          <ac:chgData name="Clarke, Craig" userId="743f5fe6-41c6-4558-aef8-bc30099d5dec" providerId="ADAL" clId="{17994C2E-AC96-48C8-B2F6-C532BAEDFAAB}" dt="2025-03-04T20:18:00.226" v="48" actId="14100"/>
          <ac:spMkLst>
            <pc:docMk/>
            <pc:sldMk cId="1622164013" sldId="308"/>
            <ac:spMk id="4" creationId="{0173129E-6C39-A7BB-1586-89BFDD33FDF2}"/>
          </ac:spMkLst>
        </pc:spChg>
        <pc:spChg chg="add mod">
          <ac:chgData name="Clarke, Craig" userId="743f5fe6-41c6-4558-aef8-bc30099d5dec" providerId="ADAL" clId="{17994C2E-AC96-48C8-B2F6-C532BAEDFAAB}" dt="2025-03-04T20:18:11.037" v="50" actId="1076"/>
          <ac:spMkLst>
            <pc:docMk/>
            <pc:sldMk cId="1622164013" sldId="308"/>
            <ac:spMk id="5" creationId="{4E06BC99-68E6-87A5-14EF-71AD30A384C4}"/>
          </ac:spMkLst>
        </pc:spChg>
        <pc:spChg chg="add mod">
          <ac:chgData name="Clarke, Craig" userId="743f5fe6-41c6-4558-aef8-bc30099d5dec" providerId="ADAL" clId="{17994C2E-AC96-48C8-B2F6-C532BAEDFAAB}" dt="2025-03-04T20:11:20.729" v="17"/>
          <ac:spMkLst>
            <pc:docMk/>
            <pc:sldMk cId="1622164013" sldId="308"/>
            <ac:spMk id="6" creationId="{4235D48E-3902-5478-C80B-EAE32BFE12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7F5B6-18A4-4C28-8C96-08BC8B17AD49}" type="datetimeFigureOut">
              <a:rPr lang="en-AU" smtClean="0"/>
              <a:t>5/03/2025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078CF-29FF-46CA-9A05-5BF5061C5F5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343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5378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870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8093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4890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4631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6203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8005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7817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8229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3869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567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1250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646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8930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5003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074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7839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053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7727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078CF-29FF-46CA-9A05-5BF5061C5F50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400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2169BFA-DD34-4A49-9B5A-1F29BCBB3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293" y="1309623"/>
            <a:ext cx="6802128" cy="2387600"/>
          </a:xfrm>
        </p:spPr>
        <p:txBody>
          <a:bodyPr anchor="b">
            <a:normAutofit/>
          </a:bodyPr>
          <a:lstStyle>
            <a:lvl1pPr algn="l">
              <a:defRPr sz="5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514F855-A2C1-B647-8DDF-5EA3D63BE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293" y="3997431"/>
            <a:ext cx="6858000" cy="5710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709E4-0A84-1247-8677-08181CB8F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10742-AE0D-2D4B-BEEB-613B1D4074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257" y="0"/>
            <a:ext cx="1516743" cy="15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8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C405363-B2B7-4D46-B117-A4100EC5F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0205"/>
            <a:ext cx="9144000" cy="47422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97E1861-A619-364D-B5F1-ADE59A22DF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774" y="2200897"/>
            <a:ext cx="7772400" cy="17907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 slide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0BEBEA8-8E73-1D49-B3D8-75B60D549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774" y="4053774"/>
            <a:ext cx="6858000" cy="4282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C7DCEF-C72D-AE4B-864D-5BEF82FB1F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6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0A1BF-C49F-2045-AD1A-B455F14FC178}"/>
              </a:ext>
            </a:extLst>
          </p:cNvPr>
          <p:cNvSpPr/>
          <p:nvPr userDrawn="1"/>
        </p:nvSpPr>
        <p:spPr>
          <a:xfrm>
            <a:off x="0" y="1114236"/>
            <a:ext cx="9144000" cy="3557489"/>
          </a:xfrm>
          <a:prstGeom prst="rect">
            <a:avLst/>
          </a:prstGeom>
          <a:solidFill>
            <a:srgbClr val="1A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5B62BE-6E8B-AE41-A1C1-AA90F3051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350" y="1863960"/>
            <a:ext cx="7772400" cy="17907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6036A1D-6F6F-D54D-A1F6-764990FFCFB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86350" y="3879818"/>
            <a:ext cx="6858000" cy="4282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CB9F1-D1D4-0646-9C6E-6818F794C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075A6C-654B-B343-ACD1-D7000A5E2BED}"/>
              </a:ext>
            </a:extLst>
          </p:cNvPr>
          <p:cNvSpPr/>
          <p:nvPr userDrawn="1"/>
        </p:nvSpPr>
        <p:spPr>
          <a:xfrm>
            <a:off x="0" y="1132403"/>
            <a:ext cx="9144000" cy="3539322"/>
          </a:xfrm>
          <a:prstGeom prst="rect">
            <a:avLst/>
          </a:prstGeom>
          <a:solidFill>
            <a:srgbClr val="8EC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59DA2D-1074-0844-A50A-DC05D7D4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350" y="1863960"/>
            <a:ext cx="7772400" cy="17907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 slide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1E25D63-D7AD-3743-BA74-38E5B969F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350" y="3879818"/>
            <a:ext cx="6858000" cy="4282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DE7DC3-EC0D-564F-BC19-9D5A78C0C4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93" y="448764"/>
            <a:ext cx="6224907" cy="497801"/>
          </a:xfrm>
        </p:spPr>
        <p:txBody>
          <a:bodyPr anchor="t">
            <a:normAutofit/>
          </a:bodyPr>
          <a:lstStyle>
            <a:lvl1pPr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021089"/>
            <a:ext cx="5667822" cy="4978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slide sub title (if any)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33E2B3-52EB-0E41-9333-FC28914F8A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0761" y="4330854"/>
            <a:ext cx="972149" cy="7046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E4959D-6655-4947-8861-58B3AAB04DA7}"/>
              </a:ext>
            </a:extLst>
          </p:cNvPr>
          <p:cNvCxnSpPr>
            <a:cxnSpLocks/>
          </p:cNvCxnSpPr>
          <p:nvPr userDrawn="1"/>
        </p:nvCxnSpPr>
        <p:spPr>
          <a:xfrm>
            <a:off x="581340" y="4697299"/>
            <a:ext cx="7360842" cy="0"/>
          </a:xfrm>
          <a:prstGeom prst="line">
            <a:avLst/>
          </a:prstGeom>
          <a:ln w="9525">
            <a:solidFill>
              <a:srgbClr val="57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992EB-FC4F-8547-A90D-F55AF8C56F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293711"/>
            <a:ext cx="5667375" cy="191611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71601B-0654-C742-BCD2-7B3C13CF15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257" y="0"/>
            <a:ext cx="1516743" cy="15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1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31DA654-0C4F-E545-844D-490A131FB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93" y="448764"/>
            <a:ext cx="6224907" cy="497801"/>
          </a:xfrm>
        </p:spPr>
        <p:txBody>
          <a:bodyPr anchor="t">
            <a:normAutofit/>
          </a:bodyPr>
          <a:lstStyle>
            <a:lvl1pPr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BFB70A9-40BC-9446-9121-77D651FBE8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021089"/>
            <a:ext cx="5667822" cy="4978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slide sub title (if any)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C74D46-2DC1-B348-94D8-1A8C97224C3A}"/>
              </a:ext>
            </a:extLst>
          </p:cNvPr>
          <p:cNvCxnSpPr>
            <a:cxnSpLocks/>
          </p:cNvCxnSpPr>
          <p:nvPr userDrawn="1"/>
        </p:nvCxnSpPr>
        <p:spPr>
          <a:xfrm>
            <a:off x="581340" y="4697299"/>
            <a:ext cx="7360842" cy="0"/>
          </a:xfrm>
          <a:prstGeom prst="line">
            <a:avLst/>
          </a:prstGeom>
          <a:ln w="9525">
            <a:solidFill>
              <a:srgbClr val="57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E802CD1-C943-8D46-91A4-E3547F67E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0761" y="4330854"/>
            <a:ext cx="972149" cy="70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6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15EE57-1CEB-8D4C-B086-829C1940EE0E}"/>
              </a:ext>
            </a:extLst>
          </p:cNvPr>
          <p:cNvSpPr/>
          <p:nvPr userDrawn="1"/>
        </p:nvSpPr>
        <p:spPr>
          <a:xfrm>
            <a:off x="0" y="1182935"/>
            <a:ext cx="9144000" cy="3129784"/>
          </a:xfrm>
          <a:prstGeom prst="rect">
            <a:avLst/>
          </a:prstGeom>
          <a:solidFill>
            <a:srgbClr val="1A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FD8190-D209-FD4A-A39D-EBBCF287DDD4}"/>
              </a:ext>
            </a:extLst>
          </p:cNvPr>
          <p:cNvSpPr/>
          <p:nvPr userDrawn="1"/>
        </p:nvSpPr>
        <p:spPr>
          <a:xfrm>
            <a:off x="2971637" y="328860"/>
            <a:ext cx="4324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00" b="1" i="0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Enabling the decarbonisation of Australia’s energy networks</a:t>
            </a:r>
            <a:endParaRPr lang="en-AU" sz="2200" b="1" i="0" dirty="0">
              <a:solidFill>
                <a:srgbClr val="1A44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E6C6B-803A-E045-90F8-57997288F1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525" y="244226"/>
            <a:ext cx="1148255" cy="832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ABCAF8-46DF-4577-8766-98C28857C224}"/>
              </a:ext>
            </a:extLst>
          </p:cNvPr>
          <p:cNvSpPr txBox="1"/>
          <p:nvPr userDrawn="1"/>
        </p:nvSpPr>
        <p:spPr>
          <a:xfrm>
            <a:off x="2310307" y="3356591"/>
            <a:ext cx="4523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Fuels CRC is supported through the Australian Government’s Cooperative Research Centres Program. We gratefully acknowledge the cash and in-kind support from all our research, government and industry participants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E5ACD-FD20-429E-8CE2-77BB2644BB8A}"/>
              </a:ext>
            </a:extLst>
          </p:cNvPr>
          <p:cNvSpPr txBox="1"/>
          <p:nvPr userDrawn="1"/>
        </p:nvSpPr>
        <p:spPr>
          <a:xfrm>
            <a:off x="3732272" y="1900980"/>
            <a:ext cx="263749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futurefuelscrc</a:t>
            </a:r>
          </a:p>
          <a:p>
            <a:pPr>
              <a:spcBef>
                <a:spcPts val="8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futurefuelscrc.com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FF2F7C5-9723-422A-B95E-4013997CE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0444" y="1900980"/>
            <a:ext cx="331828" cy="769441"/>
          </a:xfrm>
          <a:prstGeom prst="rect">
            <a:avLst/>
          </a:prstGeom>
        </p:spPr>
      </p:pic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1B286AE-878D-DE80-5CD8-8ABAB3E2DA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54520" y="4363134"/>
            <a:ext cx="4985554" cy="66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9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8F225-3FCC-8D46-9F99-17F562874DFF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79E40-2680-C047-8B6E-7917035D4D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77" r:id="rId3"/>
    <p:sldLayoutId id="2147483673" r:id="rId4"/>
    <p:sldLayoutId id="2147483689" r:id="rId5"/>
    <p:sldLayoutId id="2147483692" r:id="rId6"/>
    <p:sldLayoutId id="2147483682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4B452-B39E-DE47-8FF7-715397CAAD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8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CB0AB9-57FC-7E46-B7B8-B5A5541235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Repurposing Existing Pipelines</a:t>
            </a:r>
          </a:p>
        </p:txBody>
      </p:sp>
    </p:spTree>
    <p:extLst>
      <p:ext uri="{BB962C8B-B14F-4D97-AF65-F5344CB8AC3E}">
        <p14:creationId xmlns:p14="http://schemas.microsoft.com/office/powerpoint/2010/main" val="48591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3F7E5-A8F7-4E07-57AF-67F16AB39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9CAF31-2FB5-84DB-377E-D2DA7330F6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9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462552-6706-4652-C12D-7A607EC02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Pipeline Integrity Management</a:t>
            </a:r>
          </a:p>
        </p:txBody>
      </p:sp>
    </p:spTree>
    <p:extLst>
      <p:ext uri="{BB962C8B-B14F-4D97-AF65-F5344CB8AC3E}">
        <p14:creationId xmlns:p14="http://schemas.microsoft.com/office/powerpoint/2010/main" val="3877580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3B6A2-D1BD-B8C6-8569-0525ECA9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Principals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C1CD5-EDF6-4902-CE3C-7BBD83345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Section 9.1 -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C5081-9A86-49E0-E2FC-CD308F2ADA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93414"/>
            <a:ext cx="5667375" cy="2776093"/>
          </a:xfrm>
        </p:spPr>
        <p:txBody>
          <a:bodyPr>
            <a:normAutofit lnSpcReduction="10000"/>
          </a:bodyPr>
          <a:lstStyle/>
          <a:p>
            <a:r>
              <a:rPr lang="en-AU" dirty="0"/>
              <a:t>Chapter defines the requirements for integrity management of hydrogen pipelines</a:t>
            </a:r>
          </a:p>
          <a:p>
            <a:r>
              <a:rPr lang="en-AU" dirty="0"/>
              <a:t>Outlines supplementary requirements to AS 2885.3 that should be applied in hydrogen service</a:t>
            </a:r>
          </a:p>
          <a:p>
            <a:pPr lvl="1"/>
            <a:r>
              <a:rPr lang="en-AU" dirty="0"/>
              <a:t>Pipe wall integrity and anomaly assessments</a:t>
            </a:r>
          </a:p>
          <a:p>
            <a:pPr lvl="1"/>
            <a:r>
              <a:rPr lang="en-AU" dirty="0"/>
              <a:t>Fitness for service assessment</a:t>
            </a:r>
          </a:p>
          <a:p>
            <a:pPr lvl="1"/>
            <a:r>
              <a:rPr lang="en-AU" dirty="0"/>
              <a:t>Operation and maintenance activities</a:t>
            </a:r>
          </a:p>
          <a:p>
            <a:pPr lvl="1"/>
            <a:r>
              <a:rPr lang="en-AU" dirty="0"/>
              <a:t>Defect repair</a:t>
            </a:r>
          </a:p>
          <a:p>
            <a:pPr lvl="1"/>
            <a:r>
              <a:rPr lang="en-AU" dirty="0"/>
              <a:t>Pipeline integrity assessment methods (e.g. inspection, testing)</a:t>
            </a:r>
          </a:p>
          <a:p>
            <a:r>
              <a:rPr lang="en-AU" dirty="0"/>
              <a:t>There is key knowledge gaps in industry understanding of anomaly assessment methods – acknowledged that many existing empirical assessment methods may not be suitable for hydrogen pipelines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FB5C23-77AA-B71F-656D-90D76C41B99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0" y="1221750"/>
            <a:ext cx="27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33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33559C-B29A-659D-CC66-16A01EC9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Pipe Wall Integrity Threats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DC5150-2627-D442-84BF-B4CE5D333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438" y="1155700"/>
            <a:ext cx="4183062" cy="374629"/>
          </a:xfrm>
        </p:spPr>
        <p:txBody>
          <a:bodyPr>
            <a:normAutofit/>
          </a:bodyPr>
          <a:lstStyle/>
          <a:p>
            <a:pPr algn="ctr"/>
            <a:r>
              <a:rPr lang="en-AU" sz="1200" dirty="0"/>
              <a:t>Section 9.2 – Pipe wall integrity threats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2D2F5-51D1-D606-32C7-9565E65B0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40" y="1413963"/>
            <a:ext cx="3012202" cy="34312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46CBBD-9A66-F164-3205-EAC394C0B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93414"/>
            <a:ext cx="4116896" cy="2682671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BFA3198-6486-2134-36A8-AC88421FB4BD}"/>
              </a:ext>
            </a:extLst>
          </p:cNvPr>
          <p:cNvSpPr txBox="1">
            <a:spLocks/>
          </p:cNvSpPr>
          <p:nvPr/>
        </p:nvSpPr>
        <p:spPr>
          <a:xfrm>
            <a:off x="4505834" y="1187242"/>
            <a:ext cx="4183062" cy="374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1A44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dirty="0"/>
              <a:t>Figure 9.1 – Overview of line-pipe wall integrity threats and failure modes</a:t>
            </a:r>
          </a:p>
        </p:txBody>
      </p:sp>
    </p:spTree>
    <p:extLst>
      <p:ext uri="{BB962C8B-B14F-4D97-AF65-F5344CB8AC3E}">
        <p14:creationId xmlns:p14="http://schemas.microsoft.com/office/powerpoint/2010/main" val="2134728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1727A-10AA-5A62-5475-B8D0E99A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Evolving Knowledge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9615B-1CD5-15DC-FBDD-24BBC75BC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Section 9.2.2 – Available Research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99A32-BE91-4E7D-9342-18D833A8D6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93415"/>
            <a:ext cx="5667375" cy="2616410"/>
          </a:xfrm>
        </p:spPr>
        <p:txBody>
          <a:bodyPr>
            <a:normAutofit lnSpcReduction="10000"/>
          </a:bodyPr>
          <a:lstStyle/>
          <a:p>
            <a:r>
              <a:rPr lang="en-AU" dirty="0"/>
              <a:t>Current anomaly assessment practices AS2885.3 Section 9 – many of these are empirical methods based on full scale testing </a:t>
            </a:r>
          </a:p>
          <a:p>
            <a:pPr lvl="1"/>
            <a:r>
              <a:rPr lang="en-AU" dirty="0"/>
              <a:t>these methods lack validation for hydrogen.</a:t>
            </a:r>
          </a:p>
          <a:p>
            <a:r>
              <a:rPr lang="en-AU" dirty="0"/>
              <a:t>Anomaly assessment methods independent of toughness, ductility, or fatigue resistance </a:t>
            </a:r>
            <a:r>
              <a:rPr lang="en-AU" b="1" u="sng" dirty="0"/>
              <a:t>may</a:t>
            </a:r>
            <a:r>
              <a:rPr lang="en-AU" dirty="0"/>
              <a:t> remain applicable.</a:t>
            </a:r>
          </a:p>
          <a:p>
            <a:r>
              <a:rPr lang="en-AU" dirty="0"/>
              <a:t>Several research initiatives are addressing this knowledge gaps:</a:t>
            </a:r>
          </a:p>
          <a:p>
            <a:pPr lvl="1"/>
            <a:r>
              <a:rPr lang="en-AU" dirty="0"/>
              <a:t>Full-scale fatigue testing by EPRG</a:t>
            </a:r>
          </a:p>
          <a:p>
            <a:pPr lvl="1"/>
            <a:r>
              <a:rPr lang="en-AU" dirty="0"/>
              <a:t>PRCI full-scale testing program on 7 typical pipeline defects</a:t>
            </a:r>
          </a:p>
          <a:p>
            <a:pPr lvl="1"/>
            <a:r>
              <a:rPr lang="en-AU" dirty="0"/>
              <a:t>Full scale and sub scale testing by industry projects and JIP</a:t>
            </a:r>
          </a:p>
          <a:p>
            <a:r>
              <a:rPr lang="en-AU" dirty="0"/>
              <a:t>H2CoP recommends the use of detailed fracture mechanics based approaches (API 579 / BS 7910) where uncertainty exists.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D505CA-71D6-4488-B213-6034840FB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160" y="535505"/>
            <a:ext cx="2024979" cy="1468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C3F52A-5734-7388-EA4A-480D59E1C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246581"/>
            <a:ext cx="2531031" cy="18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E5D0D-7D34-E1D4-0595-9C9C4F99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Corrosion Metal Loss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FAE28-EB07-A5EE-3F4D-720D98A8F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Section 9.2.3 – Anomaly Assessment Methods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A36D5-EE03-D087-14C5-0191CA76ED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93415"/>
            <a:ext cx="5858408" cy="2616410"/>
          </a:xfrm>
        </p:spPr>
        <p:txBody>
          <a:bodyPr>
            <a:normAutofit lnSpcReduction="10000"/>
          </a:bodyPr>
          <a:lstStyle/>
          <a:p>
            <a:r>
              <a:rPr lang="en-AU" dirty="0"/>
              <a:t>Metal loss due to external corrosion</a:t>
            </a:r>
          </a:p>
          <a:p>
            <a:pPr lvl="1"/>
            <a:r>
              <a:rPr lang="en-AU" dirty="0"/>
              <a:t>Corrosion rate likely not affected by hydrogen</a:t>
            </a:r>
          </a:p>
          <a:p>
            <a:r>
              <a:rPr lang="en-AU" dirty="0"/>
              <a:t>Indirect effects include hydrogen concentration increase at locally thin areas</a:t>
            </a:r>
          </a:p>
          <a:p>
            <a:pPr lvl="1"/>
            <a:r>
              <a:rPr lang="en-AU" dirty="0"/>
              <a:t>Reduction in tensile ductility reduces collapse pressure</a:t>
            </a:r>
          </a:p>
          <a:p>
            <a:r>
              <a:rPr lang="en-AU" dirty="0"/>
              <a:t>ASME B31.12 GR-5.3.2 notes that remaining strength of pipelines can be determined in accordance with ASME B31G</a:t>
            </a:r>
          </a:p>
          <a:p>
            <a:r>
              <a:rPr lang="en-AU" dirty="0"/>
              <a:t>H2CoP does not proposed to alter the assessment methods for general </a:t>
            </a:r>
            <a:r>
              <a:rPr lang="en-AU" b="1" u="sng" dirty="0"/>
              <a:t>local (non-complex) metal loss </a:t>
            </a:r>
            <a:r>
              <a:rPr lang="en-AU" dirty="0"/>
              <a:t>in the </a:t>
            </a:r>
            <a:r>
              <a:rPr lang="en-AU" b="1" u="sng" dirty="0"/>
              <a:t>pipe body</a:t>
            </a:r>
            <a:r>
              <a:rPr lang="en-AU" dirty="0"/>
              <a:t>.</a:t>
            </a:r>
          </a:p>
          <a:p>
            <a:r>
              <a:rPr lang="en-AU" dirty="0"/>
              <a:t>Complex corrosion – e.g. dent + corrosion, corrosion on girth weld</a:t>
            </a:r>
          </a:p>
          <a:p>
            <a:pPr lvl="1"/>
            <a:r>
              <a:rPr lang="en-AU" dirty="0"/>
              <a:t>API 579 Level 3 assessment using actual material properties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DA66C-D5BC-0F9C-EB72-9AFC3A91D1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0" t="1992" r="1462"/>
          <a:stretch/>
        </p:blipFill>
        <p:spPr>
          <a:xfrm>
            <a:off x="6603164" y="1125414"/>
            <a:ext cx="2232026" cy="236518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784C616-DAAF-1C1D-ECB5-929FE6008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116947"/>
              </p:ext>
            </p:extLst>
          </p:nvPr>
        </p:nvGraphicFramePr>
        <p:xfrm>
          <a:off x="1344613" y="4142532"/>
          <a:ext cx="6096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76200121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9253334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6028983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14379974"/>
                    </a:ext>
                  </a:extLst>
                </a:gridCol>
              </a:tblGrid>
              <a:tr h="227460">
                <a:tc>
                  <a:txBody>
                    <a:bodyPr/>
                    <a:lstStyle/>
                    <a:p>
                      <a:r>
                        <a:rPr lang="en-AU" sz="1050" dirty="0"/>
                        <a:t>EPRG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Level 2A / 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Level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882921"/>
                  </a:ext>
                </a:extLst>
              </a:tr>
              <a:tr h="516954">
                <a:tc>
                  <a:txBody>
                    <a:bodyPr/>
                    <a:lstStyle/>
                    <a:p>
                      <a:r>
                        <a:rPr lang="en-AU" sz="1050" dirty="0"/>
                        <a:t>Volumetric Defects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Net Section Stress &lt; Yield Strength</a:t>
                      </a:r>
                    </a:p>
                    <a:p>
                      <a:r>
                        <a:rPr lang="en-AU" sz="1050" dirty="0"/>
                        <a:t>B31.G / DNV-RP-F101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Per 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API 579 Annex 2D using actual tensile test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8664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CCA3C9E-CB2D-481C-5034-2EC12FDF5CE5}"/>
              </a:ext>
            </a:extLst>
          </p:cNvPr>
          <p:cNvSpPr txBox="1"/>
          <p:nvPr/>
        </p:nvSpPr>
        <p:spPr>
          <a:xfrm>
            <a:off x="6636138" y="3490598"/>
            <a:ext cx="2166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/>
              <a:t>Review of Integrity Threat Characterisation Resulting from Hydrogen Gas Pipeline Service,  DOT/PHMSA Project 693JK32210013POTA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E6AE15-5E62-B5BC-F3BD-595630D36BE7}"/>
              </a:ext>
            </a:extLst>
          </p:cNvPr>
          <p:cNvSpPr txBox="1"/>
          <p:nvPr/>
        </p:nvSpPr>
        <p:spPr>
          <a:xfrm>
            <a:off x="2302929" y="4939136"/>
            <a:ext cx="4179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/>
              <a:t>EPRG Hydrogen Pipelines Integrity Management and Repurposing Guideline White Paper Rev.1 </a:t>
            </a:r>
          </a:p>
        </p:txBody>
      </p:sp>
    </p:spTree>
    <p:extLst>
      <p:ext uri="{BB962C8B-B14F-4D97-AF65-F5344CB8AC3E}">
        <p14:creationId xmlns:p14="http://schemas.microsoft.com/office/powerpoint/2010/main" val="1914818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F2521-BC8A-3B83-0B87-588153A6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Dents and Geometric Anomalies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95E3F-418C-FAFA-8CE8-0A2C5F9C8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Section 9.2.3 – Anomaly Assessment Methods </a:t>
            </a: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72CC5-0E18-AA48-131C-47D2374B30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93414"/>
            <a:ext cx="5667375" cy="2616411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Test data shows a relationship between stress triaxiality and hydrogen sensitivity</a:t>
            </a:r>
          </a:p>
          <a:p>
            <a:pPr lvl="1"/>
            <a:r>
              <a:rPr lang="en-AU" dirty="0"/>
              <a:t>The stress state may result in a higher concentration of hydrogen and decrease in failure strain.</a:t>
            </a:r>
          </a:p>
          <a:p>
            <a:r>
              <a:rPr lang="en-AU" dirty="0"/>
              <a:t>The H2CoP generally recommends the requirements of ASME B31.12 be applied, for example:</a:t>
            </a:r>
          </a:p>
          <a:p>
            <a:pPr lvl="1"/>
            <a:r>
              <a:rPr lang="en-AU" b="1" dirty="0"/>
              <a:t>Plain Dents: </a:t>
            </a:r>
            <a:r>
              <a:rPr lang="en-AU" dirty="0"/>
              <a:t>Plain dents in the pipe body should be assessed using a dent strain calculation, </a:t>
            </a:r>
            <a:r>
              <a:rPr lang="en-AU" b="1" dirty="0"/>
              <a:t>dent strain should not exceed 2%.</a:t>
            </a:r>
          </a:p>
          <a:p>
            <a:pPr lvl="1"/>
            <a:r>
              <a:rPr lang="en-AU" b="1" dirty="0"/>
              <a:t>Dents on Welds: </a:t>
            </a:r>
            <a:r>
              <a:rPr lang="en-AU" dirty="0"/>
              <a:t>All </a:t>
            </a:r>
            <a:r>
              <a:rPr lang="en-AU" b="1" dirty="0"/>
              <a:t>dents on welds should be assessed by ECA</a:t>
            </a:r>
            <a:r>
              <a:rPr lang="en-AU" dirty="0"/>
              <a:t>.</a:t>
            </a:r>
          </a:p>
          <a:p>
            <a:pPr lvl="1"/>
            <a:r>
              <a:rPr lang="en-AU" b="1" dirty="0"/>
              <a:t>Cracked Dents: </a:t>
            </a:r>
            <a:r>
              <a:rPr lang="en-AU" dirty="0"/>
              <a:t>Dents that contain cracks </a:t>
            </a:r>
            <a:r>
              <a:rPr lang="en-AU" b="1" dirty="0"/>
              <a:t>are unacceptable</a:t>
            </a:r>
            <a:r>
              <a:rPr lang="en-AU" dirty="0"/>
              <a:t>.</a:t>
            </a:r>
          </a:p>
          <a:p>
            <a:pPr lvl="1"/>
            <a:r>
              <a:rPr lang="en-AU" b="1" dirty="0"/>
              <a:t>Corroded Dents: </a:t>
            </a:r>
            <a:r>
              <a:rPr lang="en-AU" dirty="0"/>
              <a:t>the H2CoP limits depth and length of corrosion in dents, </a:t>
            </a:r>
            <a:r>
              <a:rPr lang="en-AU" b="1" dirty="0"/>
              <a:t>dents should be subject to fatigue assessment</a:t>
            </a:r>
            <a:r>
              <a:rPr lang="en-AU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0ABB9B-AF33-C624-5272-04F887EF7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262" y="1593414"/>
            <a:ext cx="2782249" cy="159817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D955B4-FB8F-2627-4C23-1F5CF00A2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38087"/>
              </p:ext>
            </p:extLst>
          </p:nvPr>
        </p:nvGraphicFramePr>
        <p:xfrm>
          <a:off x="1586387" y="4132029"/>
          <a:ext cx="6096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76200121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9253334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6028983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14379974"/>
                    </a:ext>
                  </a:extLst>
                </a:gridCol>
              </a:tblGrid>
              <a:tr h="167292">
                <a:tc>
                  <a:txBody>
                    <a:bodyPr/>
                    <a:lstStyle/>
                    <a:p>
                      <a:r>
                        <a:rPr lang="en-AU" sz="1050" dirty="0"/>
                        <a:t>EPRG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Level 2A / 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Level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882921"/>
                  </a:ext>
                </a:extLst>
              </a:tr>
              <a:tr h="380208">
                <a:tc>
                  <a:txBody>
                    <a:bodyPr/>
                    <a:lstStyle/>
                    <a:p>
                      <a:r>
                        <a:rPr lang="en-AU" sz="1050" dirty="0"/>
                        <a:t>Dents / Dent-Gouge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Allowable strain 2% for H2 service for plain 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Per 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API 579 Annex 2D using actual tensile test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8664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E5E50BA-75F1-CB45-5A0D-765639CF8E2E}"/>
              </a:ext>
            </a:extLst>
          </p:cNvPr>
          <p:cNvSpPr txBox="1"/>
          <p:nvPr/>
        </p:nvSpPr>
        <p:spPr>
          <a:xfrm>
            <a:off x="2302929" y="4939136"/>
            <a:ext cx="4179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/>
              <a:t>EPRG Hydrogen Pipelines Integrity Management and Repurposing Guideline White Paper Rev.1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8DD5D-4643-38A6-D7CE-B367E47CDDE0}"/>
              </a:ext>
            </a:extLst>
          </p:cNvPr>
          <p:cNvSpPr txBox="1"/>
          <p:nvPr/>
        </p:nvSpPr>
        <p:spPr>
          <a:xfrm>
            <a:off x="6284391" y="3191590"/>
            <a:ext cx="2789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" dirty="0"/>
              <a:t>Literature Survey on Repurposing Pipelines for Hydrogen Service, DOT/PHMSA Contract Number: 693JK322RA001</a:t>
            </a:r>
          </a:p>
        </p:txBody>
      </p:sp>
    </p:spTree>
    <p:extLst>
      <p:ext uri="{BB962C8B-B14F-4D97-AF65-F5344CB8AC3E}">
        <p14:creationId xmlns:p14="http://schemas.microsoft.com/office/powerpoint/2010/main" val="112855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D0AE-489D-F35F-13E4-C1EB1ECF3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Crack-Like Flaws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47822-53DC-CAFA-F5BE-D79BA34F6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Section 9.2.3 – Anomaly Assessment Methods </a:t>
            </a: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BB5F6-48D1-3E2E-3758-F67BDF26DF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93415"/>
            <a:ext cx="5667375" cy="2616410"/>
          </a:xfrm>
        </p:spPr>
        <p:txBody>
          <a:bodyPr/>
          <a:lstStyle/>
          <a:p>
            <a:r>
              <a:rPr lang="en-AU" dirty="0"/>
              <a:t>Crack-like anomalies pose a significant risk for hydrogen pipelines and must be assessed for fracture and fatigue crack growth.</a:t>
            </a:r>
          </a:p>
          <a:p>
            <a:r>
              <a:rPr lang="en-AU" dirty="0"/>
              <a:t>A reinspection interval must be defined based on the predicted crack growth rate as well as the actual pressure cycling.</a:t>
            </a:r>
          </a:p>
          <a:p>
            <a:r>
              <a:rPr lang="en-AU" dirty="0"/>
              <a:t>Crack-like features include: environmental cracking, weld anomalies, metallurgical anomalies etc.</a:t>
            </a:r>
          </a:p>
          <a:p>
            <a:r>
              <a:rPr lang="en-AU" dirty="0"/>
              <a:t>H2CoP recommends assessment using fracture mechanics methodologies using API 579 Level 2 or 3 fracture assessment and fatigue life assessment.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D4823F8-805C-D4B4-958C-550DBB56D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069795"/>
              </p:ext>
            </p:extLst>
          </p:nvPr>
        </p:nvGraphicFramePr>
        <p:xfrm>
          <a:off x="1586387" y="4132029"/>
          <a:ext cx="6096000" cy="66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76200121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9253334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6028983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14379974"/>
                    </a:ext>
                  </a:extLst>
                </a:gridCol>
              </a:tblGrid>
              <a:tr h="167292">
                <a:tc>
                  <a:txBody>
                    <a:bodyPr/>
                    <a:lstStyle/>
                    <a:p>
                      <a:r>
                        <a:rPr lang="en-AU" sz="1050" dirty="0"/>
                        <a:t>EPRG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Level 2A / 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Level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882921"/>
                  </a:ext>
                </a:extLst>
              </a:tr>
              <a:tr h="380208">
                <a:tc>
                  <a:txBody>
                    <a:bodyPr/>
                    <a:lstStyle/>
                    <a:p>
                      <a:r>
                        <a:rPr lang="en-AU" sz="1050" dirty="0"/>
                        <a:t>Crack-Like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N5/N10 Notch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Per Level 1 / Fatigue Life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 dirty="0"/>
                        <a:t>ECA using API 579 and actual tensile test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86646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7C296C8-9A1D-D112-1897-03DE9B857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767" y="275664"/>
            <a:ext cx="2436696" cy="1490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E38E2A-0A8C-4F39-B735-052E69FCB2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244" y="1865390"/>
            <a:ext cx="1783741" cy="16197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D63A25-5973-AEDD-1185-3B5ACE6EFABA}"/>
              </a:ext>
            </a:extLst>
          </p:cNvPr>
          <p:cNvSpPr txBox="1"/>
          <p:nvPr/>
        </p:nvSpPr>
        <p:spPr>
          <a:xfrm>
            <a:off x="6599348" y="3485179"/>
            <a:ext cx="2166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/>
              <a:t>Review of Integrity Threat Characterisation Resulting from Hydrogen Gas Pipeline Service,  DOT/PHMSA Project 693JK32210013POTA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7BD8D-6F1B-3D1E-BC54-640CA43C8F6D}"/>
              </a:ext>
            </a:extLst>
          </p:cNvPr>
          <p:cNvSpPr txBox="1"/>
          <p:nvPr/>
        </p:nvSpPr>
        <p:spPr>
          <a:xfrm>
            <a:off x="2302929" y="4844256"/>
            <a:ext cx="4179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/>
              <a:t>EPRG Hydrogen Pipelines Integrity Management and Repurposing Guideline White Paper Rev.1 </a:t>
            </a:r>
          </a:p>
        </p:txBody>
      </p:sp>
    </p:spTree>
    <p:extLst>
      <p:ext uri="{BB962C8B-B14F-4D97-AF65-F5344CB8AC3E}">
        <p14:creationId xmlns:p14="http://schemas.microsoft.com/office/powerpoint/2010/main" val="2675344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72F7-37A1-3A15-1B0A-2BBBF1D6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Fitness for 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81D03-9F27-38C1-F7AB-76E333684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Section 9.3 – Fitness for Service Assessment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78D46-0D93-9D66-0989-5EEAEFC1EA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9" y="1593415"/>
            <a:ext cx="5667822" cy="2817288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H2CoP recognises AS2885.3 Section 5.6 – Fit for Purpose Assessment</a:t>
            </a:r>
          </a:p>
          <a:p>
            <a:r>
              <a:rPr lang="en-AU" dirty="0"/>
              <a:t>H2CoP recommends an </a:t>
            </a:r>
            <a:r>
              <a:rPr lang="en-AU" b="1" u="sng" dirty="0"/>
              <a:t>initial reassessment period </a:t>
            </a:r>
            <a:r>
              <a:rPr lang="en-AU" dirty="0"/>
              <a:t>of 5-years rather than 10 </a:t>
            </a:r>
          </a:p>
          <a:p>
            <a:pPr lvl="1"/>
            <a:r>
              <a:rPr lang="en-AU" dirty="0"/>
              <a:t>Interval should be established at commissioning. </a:t>
            </a:r>
          </a:p>
          <a:p>
            <a:r>
              <a:rPr lang="en-AU" dirty="0"/>
              <a:t>The FFS must demonstrate the pipeline is fit for purpose and safe to operate to the end of its stated design life.</a:t>
            </a:r>
          </a:p>
          <a:p>
            <a:r>
              <a:rPr lang="en-AU" dirty="0"/>
              <a:t>Requires consideration of known and potential degradation mechanisms</a:t>
            </a:r>
          </a:p>
          <a:p>
            <a:pPr lvl="1"/>
            <a:r>
              <a:rPr lang="en-AU" dirty="0"/>
              <a:t>Pipeline condition and rate of degradation</a:t>
            </a:r>
          </a:p>
          <a:p>
            <a:pPr lvl="1"/>
            <a:r>
              <a:rPr lang="en-AU" dirty="0"/>
              <a:t>Review operational data, condition monitoring, and inspection findings.</a:t>
            </a:r>
          </a:p>
          <a:p>
            <a:pPr lvl="1"/>
            <a:r>
              <a:rPr lang="en-AU" dirty="0"/>
              <a:t>Planned integrity management activities</a:t>
            </a:r>
          </a:p>
          <a:p>
            <a:pPr lvl="1"/>
            <a:r>
              <a:rPr lang="en-AU" dirty="0"/>
              <a:t>SMS-identified integrity related threat controls</a:t>
            </a:r>
          </a:p>
          <a:p>
            <a:pPr lvl="1"/>
            <a:r>
              <a:rPr lang="en-AU" dirty="0"/>
              <a:t>Reconfirm the suitability of inspection intervals for all integrity inspection activities </a:t>
            </a:r>
          </a:p>
          <a:p>
            <a:pPr lvl="1"/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05E66E-29EC-C116-9106-12BE0BEFA1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5726">
            <a:off x="6520230" y="591911"/>
            <a:ext cx="1586821" cy="2160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ABE31B-746D-596A-4BA0-27028FFA26C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0068">
            <a:off x="7098312" y="1914760"/>
            <a:ext cx="153427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1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EE3F-C00B-AAB7-3445-00CF388D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Operations and Maintenance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733AD-6388-4BF9-CC1D-FD0E3E1F9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Section 9.4 – Operation and Maintenance Activities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32C45-11F9-8E24-68D4-6C830AF2E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93415"/>
            <a:ext cx="5667375" cy="2616410"/>
          </a:xfrm>
        </p:spPr>
        <p:txBody>
          <a:bodyPr>
            <a:normAutofit lnSpcReduction="10000"/>
          </a:bodyPr>
          <a:lstStyle/>
          <a:p>
            <a:r>
              <a:rPr lang="en-AU" sz="1300" b="1" dirty="0"/>
              <a:t>Coating and CP Surveys </a:t>
            </a:r>
            <a:r>
              <a:rPr lang="en-AU" sz="1300" dirty="0"/>
              <a:t>– Section 9.4.1</a:t>
            </a:r>
          </a:p>
          <a:p>
            <a:pPr lvl="1"/>
            <a:r>
              <a:rPr lang="en-AU" sz="1300" dirty="0"/>
              <a:t>Overpotential + Internal H</a:t>
            </a:r>
            <a:r>
              <a:rPr lang="en-AU" sz="1300" baseline="-25000" dirty="0"/>
              <a:t>2</a:t>
            </a:r>
            <a:r>
              <a:rPr lang="en-AU" sz="1300" dirty="0"/>
              <a:t> Flux</a:t>
            </a:r>
          </a:p>
          <a:p>
            <a:pPr lvl="1"/>
            <a:r>
              <a:rPr lang="en-AU" sz="1300" dirty="0"/>
              <a:t>Low coating damage risk</a:t>
            </a:r>
          </a:p>
          <a:p>
            <a:r>
              <a:rPr lang="en-AU" sz="1300" b="1" dirty="0"/>
              <a:t>Gas quality monitoring </a:t>
            </a:r>
            <a:r>
              <a:rPr lang="en-AU" sz="1300" dirty="0"/>
              <a:t>and sampling – Section 9.4.2</a:t>
            </a:r>
          </a:p>
          <a:p>
            <a:pPr lvl="1"/>
            <a:r>
              <a:rPr lang="en-AU" sz="1300" dirty="0"/>
              <a:t>Monitoring blended service</a:t>
            </a:r>
          </a:p>
          <a:p>
            <a:pPr lvl="1"/>
            <a:r>
              <a:rPr lang="en-AU" sz="1300" dirty="0"/>
              <a:t>Contaminants</a:t>
            </a:r>
          </a:p>
          <a:p>
            <a:r>
              <a:rPr lang="en-AU" sz="1300" b="1" dirty="0"/>
              <a:t>Leak detection </a:t>
            </a:r>
            <a:r>
              <a:rPr lang="en-AU" sz="1300" dirty="0"/>
              <a:t>– Section 9.4.3</a:t>
            </a:r>
          </a:p>
          <a:p>
            <a:pPr lvl="1"/>
            <a:r>
              <a:rPr lang="en-AU" sz="1300" dirty="0"/>
              <a:t>Leak management plan – leak locations and inspection frequency</a:t>
            </a:r>
          </a:p>
          <a:p>
            <a:r>
              <a:rPr lang="en-AU" sz="1300" b="1" dirty="0"/>
              <a:t>Ground movement </a:t>
            </a:r>
            <a:r>
              <a:rPr lang="en-AU" sz="1300" dirty="0"/>
              <a:t>– Section 9.4.4</a:t>
            </a:r>
          </a:p>
          <a:p>
            <a:pPr lvl="1"/>
            <a:r>
              <a:rPr lang="en-AU" sz="1300" dirty="0"/>
              <a:t>Strain damage exacerbated by hydrogen</a:t>
            </a:r>
          </a:p>
          <a:p>
            <a:pPr lvl="1"/>
            <a:r>
              <a:rPr lang="en-AU" sz="1300" dirty="0"/>
              <a:t>Ground movement threats – SMS and PIMP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A6D61-89E2-89F1-1611-97115E962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710" y="642118"/>
            <a:ext cx="2259453" cy="31180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83496D-7039-FEA7-20BD-EAAED6505199}"/>
              </a:ext>
            </a:extLst>
          </p:cNvPr>
          <p:cNvSpPr txBox="1"/>
          <p:nvPr/>
        </p:nvSpPr>
        <p:spPr>
          <a:xfrm>
            <a:off x="6385085" y="3791507"/>
            <a:ext cx="2166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/>
              <a:t>Review of Integrity Threat Characterisation Resulting from Hydrogen Gas Pipeline Service,  DOT/PHMSA Project 693JK32210013POTA</a:t>
            </a:r>
          </a:p>
        </p:txBody>
      </p:sp>
    </p:spTree>
    <p:extLst>
      <p:ext uri="{BB962C8B-B14F-4D97-AF65-F5344CB8AC3E}">
        <p14:creationId xmlns:p14="http://schemas.microsoft.com/office/powerpoint/2010/main" val="613701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C89F-A20A-CCEE-C2BA-C8535830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Pipeline Repair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13151-69A6-30D1-CBFC-8FA26FD4A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Section 9.5 – Pipeline Repair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332C9-89C1-29BC-0FAD-CE5EACF52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93415"/>
            <a:ext cx="5667375" cy="2616410"/>
          </a:xfrm>
        </p:spPr>
        <p:txBody>
          <a:bodyPr/>
          <a:lstStyle/>
          <a:p>
            <a:r>
              <a:rPr lang="en-AU" dirty="0"/>
              <a:t>H2CoP Refers to AS2885.3 Sections 9.5 and 9.6, notes the following additional considerations</a:t>
            </a:r>
          </a:p>
          <a:p>
            <a:r>
              <a:rPr lang="en-AU" dirty="0"/>
              <a:t>Welding (ref. Section 7.4)</a:t>
            </a:r>
          </a:p>
          <a:p>
            <a:pPr lvl="1"/>
            <a:r>
              <a:rPr lang="en-AU" dirty="0"/>
              <a:t>Potential for hydrogen related weld cracking</a:t>
            </a:r>
          </a:p>
          <a:p>
            <a:pPr lvl="1"/>
            <a:r>
              <a:rPr lang="en-AU" dirty="0"/>
              <a:t>Weld hardness </a:t>
            </a:r>
          </a:p>
          <a:p>
            <a:r>
              <a:rPr lang="en-AU" dirty="0"/>
              <a:t>Avoidance of stress concentrators that may act as crack initiation sites – exacerbated by hydrogen  </a:t>
            </a:r>
          </a:p>
          <a:p>
            <a:pPr lvl="1"/>
            <a:r>
              <a:rPr lang="en-AU" dirty="0"/>
              <a:t>Pressure cycling considerations for fatigue loading</a:t>
            </a:r>
          </a:p>
          <a:p>
            <a:r>
              <a:rPr lang="en-AU" dirty="0"/>
              <a:t>Long term compatibility of repair materials and components (ref. Chapter 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1E774E-45A2-1D2B-E67B-4C1397057E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6638">
            <a:off x="6742482" y="1160967"/>
            <a:ext cx="1440000" cy="186394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193E7E-A138-3308-E487-71B0DA04AA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0134">
            <a:off x="6750515" y="2280389"/>
            <a:ext cx="1440000" cy="18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3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2C8C-818B-5100-41B8-5533BF9D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02205-479F-7B12-E298-344A29E0B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Section 8.1 - Principals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EB52D-06E0-BB86-4CF1-D80C5ED67A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93414"/>
            <a:ext cx="5667375" cy="2721597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Repurposing offers a cost and schedule effective option to support hydrogen developments</a:t>
            </a:r>
          </a:p>
          <a:p>
            <a:r>
              <a:rPr lang="en-AU" dirty="0"/>
              <a:t>All pipelines will be suitable to transport hydrogen within some defined operating envelope. </a:t>
            </a:r>
          </a:p>
          <a:p>
            <a:r>
              <a:rPr lang="en-AU" dirty="0"/>
              <a:t>Operating envelope determined through consideration of susceptibility of pipeline to each relevant failure mode identified in the Code of Practice</a:t>
            </a:r>
          </a:p>
          <a:p>
            <a:r>
              <a:rPr lang="en-AU" dirty="0"/>
              <a:t>Themes common within the Section:</a:t>
            </a:r>
          </a:p>
          <a:p>
            <a:pPr lvl="1"/>
            <a:r>
              <a:rPr lang="en-AU" dirty="0"/>
              <a:t>Change of service AS2885.3 Section 10, AS/NZS 2885.6 Section 5.5.4 (SMS)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AU" dirty="0">
                <a:sym typeface="Wingdings" panose="05000000000000000000" pitchFamily="2" charset="2"/>
              </a:rPr>
              <a:t>Approach consistent with AS/NZS 2885.1 Section 9 MAOP Upgrade</a:t>
            </a:r>
          </a:p>
          <a:p>
            <a:pPr lvl="1"/>
            <a:r>
              <a:rPr lang="en-AU" dirty="0">
                <a:sym typeface="Wingdings" panose="05000000000000000000" pitchFamily="2" charset="2"/>
              </a:rPr>
              <a:t>Counter to new pipeline design, we start with fixed asset which will drive the safe operating envelope</a:t>
            </a:r>
          </a:p>
          <a:p>
            <a:pPr marL="342900" lvl="1" indent="0">
              <a:buNone/>
            </a:pPr>
            <a:r>
              <a:rPr lang="en-AU" dirty="0">
                <a:sym typeface="Wingdings" panose="05000000000000000000" pitchFamily="2" charset="2"/>
              </a:rPr>
              <a:t>The pipeline line pipe will drive operating envelope</a:t>
            </a:r>
            <a:endParaRPr lang="en-AU" dirty="0"/>
          </a:p>
          <a:p>
            <a:pPr lvl="1"/>
            <a:r>
              <a:rPr lang="en-AU" dirty="0"/>
              <a:t>As assessment gets more granular - consider cost benefit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634D8-3991-F3B2-5075-AA1DA9A1FA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415" y="1917653"/>
            <a:ext cx="1022553" cy="14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69321B-B74C-3F9C-B934-951B98DC8B6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608" y="178055"/>
            <a:ext cx="1021240" cy="14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D17E1D-BA2F-7E09-92C1-220356416AB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300" y="898055"/>
            <a:ext cx="1012807" cy="14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B600C3-3477-E1A6-893C-5084016911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009" y="2838012"/>
            <a:ext cx="110938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96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29B94-9476-D74F-6392-B29428BC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Integrity Assessment Techniques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E0AD6-B0BB-D1A4-41FF-FEBEAC8E7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Section 9.6 – Integrity Assessment Techniques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C4AC9-AC63-3649-DAB8-0E5A61D76B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93415"/>
            <a:ext cx="5667375" cy="2616410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Provides additional guidance to AS 2885.3 Section 6.5</a:t>
            </a:r>
          </a:p>
          <a:p>
            <a:r>
              <a:rPr lang="en-AU" b="1" dirty="0"/>
              <a:t>In Line Inspection</a:t>
            </a:r>
          </a:p>
          <a:p>
            <a:pPr lvl="1"/>
            <a:r>
              <a:rPr lang="en-AU" dirty="0"/>
              <a:t>Notes ILI may be more broadly applied for hydrogen pipelines due to degradation mechanisms </a:t>
            </a:r>
          </a:p>
          <a:p>
            <a:pPr lvl="2"/>
            <a:r>
              <a:rPr lang="en-AU" dirty="0"/>
              <a:t>References Appendix C regarding crack detection technology</a:t>
            </a:r>
          </a:p>
          <a:p>
            <a:pPr lvl="1"/>
            <a:r>
              <a:rPr lang="en-AU" dirty="0"/>
              <a:t>Notes additional considerations of tool materials, velocity control, tool efficacy for the damage mechanism of interest</a:t>
            </a:r>
          </a:p>
          <a:p>
            <a:r>
              <a:rPr lang="en-AU" b="1" dirty="0"/>
              <a:t>Hydrotest</a:t>
            </a:r>
          </a:p>
          <a:p>
            <a:pPr lvl="1"/>
            <a:r>
              <a:rPr lang="en-AU" dirty="0"/>
              <a:t>Re-hydrotesting to re-baseline the minimum pipeline condition</a:t>
            </a:r>
          </a:p>
          <a:p>
            <a:pPr lvl="1"/>
            <a:r>
              <a:rPr lang="en-AU" dirty="0"/>
              <a:t>Provides guidelines where hydro-test used for defect sizing </a:t>
            </a:r>
          </a:p>
          <a:p>
            <a:r>
              <a:rPr lang="en-AU" dirty="0"/>
              <a:t>Section provides guidance on assumptions to be made in FFS assessment if no crack-like indications identified in inspection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897DC-83B1-6EFF-E4A3-15049C99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000" y="1562381"/>
            <a:ext cx="2700000" cy="201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37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15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2ED1-E219-5532-00C3-79204F20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AS2885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82FB3-D48B-5EF5-F5D9-F555DC738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Section 8.2 – AS/NZS 2885 Requirement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725A0-554D-3D31-819F-A27EC86639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93415"/>
            <a:ext cx="5667375" cy="2616410"/>
          </a:xfrm>
        </p:spPr>
        <p:txBody>
          <a:bodyPr>
            <a:normAutofit fontScale="70000" lnSpcReduction="20000"/>
          </a:bodyPr>
          <a:lstStyle/>
          <a:p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2885.3-2022 Section 10 requires an assessment of the change according to an established change management system.</a:t>
            </a:r>
          </a:p>
          <a:p>
            <a:r>
              <a:rPr lang="en-AU" sz="1800" dirty="0">
                <a:ea typeface="Calibri" panose="020F0502020204030204" pitchFamily="34" charset="0"/>
                <a:cs typeface="Times New Roman" panose="02020603050405020304" pitchFamily="18" charset="0"/>
              </a:rPr>
              <a:t>Key Considerations</a:t>
            </a:r>
            <a:endParaRPr lang="en-A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A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of risk</a:t>
            </a:r>
            <a:r>
              <a:rPr lang="en-A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public, property, environment or to the pipeline.</a:t>
            </a:r>
          </a:p>
          <a:p>
            <a:pPr lvl="1"/>
            <a:r>
              <a:rPr lang="en-A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 of the line pipe</a:t>
            </a:r>
            <a:r>
              <a:rPr lang="en-A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hydrogen</a:t>
            </a:r>
          </a:p>
          <a:p>
            <a:pPr lvl="1"/>
            <a:r>
              <a:rPr lang="en-A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physical condition of the </a:t>
            </a:r>
            <a:r>
              <a:rPr lang="en-A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pipeline and fitness for service </a:t>
            </a:r>
            <a:r>
              <a:rPr lang="en-A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hydrogen</a:t>
            </a:r>
          </a:p>
          <a:p>
            <a:pPr lvl="1"/>
            <a:r>
              <a:rPr lang="en-A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 conditions </a:t>
            </a:r>
            <a:r>
              <a:rPr lang="en-A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original design basis.</a:t>
            </a:r>
          </a:p>
          <a:p>
            <a:pPr lvl="1"/>
            <a:r>
              <a:rPr lang="en-A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Stations and equipment</a:t>
            </a:r>
          </a:p>
          <a:p>
            <a:pPr lvl="1"/>
            <a:r>
              <a:rPr lang="en-A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Adequacy of </a:t>
            </a:r>
            <a:r>
              <a:rPr lang="en-A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 controls</a:t>
            </a:r>
          </a:p>
          <a:p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AS/NZS 2885.6 requires a </a:t>
            </a:r>
            <a:r>
              <a:rPr lang="en-A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of operating conditions SMS</a:t>
            </a:r>
            <a:r>
              <a:rPr lang="en-A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there is a change in operating conditions as identified in AS2885.3 Section 10, which includes change of process fluid.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B9A574-0268-C32B-646A-5E64BF2B1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263" y="946565"/>
            <a:ext cx="2316770" cy="347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4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D0F6-7B5C-7260-20ED-903BD054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Repurposing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2F2DB-F569-87B7-45A5-A7DD55874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Section 8.3 Requalification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951F2-B01E-F091-4FC0-A589EF3129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93415"/>
            <a:ext cx="5667375" cy="1101973"/>
          </a:xfrm>
        </p:spPr>
        <p:txBody>
          <a:bodyPr>
            <a:noAutofit/>
          </a:bodyPr>
          <a:lstStyle/>
          <a:p>
            <a:r>
              <a:rPr lang="en-AU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8.3.1 – Pipeline Repurposing Design Basis</a:t>
            </a:r>
          </a:p>
          <a:p>
            <a:r>
              <a:rPr lang="en-AU" i="1" dirty="0">
                <a:ea typeface="Calibri" panose="020F0502020204030204" pitchFamily="34" charset="0"/>
                <a:cs typeface="Times New Roman" panose="02020603050405020304" pitchFamily="18" charset="0"/>
              </a:rPr>
              <a:t>Section 8.3.2 – Assessment </a:t>
            </a:r>
          </a:p>
          <a:p>
            <a:r>
              <a:rPr lang="en-AU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8.3.3 – Checklist</a:t>
            </a:r>
          </a:p>
          <a:p>
            <a:r>
              <a:rPr lang="en-AU" i="1" dirty="0">
                <a:ea typeface="Calibri" panose="020F0502020204030204" pitchFamily="34" charset="0"/>
                <a:cs typeface="Times New Roman" panose="02020603050405020304" pitchFamily="18" charset="0"/>
              </a:rPr>
              <a:t>Section 8.3.4 – Safety in Design</a:t>
            </a:r>
            <a:endParaRPr lang="en-AU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pic>
        <p:nvPicPr>
          <p:cNvPr id="1026" name="Picture 2" descr="Figure 1 from Inherently Safer Design: An Overview of Key Elements ...">
            <a:extLst>
              <a:ext uri="{FF2B5EF4-FFF2-40B4-BE49-F238E27FC236}">
                <a16:creationId xmlns:a16="http://schemas.microsoft.com/office/drawing/2014/main" id="{7C63A8C3-4A44-E6CB-5AB6-E0AA430DF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0238" y="2829678"/>
            <a:ext cx="3566293" cy="173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033FB6-3047-E12E-A6C2-11BA987D2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563" y="628107"/>
            <a:ext cx="3038384" cy="33999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F11968-E715-31D0-2DD7-C376AF7BF2E4}"/>
              </a:ext>
            </a:extLst>
          </p:cNvPr>
          <p:cNvSpPr txBox="1"/>
          <p:nvPr/>
        </p:nvSpPr>
        <p:spPr>
          <a:xfrm>
            <a:off x="4880539" y="4007561"/>
            <a:ext cx="39365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spcAft>
                <a:spcPts val="800"/>
              </a:spcAft>
            </a:pPr>
            <a:r>
              <a:rPr lang="en-AU" sz="105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Figure 8‑1: Pipeline repurposing evaluation process</a:t>
            </a:r>
          </a:p>
        </p:txBody>
      </p:sp>
    </p:spTree>
    <p:extLst>
      <p:ext uri="{BB962C8B-B14F-4D97-AF65-F5344CB8AC3E}">
        <p14:creationId xmlns:p14="http://schemas.microsoft.com/office/powerpoint/2010/main" val="422566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DCCD6-0308-6CBB-2B7C-24BD5A75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Line Pipe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9696D-418D-C86B-4921-F945ECDF6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Section 8.4 – Line Pipe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C03BC-FA00-DDC7-8857-E6AE4A504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93414"/>
            <a:ext cx="5323802" cy="2616411"/>
          </a:xfrm>
        </p:spPr>
        <p:txBody>
          <a:bodyPr>
            <a:normAutofit fontScale="77500" lnSpcReduction="20000"/>
          </a:bodyPr>
          <a:lstStyle/>
          <a:p>
            <a:r>
              <a:rPr lang="en-AU" sz="1800" i="1" dirty="0">
                <a:cs typeface="Times New Roman" panose="02020603050405020304" pitchFamily="18" charset="0"/>
              </a:rPr>
              <a:t>Section 8.4.1 – General considerations </a:t>
            </a:r>
          </a:p>
          <a:p>
            <a:r>
              <a:rPr lang="en-AU" sz="1800" i="1" dirty="0">
                <a:cs typeface="Times New Roman" panose="02020603050405020304" pitchFamily="18" charset="0"/>
              </a:rPr>
              <a:t>Section 8.4.2 – Required Data</a:t>
            </a:r>
          </a:p>
          <a:p>
            <a:r>
              <a:rPr lang="en-AU" sz="1800" i="1" dirty="0">
                <a:cs typeface="Times New Roman" panose="02020603050405020304" pitchFamily="18" charset="0"/>
              </a:rPr>
              <a:t>Section 8.4.3 – Measurement of Properties</a:t>
            </a:r>
          </a:p>
          <a:p>
            <a:r>
              <a:rPr lang="en-AU" sz="1800" i="1" dirty="0">
                <a:cs typeface="Times New Roman" panose="02020603050405020304" pitchFamily="18" charset="0"/>
              </a:rPr>
              <a:t>Section 8.4.4 – Fitness for Service Assessment</a:t>
            </a:r>
          </a:p>
          <a:p>
            <a:r>
              <a:rPr lang="en-AU" sz="1800" dirty="0">
                <a:ea typeface="Calibri" panose="020F0502020204030204" pitchFamily="34" charset="0"/>
                <a:cs typeface="Times New Roman" panose="02020603050405020304" pitchFamily="18" charset="0"/>
              </a:rPr>
              <a:t>For most pipeline systems, the line-pipe is the critical component determining the allowable operating envelope.</a:t>
            </a:r>
          </a:p>
          <a:p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 new pipelines – a profile of the pipeline material properties (pipe population characteristics) must be determined.</a:t>
            </a:r>
          </a:p>
          <a:p>
            <a:r>
              <a:rPr lang="en-AU" sz="1800" dirty="0">
                <a:cs typeface="Times New Roman" panose="02020603050405020304" pitchFamily="18" charset="0"/>
              </a:rPr>
              <a:t>Section 5.6 describes materials testing requirements and statistical review of measured data</a:t>
            </a:r>
          </a:p>
          <a:p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pipeline design should not be assumed to comply with current standards.</a:t>
            </a:r>
          </a:p>
          <a:p>
            <a:endParaRPr lang="en-AU" sz="1800" dirty="0"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95944A-6DB9-140B-C68C-6D472C525BB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601" y="638995"/>
            <a:ext cx="1876001" cy="17597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19F535-8088-F9C5-C9AA-FD49B8E8B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2220">
            <a:off x="6064026" y="2507628"/>
            <a:ext cx="2854198" cy="2014019"/>
          </a:xfrm>
          <a:prstGeom prst="rect">
            <a:avLst/>
          </a:prstGeom>
        </p:spPr>
      </p:pic>
      <p:pic>
        <p:nvPicPr>
          <p:cNvPr id="6" name="Picture 5" descr="A person standing next to a stack of rusty pipes&#10;&#10;AI-generated content may be incorrect.">
            <a:extLst>
              <a:ext uri="{FF2B5EF4-FFF2-40B4-BE49-F238E27FC236}">
                <a16:creationId xmlns:a16="http://schemas.microsoft.com/office/drawing/2014/main" id="{576AE52B-1EDE-DD84-6B24-BAAD70595A9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137" y="141195"/>
            <a:ext cx="1173192" cy="17597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20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8412-C729-230D-430C-F38E2BE8F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Fitness for 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67E12-F94E-E6B4-F79D-6ADFA81D4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Section 8.4.4 – Fitness for Service Assessment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04EE8-ABD6-498B-0EA5-7484CF50B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335" y="1593415"/>
            <a:ext cx="5667375" cy="2749976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Detailed assessment of pipeline condition and impact of hydrogen</a:t>
            </a:r>
          </a:p>
          <a:p>
            <a:pPr lvl="1"/>
            <a:r>
              <a:rPr lang="en-AU" dirty="0"/>
              <a:t>Identify potential defects that were previously acceptable but that may fail after conversion to H</a:t>
            </a:r>
            <a:r>
              <a:rPr lang="en-AU" baseline="-25000" dirty="0"/>
              <a:t>2</a:t>
            </a:r>
            <a:r>
              <a:rPr lang="en-AU" dirty="0"/>
              <a:t> service.</a:t>
            </a:r>
          </a:p>
          <a:p>
            <a:r>
              <a:rPr lang="en-AU" dirty="0"/>
              <a:t>Condition assessment data should consider actual pipeline condition and all hydrogen related mechanisms that may change in H</a:t>
            </a:r>
            <a:r>
              <a:rPr lang="en-AU" baseline="-25000" dirty="0"/>
              <a:t>2</a:t>
            </a:r>
            <a:r>
              <a:rPr lang="en-AU" dirty="0"/>
              <a:t> service </a:t>
            </a:r>
          </a:p>
          <a:p>
            <a:r>
              <a:rPr lang="en-AU" dirty="0"/>
              <a:t>In addition to AS 2885.3 Section 5.6, the following are also highlighted:</a:t>
            </a:r>
          </a:p>
          <a:p>
            <a:pPr lvl="1"/>
            <a:r>
              <a:rPr lang="en-AU" dirty="0"/>
              <a:t>Review of all </a:t>
            </a:r>
            <a:r>
              <a:rPr lang="en-AU" b="1" dirty="0"/>
              <a:t>condition assessment and inspection records </a:t>
            </a:r>
          </a:p>
          <a:p>
            <a:pPr lvl="1"/>
            <a:r>
              <a:rPr lang="en-AU" dirty="0"/>
              <a:t>Revision of </a:t>
            </a:r>
            <a:r>
              <a:rPr lang="en-AU" b="1" dirty="0"/>
              <a:t>past assessments of deterioration </a:t>
            </a:r>
            <a:r>
              <a:rPr lang="en-AU" dirty="0"/>
              <a:t>rate</a:t>
            </a:r>
          </a:p>
          <a:p>
            <a:pPr lvl="1"/>
            <a:r>
              <a:rPr lang="en-AU" b="1" dirty="0"/>
              <a:t>Re-analysis of existing Anomalies </a:t>
            </a:r>
            <a:r>
              <a:rPr lang="en-AU" dirty="0"/>
              <a:t>including those that were previously assessed and accepted</a:t>
            </a:r>
          </a:p>
          <a:p>
            <a:pPr lvl="1"/>
            <a:r>
              <a:rPr lang="en-AU" dirty="0"/>
              <a:t>Confirmation of </a:t>
            </a:r>
            <a:r>
              <a:rPr lang="en-AU" b="1" dirty="0"/>
              <a:t>the suitability of existing pipeline repairs </a:t>
            </a:r>
            <a:r>
              <a:rPr lang="en-AU" dirty="0"/>
              <a:t>in hydrogen service. </a:t>
            </a:r>
          </a:p>
          <a:p>
            <a:pPr lvl="1"/>
            <a:r>
              <a:rPr lang="en-AU" b="1" dirty="0"/>
              <a:t>Assessment of pipeline modifications </a:t>
            </a:r>
            <a:r>
              <a:rPr lang="en-AU" dirty="0"/>
              <a:t>made since original construction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DE037-6EDA-4DC4-C2A8-34E70A582D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9016">
            <a:off x="6557077" y="482863"/>
            <a:ext cx="1660445" cy="2155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247D35-58C7-7664-FD91-23A0D9CA6D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6077">
            <a:off x="6988168" y="1964988"/>
            <a:ext cx="1690686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7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8D901-253E-262E-FAA3-D3B36A594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Assemblies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5FA96-D590-8654-5210-5524DA856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Section 8.5 – Assemblies Components &amp;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B0F94-946B-8144-FC50-82103CCD4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93415"/>
            <a:ext cx="5667375" cy="2616410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Requalifying pipeline components and equipment in the pipeline</a:t>
            </a:r>
          </a:p>
          <a:p>
            <a:pPr lvl="1"/>
            <a:r>
              <a:rPr lang="en-AU" dirty="0"/>
              <a:t>Assessment against Chapter 4</a:t>
            </a:r>
          </a:p>
          <a:p>
            <a:r>
              <a:rPr lang="en-AU" dirty="0"/>
              <a:t>Approaches:</a:t>
            </a:r>
          </a:p>
          <a:p>
            <a:pPr lvl="1"/>
            <a:r>
              <a:rPr lang="en-AU" dirty="0"/>
              <a:t>Manufacturers Data and Information</a:t>
            </a:r>
          </a:p>
          <a:p>
            <a:pPr lvl="1"/>
            <a:r>
              <a:rPr lang="en-AU" dirty="0"/>
              <a:t>Prior Service History</a:t>
            </a:r>
          </a:p>
          <a:p>
            <a:pPr lvl="1"/>
            <a:r>
              <a:rPr lang="en-AU" dirty="0"/>
              <a:t>Component Design Assessment</a:t>
            </a:r>
          </a:p>
          <a:p>
            <a:r>
              <a:rPr lang="en-AU" dirty="0"/>
              <a:t>Considerations</a:t>
            </a:r>
          </a:p>
          <a:p>
            <a:pPr lvl="1"/>
            <a:r>
              <a:rPr lang="en-AU" dirty="0"/>
              <a:t>Materials compatibility (Section 4.2.1.3)</a:t>
            </a:r>
          </a:p>
          <a:p>
            <a:pPr lvl="1"/>
            <a:r>
              <a:rPr lang="en-AU" dirty="0"/>
              <a:t>Leaks and leak paths</a:t>
            </a:r>
          </a:p>
          <a:p>
            <a:pPr lvl="1"/>
            <a:r>
              <a:rPr lang="en-AU" dirty="0"/>
              <a:t>Function (incl. consequence of failure or failure to operate)</a:t>
            </a:r>
          </a:p>
          <a:p>
            <a:pPr lvl="1"/>
            <a:r>
              <a:rPr lang="en-AU" dirty="0"/>
              <a:t>Condition (incl. fitness for service)</a:t>
            </a:r>
          </a:p>
          <a:p>
            <a:pPr lvl="1"/>
            <a:r>
              <a:rPr lang="en-AU" dirty="0"/>
              <a:t>Cost benefit of replacement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70B03-5939-BA3C-05DE-B908F613C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4916">
            <a:off x="5905840" y="234016"/>
            <a:ext cx="2499212" cy="466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9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84DE-B4C4-1467-80F0-34FD7192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Facilities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87570-1B75-EFEF-49B2-8862FD2C9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Section 8.6 – Stations and Facilities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1B9CF-09AA-EF2B-8996-9AFBBE4758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93415"/>
            <a:ext cx="5667375" cy="2616410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Stations and facilities must also be reviewed against the guidance of the Code</a:t>
            </a:r>
          </a:p>
          <a:p>
            <a:pPr lvl="1"/>
            <a:r>
              <a:rPr lang="en-AU" dirty="0"/>
              <a:t>Incl. Sections 6.4 and 6.5, and Chapter 4</a:t>
            </a:r>
          </a:p>
          <a:p>
            <a:r>
              <a:rPr lang="en-AU" dirty="0"/>
              <a:t>Specific considerations discussed include:</a:t>
            </a:r>
          </a:p>
          <a:p>
            <a:pPr lvl="1"/>
            <a:r>
              <a:rPr lang="en-AU" b="1" dirty="0"/>
              <a:t>Hydraulics, piping design</a:t>
            </a:r>
            <a:r>
              <a:rPr lang="en-AU" dirty="0"/>
              <a:t>, flow induced vibration </a:t>
            </a:r>
          </a:p>
          <a:p>
            <a:pPr lvl="1"/>
            <a:r>
              <a:rPr lang="en-AU" b="1" dirty="0"/>
              <a:t>Stress Analysis</a:t>
            </a:r>
            <a:r>
              <a:rPr lang="en-AU" dirty="0"/>
              <a:t>, flexibility, and fatigue</a:t>
            </a:r>
          </a:p>
          <a:p>
            <a:pPr lvl="1"/>
            <a:r>
              <a:rPr lang="en-AU" dirty="0"/>
              <a:t>Suitability of </a:t>
            </a:r>
            <a:r>
              <a:rPr lang="en-AU" b="1" dirty="0"/>
              <a:t>equipment and instrumentation </a:t>
            </a:r>
            <a:r>
              <a:rPr lang="en-AU" dirty="0"/>
              <a:t>– materials compatibility, design, functional performance</a:t>
            </a:r>
          </a:p>
          <a:p>
            <a:pPr lvl="1"/>
            <a:r>
              <a:rPr lang="en-AU" b="1" dirty="0"/>
              <a:t>Hazardous area</a:t>
            </a:r>
            <a:r>
              <a:rPr lang="en-AU" dirty="0"/>
              <a:t> and electrical equipment classification</a:t>
            </a:r>
          </a:p>
          <a:p>
            <a:pPr lvl="1"/>
            <a:r>
              <a:rPr lang="en-AU" b="1" dirty="0"/>
              <a:t>Station operational control </a:t>
            </a:r>
            <a:r>
              <a:rPr lang="en-AU" dirty="0"/>
              <a:t>– e.g. use of pneumatic control, changes in response times, functional safety</a:t>
            </a:r>
          </a:p>
          <a:p>
            <a:pPr lvl="1"/>
            <a:r>
              <a:rPr lang="en-AU" b="1" dirty="0"/>
              <a:t>Venting and blow down </a:t>
            </a:r>
            <a:r>
              <a:rPr lang="en-AU" dirty="0"/>
              <a:t>including, overpressure, operational and maintenance venting</a:t>
            </a:r>
          </a:p>
          <a:p>
            <a:endParaRPr lang="en-AU" dirty="0">
              <a:highlight>
                <a:srgbClr val="FFFF00"/>
              </a:highlight>
            </a:endParaRPr>
          </a:p>
          <a:p>
            <a:pPr lvl="1"/>
            <a:endParaRPr lang="en-AU" dirty="0"/>
          </a:p>
        </p:txBody>
      </p:sp>
      <p:pic>
        <p:nvPicPr>
          <p:cNvPr id="8" name="Picture 7" descr="An aerial view of a factory&#10;&#10;AI-generated content may be incorrect.">
            <a:extLst>
              <a:ext uri="{FF2B5EF4-FFF2-40B4-BE49-F238E27FC236}">
                <a16:creationId xmlns:a16="http://schemas.microsoft.com/office/drawing/2014/main" id="{7F6F92CC-354B-480D-EC9B-35C2634162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2024" y="946565"/>
            <a:ext cx="2521976" cy="326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0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D55E-B007-8948-3325-81D2570F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Documentation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52CF7-4F96-8C16-A4C7-1FCD21276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Section 8.7 – Pipeline Documentation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C6E2F-D92F-FB06-D167-E505D1C6E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593415"/>
            <a:ext cx="5667375" cy="2616410"/>
          </a:xfrm>
        </p:spPr>
        <p:txBody>
          <a:bodyPr>
            <a:normAutofit fontScale="92500"/>
          </a:bodyPr>
          <a:lstStyle/>
          <a:p>
            <a:r>
              <a:rPr lang="en-AU" dirty="0"/>
              <a:t>General – documentation / records management should follow AS2885 requirements </a:t>
            </a:r>
          </a:p>
          <a:p>
            <a:pPr lvl="1"/>
            <a:r>
              <a:rPr lang="en-AU" dirty="0"/>
              <a:t>AS 2885.3 Section 10 (and Change Management 2.3.2.6)</a:t>
            </a:r>
          </a:p>
          <a:p>
            <a:pPr lvl="1"/>
            <a:r>
              <a:rPr lang="en-AU" dirty="0"/>
              <a:t>General Requirements: AS / NZS 2885.1 Section 13 </a:t>
            </a:r>
          </a:p>
          <a:p>
            <a:r>
              <a:rPr lang="en-AU" dirty="0"/>
              <a:t>Code of Practice provides general guidance (prompt list):</a:t>
            </a:r>
          </a:p>
          <a:p>
            <a:pPr lvl="1"/>
            <a:r>
              <a:rPr lang="en-AU" dirty="0"/>
              <a:t>Documents that will require update for hydrogen / hydrogen blends</a:t>
            </a:r>
          </a:p>
          <a:p>
            <a:pPr lvl="1"/>
            <a:r>
              <a:rPr lang="en-AU" dirty="0"/>
              <a:t>Documents likely to require update</a:t>
            </a:r>
          </a:p>
          <a:p>
            <a:r>
              <a:rPr lang="en-AU" dirty="0"/>
              <a:t>Specific note is given to update of operation and maintenance systems and procedures, and pipeline management systems</a:t>
            </a:r>
          </a:p>
          <a:p>
            <a:r>
              <a:rPr lang="en-AU" dirty="0"/>
              <a:t>A change management system should be followed and appropriate tracking register used to assist MoC </a:t>
            </a:r>
          </a:p>
        </p:txBody>
      </p:sp>
      <p:pic>
        <p:nvPicPr>
          <p:cNvPr id="6" name="Picture 5" descr="Files on shelves">
            <a:extLst>
              <a:ext uri="{FF2B5EF4-FFF2-40B4-BE49-F238E27FC236}">
                <a16:creationId xmlns:a16="http://schemas.microsoft.com/office/drawing/2014/main" id="{ACB6F39A-53F7-6CAB-A01B-8DD3429A4CB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218" y="1842052"/>
            <a:ext cx="2615877" cy="1739280"/>
          </a:xfrm>
          <a:prstGeom prst="rect">
            <a:avLst/>
          </a:prstGeom>
        </p:spPr>
      </p:pic>
      <p:pic>
        <p:nvPicPr>
          <p:cNvPr id="8" name="Graphic 7" descr="Tick with solid fill">
            <a:extLst>
              <a:ext uri="{FF2B5EF4-FFF2-40B4-BE49-F238E27FC236}">
                <a16:creationId xmlns:a16="http://schemas.microsoft.com/office/drawing/2014/main" id="{F77512EE-F522-75D5-A68A-6EFDCB967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1321" y="1971596"/>
            <a:ext cx="1480191" cy="148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31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e80721e-ec21-4d83-87b2-1bc9ea5ddc25">
      <UserInfo>
        <DisplayName/>
        <AccountId xsi:nil="true"/>
        <AccountType/>
      </UserInfo>
    </SharedWithUsers>
    <TaxCatchAll xmlns="e35f1a1b-9455-4987-aeba-2c5d3ff84d62" xsi:nil="true"/>
    <lcf76f155ced4ddcb4097134ff3c332f xmlns="2f732a9f-8d01-475f-a814-84d06fc7189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AC3F5DC53AA48B45BFE3C9DBD7AC3" ma:contentTypeVersion="17" ma:contentTypeDescription="Create a new document." ma:contentTypeScope="" ma:versionID="8d9a1c25e5cd89af91997251e37cfd1a">
  <xsd:schema xmlns:xsd="http://www.w3.org/2001/XMLSchema" xmlns:xs="http://www.w3.org/2001/XMLSchema" xmlns:p="http://schemas.microsoft.com/office/2006/metadata/properties" xmlns:ns2="2f732a9f-8d01-475f-a814-84d06fc7189b" xmlns:ns3="5e80721e-ec21-4d83-87b2-1bc9ea5ddc25" xmlns:ns4="e35f1a1b-9455-4987-aeba-2c5d3ff84d62" targetNamespace="http://schemas.microsoft.com/office/2006/metadata/properties" ma:root="true" ma:fieldsID="9429253fdb06cd8922924efae1996ac4" ns2:_="" ns3:_="" ns4:_="">
    <xsd:import namespace="2f732a9f-8d01-475f-a814-84d06fc7189b"/>
    <xsd:import namespace="5e80721e-ec21-4d83-87b2-1bc9ea5ddc25"/>
    <xsd:import namespace="e35f1a1b-9455-4987-aeba-2c5d3ff84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32a9f-8d01-475f-a814-84d06fc718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a7b88db-b703-4d04-81b7-e61a8f0436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80721e-ec21-4d83-87b2-1bc9ea5ddc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f1a1b-9455-4987-aeba-2c5d3ff84d62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365044ba-0430-49f4-a201-87e7242bc9f6}" ma:internalName="TaxCatchAll" ma:showField="CatchAllData" ma:web="e35f1a1b-9455-4987-aeba-2c5d3ff84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EE850-ABD7-4B0F-AA3E-081B615619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E1B3EC-60E3-42F1-88CD-9B9BA966C398}">
  <ds:schemaRefs>
    <ds:schemaRef ds:uri="c4363bc9-e002-4f81-a5e1-8f41fba3c29f"/>
    <ds:schemaRef ds:uri="http://www.w3.org/XML/1998/namespace"/>
    <ds:schemaRef ds:uri="4bd2851d-78fa-4755-bea0-e81e8d2e92e1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E023120-2033-48A5-B0B7-E5B5FF14F2B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7211</TotalTime>
  <Words>1833</Words>
  <Application>Microsoft Office PowerPoint</Application>
  <PresentationFormat>On-screen Show (16:9)</PresentationFormat>
  <Paragraphs>234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Section 8</vt:lpstr>
      <vt:lpstr>Overview</vt:lpstr>
      <vt:lpstr>AS2885 Requirements</vt:lpstr>
      <vt:lpstr>Repurposing Process</vt:lpstr>
      <vt:lpstr>Line Pipe</vt:lpstr>
      <vt:lpstr>Fitness for Service</vt:lpstr>
      <vt:lpstr>Assemblies</vt:lpstr>
      <vt:lpstr>Facilities</vt:lpstr>
      <vt:lpstr>Documentation</vt:lpstr>
      <vt:lpstr>Section 9</vt:lpstr>
      <vt:lpstr>Principals</vt:lpstr>
      <vt:lpstr>Pipe Wall Integrity Threats</vt:lpstr>
      <vt:lpstr>Evolving Knowledge</vt:lpstr>
      <vt:lpstr>Corrosion Metal Loss</vt:lpstr>
      <vt:lpstr>Dents and Geometric Anomalies</vt:lpstr>
      <vt:lpstr>Crack-Like Flaws</vt:lpstr>
      <vt:lpstr>Fitness for Service</vt:lpstr>
      <vt:lpstr>Operations and Maintenance</vt:lpstr>
      <vt:lpstr>Pipeline Repair</vt:lpstr>
      <vt:lpstr>Integrity Assessment Techniques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Clarke, Craig</cp:lastModifiedBy>
  <cp:revision>37</cp:revision>
  <dcterms:created xsi:type="dcterms:W3CDTF">2020-04-22T00:43:54Z</dcterms:created>
  <dcterms:modified xsi:type="dcterms:W3CDTF">2025-03-05T03:58:11Z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0x01010069FAC3F5DC53AA48B45BFE3C9DBD7AC3</vt:lpwstr>
  </property>
  <property fmtid="{D5CDD505-2E9C-101B-9397-08002B2CF9AE}" pid="3" name="Order">
    <vt:r8>901100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  <property fmtid="{D5CDD505-2E9C-101B-9397-08002B2CF9AE}" pid="8" name="MSIP_Label_b17cf72f-dc04-4766-87fe-c147305a620c_Enabled">
    <vt:lpwstr>true</vt:lpwstr>
  </property>
  <property fmtid="{D5CDD505-2E9C-101B-9397-08002B2CF9AE}" pid="9" name="MSIP_Label_b17cf72f-dc04-4766-87fe-c147305a620c_SetDate">
    <vt:lpwstr>2025-02-19T02:53:19Z</vt:lpwstr>
  </property>
  <property fmtid="{D5CDD505-2E9C-101B-9397-08002B2CF9AE}" pid="10" name="MSIP_Label_b17cf72f-dc04-4766-87fe-c147305a620c_Method">
    <vt:lpwstr>Privileged</vt:lpwstr>
  </property>
  <property fmtid="{D5CDD505-2E9C-101B-9397-08002B2CF9AE}" pid="11" name="MSIP_Label_b17cf72f-dc04-4766-87fe-c147305a620c_Name">
    <vt:lpwstr>Public</vt:lpwstr>
  </property>
  <property fmtid="{D5CDD505-2E9C-101B-9397-08002B2CF9AE}" pid="12" name="MSIP_Label_b17cf72f-dc04-4766-87fe-c147305a620c_SiteId">
    <vt:lpwstr>234ac309-c216-4661-a5ba-18879f6c4c75</vt:lpwstr>
  </property>
  <property fmtid="{D5CDD505-2E9C-101B-9397-08002B2CF9AE}" pid="13" name="MSIP_Label_b17cf72f-dc04-4766-87fe-c147305a620c_ActionId">
    <vt:lpwstr>85ff14a3-fed2-4190-90c3-74a1d5097866</vt:lpwstr>
  </property>
  <property fmtid="{D5CDD505-2E9C-101B-9397-08002B2CF9AE}" pid="14" name="MSIP_Label_b17cf72f-dc04-4766-87fe-c147305a620c_ContentBits">
    <vt:lpwstr>0</vt:lpwstr>
  </property>
</Properties>
</file>